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15"/>
  </p:notesMasterIdLst>
  <p:handoutMasterIdLst>
    <p:handoutMasterId r:id="rId16"/>
  </p:handoutMasterIdLst>
  <p:sldIdLst>
    <p:sldId id="256" r:id="rId4"/>
    <p:sldId id="313" r:id="rId5"/>
    <p:sldId id="314" r:id="rId6"/>
    <p:sldId id="315" r:id="rId7"/>
    <p:sldId id="316" r:id="rId8"/>
    <p:sldId id="308" r:id="rId9"/>
    <p:sldId id="317" r:id="rId10"/>
    <p:sldId id="309" r:id="rId11"/>
    <p:sldId id="312" r:id="rId12"/>
    <p:sldId id="310" r:id="rId13"/>
    <p:sldId id="31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3353D6-3C09-AB4D-A9EA-142C54C481FF}">
          <p14:sldIdLst>
            <p14:sldId id="256"/>
            <p14:sldId id="313"/>
          </p14:sldIdLst>
        </p14:section>
        <p14:section name="1. Oxidation states" id="{8398B64B-AB20-F64A-8A79-A83D91955EA0}">
          <p14:sldIdLst>
            <p14:sldId id="314"/>
            <p14:sldId id="315"/>
            <p14:sldId id="316"/>
            <p14:sldId id="308"/>
            <p14:sldId id="317"/>
            <p14:sldId id="309"/>
            <p14:sldId id="312"/>
            <p14:sldId id="310"/>
            <p14:sldId id="311"/>
          </p14:sldIdLst>
        </p14:section>
        <p14:section name="2. Electrochemical cell" id="{5583757D-8AC0-DB4B-9151-B858FE7EA0C4}">
          <p14:sldIdLst/>
        </p14:section>
        <p14:section name="3. Cell potential" id="{E55E28EB-2652-BF4D-9BB4-FAE4CBE94BF9}">
          <p14:sldIdLst/>
        </p14:section>
        <p14:section name="4. Free energy and standard potential" id="{E6B7E010-E19D-E747-A702-6FB9A6FBB021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avier Prat-Resin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FF"/>
    <a:srgbClr val="A21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28" autoAdjust="0"/>
    <p:restoredTop sz="95079" autoAdjust="0"/>
  </p:normalViewPr>
  <p:slideViewPr>
    <p:cSldViewPr snapToGrid="0" snapToObjects="1">
      <p:cViewPr varScale="1">
        <p:scale>
          <a:sx n="102" d="100"/>
          <a:sy n="102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6" d="100"/>
        <a:sy n="1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commentAuthors" Target="commentAuthors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31642-EF08-8D4D-A349-C3F01521AD65}" type="datetimeFigureOut">
              <a:rPr lang="en-US" smtClean="0"/>
              <a:t>3/13/15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6E27A-7558-824D-841B-E889F86FA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977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AF3C1-D4F1-D04B-8A98-5B4EFEAD8420}" type="datetimeFigureOut">
              <a:rPr lang="en-US" smtClean="0"/>
              <a:t>3/13/15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54F6B-22BF-6E4C-B1B5-18D752BCC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068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have seen two types of bond  ionic  and covalent: The</a:t>
            </a:r>
            <a:r>
              <a:rPr lang="en-US" baseline="0" dirty="0" smtClean="0"/>
              <a:t> pair of electrons in an ionic bond is considered to belong to the more electronegative atom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54F6B-22BF-6E4C-B1B5-18D752BCCA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9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8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7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18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192" y="237150"/>
            <a:ext cx="5472962" cy="5054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Session XX: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1431" y="0"/>
            <a:ext cx="742569" cy="74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80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37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70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21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84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4507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89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7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4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23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09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276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585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635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387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105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733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566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3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435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380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342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360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8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4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9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1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68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92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1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6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5E95D-D28A-C44B-B5A6-DA066A543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Chem 2333: General Chemistry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B82CD-49EB-D647-895B-D005364F2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4" Type="http://schemas.openxmlformats.org/officeDocument/2006/relationships/image" Target="../media/image5.tiff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2.stetson.edu/mahjongche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Chemistry II Chem2333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939" y="6356350"/>
            <a:ext cx="1117600" cy="393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1943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10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Oxidizing and reducing agents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153783"/>
            <a:ext cx="70792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In the following reaction, identify the oxidizing and reducing agents.</a:t>
            </a:r>
          </a:p>
          <a:p>
            <a:r>
              <a:rPr lang="en-US" dirty="0" smtClean="0"/>
              <a:t> Cu +2H</a:t>
            </a:r>
            <a:r>
              <a:rPr lang="en-US" baseline="-25000" dirty="0" smtClean="0"/>
              <a:t>2</a:t>
            </a:r>
            <a:r>
              <a:rPr lang="en-US" dirty="0" smtClean="0"/>
              <a:t>O 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H</a:t>
            </a:r>
            <a:r>
              <a:rPr lang="en-US" baseline="-25000" dirty="0" smtClean="0"/>
              <a:t>2</a:t>
            </a:r>
            <a:r>
              <a:rPr lang="en-US" dirty="0" smtClean="0"/>
              <a:t> + Cu(OH)</a:t>
            </a:r>
            <a:r>
              <a:rPr lang="en-US" baseline="-25000" dirty="0" smtClean="0"/>
              <a:t>2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Choose one answer. </a:t>
            </a:r>
          </a:p>
          <a:p>
            <a:pPr marL="342900" indent="-342900">
              <a:buAutoNum type="alphaLcPeriod"/>
            </a:pPr>
            <a:r>
              <a:rPr lang="en-US" dirty="0" smtClean="0"/>
              <a:t>Cu is the reducing agent, O</a:t>
            </a:r>
            <a:r>
              <a:rPr lang="en-US" baseline="30000" dirty="0" smtClean="0"/>
              <a:t>-2</a:t>
            </a:r>
            <a:r>
              <a:rPr lang="en-US" dirty="0" smtClean="0"/>
              <a:t> is the oxidizing agent </a:t>
            </a:r>
          </a:p>
          <a:p>
            <a:pPr marL="342900" indent="-342900">
              <a:buAutoNum type="alphaLcPeriod"/>
            </a:pPr>
            <a:r>
              <a:rPr lang="en-US" dirty="0" smtClean="0"/>
              <a:t>Cu is the oxidizing agent, H</a:t>
            </a:r>
            <a:r>
              <a:rPr lang="en-US" baseline="-25000" dirty="0" smtClean="0"/>
              <a:t>2</a:t>
            </a:r>
            <a:r>
              <a:rPr lang="en-US" dirty="0" smtClean="0"/>
              <a:t>O is the reducing agent</a:t>
            </a:r>
          </a:p>
          <a:p>
            <a:pPr marL="342900" indent="-342900">
              <a:buAutoNum type="alphaLcPeriod"/>
            </a:pPr>
            <a:r>
              <a:rPr lang="en-US" dirty="0" smtClean="0"/>
              <a:t>Cu</a:t>
            </a:r>
            <a:r>
              <a:rPr lang="en-US" baseline="30000" dirty="0" smtClean="0"/>
              <a:t>+2</a:t>
            </a:r>
            <a:r>
              <a:rPr lang="en-US" dirty="0" smtClean="0"/>
              <a:t> is the reducing agent, H</a:t>
            </a:r>
            <a:r>
              <a:rPr lang="en-US" baseline="-25000" dirty="0" smtClean="0"/>
              <a:t>2</a:t>
            </a:r>
            <a:r>
              <a:rPr lang="en-US" dirty="0" smtClean="0"/>
              <a:t>O is the oxidizing agent</a:t>
            </a:r>
          </a:p>
          <a:p>
            <a:pPr marL="342900" indent="-342900">
              <a:buAutoNum type="alphaLcPeriod"/>
            </a:pPr>
            <a:r>
              <a:rPr lang="en-US" dirty="0" smtClean="0"/>
              <a:t>O</a:t>
            </a:r>
            <a:r>
              <a:rPr lang="en-US" baseline="30000" dirty="0" smtClean="0"/>
              <a:t>-2</a:t>
            </a:r>
            <a:r>
              <a:rPr lang="en-US" dirty="0" smtClean="0"/>
              <a:t> is the reducing agent, Cu is the oxidizing agent</a:t>
            </a:r>
          </a:p>
          <a:p>
            <a:pPr marL="342900" indent="-342900">
              <a:buAutoNum type="alphaLcPeriod"/>
            </a:pPr>
            <a:r>
              <a:rPr lang="en-US" dirty="0" smtClean="0"/>
              <a:t>Cu is the reducing agent, H</a:t>
            </a:r>
            <a:r>
              <a:rPr lang="en-US" baseline="-25000" dirty="0" smtClean="0"/>
              <a:t>2</a:t>
            </a:r>
            <a:r>
              <a:rPr lang="en-US" dirty="0" smtClean="0"/>
              <a:t>O is the oxidizing agent 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66800" y="5461000"/>
            <a:ext cx="6701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Hint: separate the reaction into a reduction and an oxidation reaction.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9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Oxidizing and reducing agents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7221" y="790222"/>
            <a:ext cx="705344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the following </a:t>
            </a:r>
            <a:r>
              <a:rPr lang="en-US" dirty="0" err="1" smtClean="0"/>
              <a:t>redox</a:t>
            </a:r>
            <a:r>
              <a:rPr lang="en-US" dirty="0" smtClean="0"/>
              <a:t> equation is balanced with smallest whole number coefficients, the coefficient for zinc will be _____.</a:t>
            </a:r>
            <a:br>
              <a:rPr lang="en-US" dirty="0" smtClean="0"/>
            </a:br>
            <a:r>
              <a:rPr lang="en-US" dirty="0" err="1" smtClean="0"/>
              <a:t>Zn(</a:t>
            </a:r>
            <a:r>
              <a:rPr lang="en-US" i="1" dirty="0" err="1" smtClean="0"/>
              <a:t>s</a:t>
            </a:r>
            <a:r>
              <a:rPr lang="en-US" dirty="0" smtClean="0"/>
              <a:t>) + ReO</a:t>
            </a:r>
            <a:r>
              <a:rPr lang="en-US" baseline="-25000" dirty="0" smtClean="0"/>
              <a:t>4</a:t>
            </a:r>
            <a:r>
              <a:rPr lang="en-US" dirty="0" smtClean="0"/>
              <a:t>¯(</a:t>
            </a:r>
            <a:r>
              <a:rPr lang="en-US" i="1" dirty="0" smtClean="0"/>
              <a:t>aq</a:t>
            </a:r>
            <a:r>
              <a:rPr lang="en-US" dirty="0" smtClean="0"/>
              <a:t>)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Re(</a:t>
            </a:r>
            <a:r>
              <a:rPr lang="en-US" i="1" dirty="0" err="1" smtClean="0"/>
              <a:t>s</a:t>
            </a:r>
            <a:r>
              <a:rPr lang="en-US" dirty="0" smtClean="0"/>
              <a:t>) + Zn</a:t>
            </a:r>
            <a:r>
              <a:rPr lang="en-US" baseline="30000" dirty="0" smtClean="0"/>
              <a:t>2+</a:t>
            </a:r>
            <a:r>
              <a:rPr lang="en-US" dirty="0" smtClean="0"/>
              <a:t>(</a:t>
            </a:r>
            <a:r>
              <a:rPr lang="en-US" i="1" dirty="0" smtClean="0"/>
              <a:t>aq</a:t>
            </a:r>
            <a:r>
              <a:rPr lang="en-US" dirty="0" smtClean="0"/>
              <a:t>) (acidic solution) </a:t>
            </a:r>
          </a:p>
          <a:p>
            <a:r>
              <a:rPr lang="en-US" dirty="0" smtClean="0"/>
              <a:t>A.	2</a:t>
            </a:r>
          </a:p>
          <a:p>
            <a:r>
              <a:rPr lang="en-US" dirty="0" smtClean="0"/>
              <a:t>B.	7</a:t>
            </a:r>
          </a:p>
          <a:p>
            <a:r>
              <a:rPr lang="en-US" dirty="0" smtClean="0"/>
              <a:t>C.	8</a:t>
            </a:r>
          </a:p>
          <a:p>
            <a:r>
              <a:rPr lang="en-US" dirty="0" smtClean="0"/>
              <a:t>D.	16</a:t>
            </a:r>
          </a:p>
          <a:p>
            <a:r>
              <a:rPr lang="en-US" dirty="0" smtClean="0"/>
              <a:t>E.	None of these choices is correct.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7221" y="3586455"/>
            <a:ext cx="6435467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the following </a:t>
            </a:r>
            <a:r>
              <a:rPr lang="en-US" dirty="0" err="1" smtClean="0"/>
              <a:t>redox</a:t>
            </a:r>
            <a:r>
              <a:rPr lang="en-US" dirty="0" smtClean="0"/>
              <a:t> equation is balanced with smallest whole number coefficients, the coefficient for Sn(OH)</a:t>
            </a:r>
            <a:r>
              <a:rPr lang="en-US" baseline="-25000" dirty="0" smtClean="0"/>
              <a:t>3</a:t>
            </a:r>
            <a:r>
              <a:rPr lang="en-US" dirty="0" smtClean="0"/>
              <a:t>¯ will be _____.</a:t>
            </a:r>
            <a:br>
              <a:rPr lang="en-US" dirty="0" smtClean="0"/>
            </a:br>
            <a:r>
              <a:rPr lang="en-US" dirty="0" smtClean="0"/>
              <a:t>Bi(OH)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+ Sn(OH)</a:t>
            </a:r>
            <a:r>
              <a:rPr lang="en-US" baseline="-25000" dirty="0" smtClean="0"/>
              <a:t>3</a:t>
            </a:r>
            <a:r>
              <a:rPr lang="en-US" dirty="0" smtClean="0"/>
              <a:t>¯(</a:t>
            </a:r>
            <a:r>
              <a:rPr lang="en-US" i="1" dirty="0" smtClean="0"/>
              <a:t>aq</a:t>
            </a:r>
            <a:r>
              <a:rPr lang="en-US" dirty="0" smtClean="0"/>
              <a:t>)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Sn(OH)</a:t>
            </a:r>
            <a:r>
              <a:rPr lang="en-US" baseline="-25000" dirty="0" smtClean="0"/>
              <a:t>6</a:t>
            </a:r>
            <a:r>
              <a:rPr lang="en-US" baseline="30000" dirty="0" smtClean="0"/>
              <a:t>2</a:t>
            </a:r>
            <a:r>
              <a:rPr lang="en-US" dirty="0" smtClean="0"/>
              <a:t>¯(</a:t>
            </a:r>
            <a:r>
              <a:rPr lang="en-US" i="1" dirty="0" smtClean="0"/>
              <a:t>aq</a:t>
            </a:r>
            <a:r>
              <a:rPr lang="en-US" dirty="0" smtClean="0"/>
              <a:t>) + </a:t>
            </a:r>
            <a:r>
              <a:rPr lang="en-US" dirty="0" err="1" smtClean="0"/>
              <a:t>Bi(</a:t>
            </a:r>
            <a:r>
              <a:rPr lang="en-US" i="1" dirty="0" err="1" smtClean="0"/>
              <a:t>s</a:t>
            </a:r>
            <a:r>
              <a:rPr lang="en-US" dirty="0" smtClean="0"/>
              <a:t>) (basic solution) </a:t>
            </a:r>
          </a:p>
          <a:p>
            <a:r>
              <a:rPr lang="en-US" dirty="0" smtClean="0"/>
              <a:t>A.	1</a:t>
            </a:r>
          </a:p>
          <a:p>
            <a:r>
              <a:rPr lang="en-US" dirty="0" smtClean="0"/>
              <a:t>B.	2</a:t>
            </a:r>
          </a:p>
          <a:p>
            <a:r>
              <a:rPr lang="en-US" dirty="0" smtClean="0"/>
              <a:t>C.	3</a:t>
            </a:r>
          </a:p>
          <a:p>
            <a:r>
              <a:rPr lang="en-US" dirty="0" smtClean="0"/>
              <a:t>D.	6</a:t>
            </a:r>
          </a:p>
          <a:p>
            <a:r>
              <a:rPr lang="en-US" dirty="0" smtClean="0"/>
              <a:t>E.	None of these choices is correct.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532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Electrochemistry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1768" y="1306576"/>
            <a:ext cx="464742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Module 5 – session 1</a:t>
            </a:r>
          </a:p>
          <a:p>
            <a:endParaRPr lang="en-US"/>
          </a:p>
          <a:p>
            <a:r>
              <a:rPr lang="en-US"/>
              <a:t/>
            </a:r>
            <a:br>
              <a:rPr lang="en-US"/>
            </a:b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Video 1: Oxidation states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Rules to identify oxidation state</a:t>
            </a:r>
            <a:br>
              <a:rPr lang="en-US"/>
            </a:b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Video 2: Redox reactions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Half-reactions: reduction and oxidation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/>
              <a:t>Reducing agent, oxidizing agent</a:t>
            </a:r>
          </a:p>
          <a:p>
            <a:pPr marL="800100" lvl="1" indent="-342900">
              <a:buFont typeface="+mj-lt"/>
              <a:buAutoNum type="arabicPeriod"/>
            </a:pPr>
            <a:endParaRPr lang="en-US"/>
          </a:p>
          <a:p>
            <a:pPr marL="342900" indent="-342900">
              <a:buFont typeface="+mj-lt"/>
              <a:buAutoNum type="arabicPeriod"/>
            </a:pPr>
            <a:r>
              <a:rPr lang="en-US"/>
              <a:t>Video 3: Balancing redox reactions</a:t>
            </a:r>
          </a:p>
        </p:txBody>
      </p:sp>
    </p:spTree>
    <p:extLst>
      <p:ext uri="{BB962C8B-B14F-4D97-AF65-F5344CB8AC3E}">
        <p14:creationId xmlns:p14="http://schemas.microsoft.com/office/powerpoint/2010/main" val="2906119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oxidation states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50984" y="722052"/>
            <a:ext cx="74252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Formal charge</a:t>
            </a:r>
            <a:r>
              <a:rPr lang="en-US" dirty="0" smtClean="0"/>
              <a:t>: the formal charge assigned to an atom in a molecule, assuming that electrons in a chemical bond are shared equally between atoms, regardless of relative </a:t>
            </a:r>
            <a:r>
              <a:rPr lang="en-US" dirty="0" err="1" smtClean="0"/>
              <a:t>electronegativity</a:t>
            </a:r>
            <a:r>
              <a:rPr lang="en-US" dirty="0" smtClean="0"/>
              <a:t>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09041" y="3647995"/>
            <a:ext cx="7969682" cy="2708355"/>
            <a:chOff x="750985" y="3707406"/>
            <a:chExt cx="7969682" cy="2708355"/>
          </a:xfrm>
        </p:grpSpPr>
        <p:sp>
          <p:nvSpPr>
            <p:cNvPr id="7" name="Rectangle 6"/>
            <p:cNvSpPr/>
            <p:nvPr/>
          </p:nvSpPr>
          <p:spPr>
            <a:xfrm>
              <a:off x="750985" y="3707406"/>
              <a:ext cx="796968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Oxidation state</a:t>
              </a:r>
              <a:r>
                <a:rPr lang="en-US" dirty="0" smtClean="0"/>
                <a:t>: the formal charge assigned to an atom in a molecule, assuming that all bonds are IONIC by only looking at which atom is more electronegative</a:t>
              </a:r>
            </a:p>
          </p:txBody>
        </p:sp>
        <p:pic>
          <p:nvPicPr>
            <p:cNvPr id="8" name="Picture 7" descr="co3_oxid.tif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78196" y="4267346"/>
              <a:ext cx="6541804" cy="2148415"/>
            </a:xfrm>
            <a:prstGeom prst="rect">
              <a:avLst/>
            </a:prstGeom>
          </p:spPr>
        </p:pic>
      </p:grpSp>
      <p:grpSp>
        <p:nvGrpSpPr>
          <p:cNvPr id="9" name="Group 10"/>
          <p:cNvGrpSpPr/>
          <p:nvPr/>
        </p:nvGrpSpPr>
        <p:grpSpPr>
          <a:xfrm>
            <a:off x="196093" y="1728015"/>
            <a:ext cx="7506355" cy="1790700"/>
            <a:chOff x="196093" y="1728015"/>
            <a:chExt cx="7506355" cy="1790700"/>
          </a:xfrm>
        </p:grpSpPr>
        <p:pic>
          <p:nvPicPr>
            <p:cNvPr id="10" name="Picture 9" descr="co3.tiff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4648" y="1728015"/>
              <a:ext cx="6527800" cy="179070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96093" y="1998450"/>
              <a:ext cx="6616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</a:t>
              </a:r>
              <a:r>
                <a:rPr lang="en-US" baseline="-25000" dirty="0" smtClean="0"/>
                <a:t>3</a:t>
              </a:r>
              <a:r>
                <a:rPr lang="en-US" baseline="30000" dirty="0" smtClean="0"/>
                <a:t>2-</a:t>
              </a:r>
              <a:endParaRPr lang="en-US" baseline="300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682586" y="4660898"/>
            <a:ext cx="1409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oxidation state is also know as valence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6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oxidation states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6055" y="1246011"/>
            <a:ext cx="852867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err="1" smtClean="0"/>
              <a:t>What</a:t>
            </a:r>
            <a:r>
              <a:rPr lang="en-US" sz="2000" dirty="0" smtClean="0"/>
              <a:t> is the oxidation state of free elements? (H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Fe, S</a:t>
            </a:r>
            <a:r>
              <a:rPr lang="en-US" sz="2000" baseline="-25000" dirty="0" smtClean="0"/>
              <a:t>8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err="1" smtClean="0"/>
              <a:t>What</a:t>
            </a:r>
            <a:r>
              <a:rPr lang="en-US" sz="2000" dirty="0" smtClean="0"/>
              <a:t> is the oxidation state of </a:t>
            </a:r>
            <a:r>
              <a:rPr lang="en-US" sz="2000" dirty="0" err="1" smtClean="0"/>
              <a:t>monoatomic</a:t>
            </a:r>
            <a:r>
              <a:rPr lang="en-US" sz="2000" dirty="0" smtClean="0"/>
              <a:t> ions? (Fe</a:t>
            </a:r>
            <a:r>
              <a:rPr lang="en-US" sz="2000" baseline="30000" dirty="0" smtClean="0"/>
              <a:t>3+</a:t>
            </a:r>
            <a:r>
              <a:rPr lang="en-US" sz="2000" dirty="0" smtClean="0"/>
              <a:t>, Cl</a:t>
            </a:r>
            <a:r>
              <a:rPr lang="en-US" sz="2000" baseline="30000" dirty="0" smtClean="0"/>
              <a:t>(-)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err="1" smtClean="0"/>
              <a:t>What</a:t>
            </a:r>
            <a:r>
              <a:rPr lang="en-US" sz="2000" dirty="0" smtClean="0"/>
              <a:t> is the relationship between the sum of oxidation states of elements in a </a:t>
            </a:r>
          </a:p>
          <a:p>
            <a:r>
              <a:rPr lang="en-US" sz="2000" dirty="0" smtClean="0"/>
              <a:t>	molecule and the total charge of that molecule?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err="1" smtClean="0">
                <a:sym typeface="Wingdings"/>
              </a:rPr>
              <a:t>Assign</a:t>
            </a:r>
            <a:r>
              <a:rPr lang="en-US" sz="2000" dirty="0" smtClean="0">
                <a:sym typeface="Wingdings"/>
              </a:rPr>
              <a:t> typical oxidation states for groups 1,2,13-17</a:t>
            </a:r>
            <a:endParaRPr lang="en-US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356954" y="6212171"/>
            <a:ext cx="82409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Practice how to figure out the oxidation state of elements in molecules.</a:t>
            </a:r>
            <a:br>
              <a:rPr lang="en-US" dirty="0"/>
            </a:br>
            <a:r>
              <a:rPr lang="en-US" dirty="0">
                <a:hlinkClick r:id="rId2"/>
              </a:rPr>
              <a:t>http://www2.stetson.edu/mahjongchem/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73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oxidation states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0795" y="1160045"/>
            <a:ext cx="668888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Identify the oxidation states of all atoms in the following compounds:</a:t>
            </a:r>
          </a:p>
          <a:p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NaNO</a:t>
            </a:r>
            <a:r>
              <a:rPr lang="en-US" baseline="-25000"/>
              <a:t>2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H</a:t>
            </a:r>
            <a:r>
              <a:rPr lang="en-US" baseline="-25000"/>
              <a:t>2</a:t>
            </a:r>
            <a:r>
              <a:rPr lang="en-US"/>
              <a:t>SO</a:t>
            </a:r>
            <a:r>
              <a:rPr lang="en-US" baseline="-25000"/>
              <a:t>4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NaH</a:t>
            </a:r>
          </a:p>
          <a:p>
            <a:pPr marL="285750" indent="-285750">
              <a:buFont typeface="Arial"/>
              <a:buChar char="•"/>
            </a:pPr>
            <a:r>
              <a:rPr lang="en-US"/>
              <a:t>C</a:t>
            </a:r>
            <a:r>
              <a:rPr lang="en-US" baseline="-25000"/>
              <a:t>6</a:t>
            </a:r>
            <a:r>
              <a:rPr lang="en-US"/>
              <a:t>H</a:t>
            </a:r>
            <a:r>
              <a:rPr lang="en-US" baseline="-25000"/>
              <a:t>12</a:t>
            </a:r>
            <a:r>
              <a:rPr lang="en-US"/>
              <a:t>O</a:t>
            </a:r>
            <a:r>
              <a:rPr lang="en-US" baseline="-25000"/>
              <a:t>6</a:t>
            </a:r>
            <a:endParaRPr lang="en-US" baseline="-25000"/>
          </a:p>
          <a:p>
            <a:pPr marL="285750" indent="-285750">
              <a:buFont typeface="Arial"/>
              <a:buChar char="•"/>
            </a:pPr>
            <a:r>
              <a:rPr lang="en-US"/>
              <a:t>H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2</a:t>
            </a:r>
            <a:endParaRPr lang="en-US" baseline="-25000"/>
          </a:p>
          <a:p>
            <a:pPr marL="285750" indent="-285750">
              <a:buFont typeface="Arial"/>
              <a:buChar char="•"/>
            </a:pPr>
            <a:r>
              <a:rPr lang="en-US"/>
              <a:t>LiAlH</a:t>
            </a:r>
            <a:r>
              <a:rPr lang="en-US" baseline="-25000"/>
              <a:t>4</a:t>
            </a:r>
          </a:p>
          <a:p>
            <a:pPr marL="285750" indent="-285750">
              <a:buFont typeface="Arial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1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oxidation states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82588" y="761238"/>
            <a:ext cx="2743200" cy="3667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006699"/>
                </a:solidFill>
              </a:rPr>
              <a:t>Sample Problem 4.8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352800" y="773938"/>
            <a:ext cx="533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/>
              <a:t>Identifying Redox Reactions</a:t>
            </a:r>
            <a:endParaRPr lang="en-US" b="1" dirty="0">
              <a:latin typeface="Times New Roman" charset="0"/>
            </a:endParaRPr>
          </a:p>
        </p:txBody>
      </p:sp>
      <p:grpSp>
        <p:nvGrpSpPr>
          <p:cNvPr id="11" name="Group 65"/>
          <p:cNvGrpSpPr>
            <a:grpSpLocks/>
          </p:cNvGrpSpPr>
          <p:nvPr/>
        </p:nvGrpSpPr>
        <p:grpSpPr bwMode="auto">
          <a:xfrm>
            <a:off x="1295400" y="1752600"/>
            <a:ext cx="6553200" cy="366713"/>
            <a:chOff x="816" y="816"/>
            <a:chExt cx="4128" cy="231"/>
          </a:xfrm>
        </p:grpSpPr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816" y="816"/>
              <a:ext cx="41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/>
                <a:t>(a)</a:t>
              </a:r>
              <a:r>
                <a:rPr lang="en-US" sz="1800"/>
                <a:t>  CaO(</a:t>
              </a:r>
              <a:r>
                <a:rPr lang="en-US" sz="1800" i="1">
                  <a:latin typeface="Times New Roman" charset="0"/>
                </a:rPr>
                <a:t>s</a:t>
              </a:r>
              <a:r>
                <a:rPr lang="en-US" sz="1800"/>
                <a:t>)  + CO</a:t>
              </a:r>
              <a:r>
                <a:rPr lang="en-US" sz="1800" baseline="-25000"/>
                <a:t>2</a:t>
              </a:r>
              <a:r>
                <a:rPr lang="en-US" sz="1800"/>
                <a:t>(</a:t>
              </a:r>
              <a:r>
                <a:rPr lang="en-US" sz="1800" i="1">
                  <a:latin typeface="Times New Roman" charset="0"/>
                </a:rPr>
                <a:t>g</a:t>
              </a:r>
              <a:r>
                <a:rPr lang="en-US" sz="1800"/>
                <a:t>)            CaCO</a:t>
              </a:r>
              <a:r>
                <a:rPr lang="en-US" sz="1800" baseline="-25000"/>
                <a:t>3</a:t>
              </a:r>
              <a:r>
                <a:rPr lang="en-US" sz="1800"/>
                <a:t>(</a:t>
              </a:r>
              <a:r>
                <a:rPr lang="en-US" sz="1800" i="1"/>
                <a:t>s</a:t>
              </a:r>
              <a:r>
                <a:rPr lang="en-US" sz="1800"/>
                <a:t>)</a:t>
              </a:r>
              <a:endParaRPr lang="en-US" sz="1800" b="1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2256" y="912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66"/>
          <p:cNvGrpSpPr>
            <a:grpSpLocks/>
          </p:cNvGrpSpPr>
          <p:nvPr/>
        </p:nvGrpSpPr>
        <p:grpSpPr bwMode="auto">
          <a:xfrm>
            <a:off x="1295400" y="2133600"/>
            <a:ext cx="5943600" cy="366713"/>
            <a:chOff x="816" y="1056"/>
            <a:chExt cx="3744" cy="231"/>
          </a:xfrm>
        </p:grpSpPr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816" y="1056"/>
              <a:ext cx="37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/>
                <a:t>(b)</a:t>
              </a:r>
              <a:r>
                <a:rPr lang="en-US" sz="1800"/>
                <a:t>  4 KNO</a:t>
              </a:r>
              <a:r>
                <a:rPr lang="en-US" sz="1800" baseline="-25000"/>
                <a:t>3</a:t>
              </a:r>
              <a:r>
                <a:rPr lang="en-US" sz="1800"/>
                <a:t>(</a:t>
              </a:r>
              <a:r>
                <a:rPr lang="en-US" sz="1800" i="1">
                  <a:latin typeface="Times New Roman" charset="0"/>
                </a:rPr>
                <a:t>s</a:t>
              </a:r>
              <a:r>
                <a:rPr lang="en-US" sz="1800"/>
                <a:t>)             2 K</a:t>
              </a:r>
              <a:r>
                <a:rPr lang="en-US" sz="1800" baseline="-25000"/>
                <a:t>2</a:t>
              </a:r>
              <a:r>
                <a:rPr lang="en-US" sz="1800"/>
                <a:t>O(</a:t>
              </a:r>
              <a:r>
                <a:rPr lang="en-US" sz="1800" i="1">
                  <a:latin typeface="Times New Roman" charset="0"/>
                </a:rPr>
                <a:t>s</a:t>
              </a:r>
              <a:r>
                <a:rPr lang="en-US" sz="1800"/>
                <a:t>)  + 2 N</a:t>
              </a:r>
              <a:r>
                <a:rPr lang="en-US" sz="1800" baseline="-25000"/>
                <a:t>2</a:t>
              </a:r>
              <a:r>
                <a:rPr lang="en-US" sz="1800"/>
                <a:t>(</a:t>
              </a:r>
              <a:r>
                <a:rPr lang="en-US" sz="1800" i="1">
                  <a:latin typeface="Times New Roman" charset="0"/>
                </a:rPr>
                <a:t>g</a:t>
              </a:r>
              <a:r>
                <a:rPr lang="en-US" sz="1800" i="1"/>
                <a:t>)</a:t>
              </a:r>
              <a:r>
                <a:rPr lang="en-US" sz="1800"/>
                <a:t>  +  5 O</a:t>
              </a:r>
              <a:r>
                <a:rPr lang="en-US" sz="1800" baseline="-25000"/>
                <a:t>2</a:t>
              </a:r>
              <a:r>
                <a:rPr lang="en-US" sz="1800"/>
                <a:t>(</a:t>
              </a:r>
              <a:r>
                <a:rPr lang="en-US" sz="1800" i="1">
                  <a:latin typeface="Times New Roman" charset="0"/>
                </a:rPr>
                <a:t>g</a:t>
              </a:r>
              <a:r>
                <a:rPr lang="en-US" sz="1800"/>
                <a:t>)</a:t>
              </a:r>
              <a:endParaRPr lang="en-US" sz="1800" b="1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1824" y="1152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52"/>
          <p:cNvGrpSpPr>
            <a:grpSpLocks/>
          </p:cNvGrpSpPr>
          <p:nvPr/>
        </p:nvGrpSpPr>
        <p:grpSpPr bwMode="auto">
          <a:xfrm>
            <a:off x="1295400" y="2514600"/>
            <a:ext cx="6629400" cy="366713"/>
            <a:chOff x="816" y="1296"/>
            <a:chExt cx="4176" cy="231"/>
          </a:xfrm>
        </p:grpSpPr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816" y="1296"/>
              <a:ext cx="41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/>
                <a:t>(c)</a:t>
              </a:r>
              <a:r>
                <a:rPr lang="en-US" sz="1800"/>
                <a:t>  NaHSO</a:t>
              </a:r>
              <a:r>
                <a:rPr lang="en-US" sz="1800" baseline="-25000"/>
                <a:t>4</a:t>
              </a:r>
              <a:r>
                <a:rPr lang="en-US" sz="1800"/>
                <a:t>(</a:t>
              </a:r>
              <a:r>
                <a:rPr lang="en-US" sz="1800" i="1">
                  <a:latin typeface="Times New Roman" charset="0"/>
                </a:rPr>
                <a:t>aq</a:t>
              </a:r>
              <a:r>
                <a:rPr lang="en-US" sz="1800"/>
                <a:t>)  +  NaOH(</a:t>
              </a:r>
              <a:r>
                <a:rPr lang="en-US" sz="1800" i="1">
                  <a:latin typeface="Times New Roman" charset="0"/>
                </a:rPr>
                <a:t>aq</a:t>
              </a:r>
              <a:r>
                <a:rPr lang="en-US" sz="1800"/>
                <a:t>)            Na</a:t>
              </a:r>
              <a:r>
                <a:rPr lang="en-US" sz="1800" baseline="-25000"/>
                <a:t>2</a:t>
              </a:r>
              <a:r>
                <a:rPr lang="en-US" sz="1800"/>
                <a:t>SO</a:t>
              </a:r>
              <a:r>
                <a:rPr lang="en-US" sz="1800" baseline="-25000"/>
                <a:t>4</a:t>
              </a:r>
              <a:r>
                <a:rPr lang="en-US" sz="1800"/>
                <a:t>(</a:t>
              </a:r>
              <a:r>
                <a:rPr lang="en-US" sz="1800" i="1">
                  <a:latin typeface="Times New Roman" charset="0"/>
                </a:rPr>
                <a:t>aq</a:t>
              </a:r>
              <a:r>
                <a:rPr lang="en-US" sz="1800"/>
                <a:t>)  +  H</a:t>
              </a:r>
              <a:r>
                <a:rPr lang="en-US" sz="1800" baseline="-25000"/>
                <a:t>2</a:t>
              </a:r>
              <a:r>
                <a:rPr lang="en-US" sz="1800"/>
                <a:t>O(</a:t>
              </a:r>
              <a:r>
                <a:rPr lang="en-US" sz="1800" i="1">
                  <a:latin typeface="Times New Roman" charset="0"/>
                </a:rPr>
                <a:t>l</a:t>
              </a:r>
              <a:r>
                <a:rPr lang="en-US" sz="1800"/>
                <a:t>)</a:t>
              </a:r>
              <a:endParaRPr lang="en-US" sz="1800" b="1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832" y="1392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73542" y="1394636"/>
            <a:ext cx="6994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Identify which reaction is a redox reaction by calculating oxidation states</a:t>
            </a:r>
          </a:p>
        </p:txBody>
      </p:sp>
    </p:spTree>
    <p:extLst>
      <p:ext uri="{BB962C8B-B14F-4D97-AF65-F5344CB8AC3E}">
        <p14:creationId xmlns:p14="http://schemas.microsoft.com/office/powerpoint/2010/main" val="534619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Oxidation and reduction reactions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600200" y="35052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X loses electron(s)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876800" y="35052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Y gains electron(s)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1600200" y="4114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X is oxidized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4876800" y="41148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Y is reduced</a:t>
            </a: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1600200" y="46482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X is the reducing agent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4876800" y="4648200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Y is the oxidizing agent</a:t>
            </a: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600200" y="52578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X increases its oxidation number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876800" y="52578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Y decreases its oxidation number</a:t>
            </a:r>
          </a:p>
        </p:txBody>
      </p:sp>
      <p:pic>
        <p:nvPicPr>
          <p:cNvPr id="14" name="Picture 12" descr="siL48593_04_1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3"/>
          <a:stretch>
            <a:fillRect/>
          </a:stretch>
        </p:blipFill>
        <p:spPr bwMode="auto">
          <a:xfrm>
            <a:off x="2743200" y="1628031"/>
            <a:ext cx="3167579" cy="1676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548311" y="945810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 err="1"/>
              <a:t>Zn(</a:t>
            </a:r>
            <a:r>
              <a:rPr lang="en-US" sz="2000" b="0" i="1" dirty="0" err="1">
                <a:latin typeface="Times" charset="0"/>
              </a:rPr>
              <a:t>s</a:t>
            </a:r>
            <a:r>
              <a:rPr lang="en-US" sz="2000" b="0" dirty="0"/>
              <a:t>) + 2H</a:t>
            </a:r>
            <a:r>
              <a:rPr lang="en-US" sz="2000" baseline="30000" dirty="0"/>
              <a:t>+</a:t>
            </a:r>
            <a:r>
              <a:rPr lang="en-US" sz="2000" b="0" dirty="0"/>
              <a:t>(</a:t>
            </a:r>
            <a:r>
              <a:rPr lang="en-US" sz="2000" b="0" i="1" dirty="0">
                <a:latin typeface="Times" charset="0"/>
              </a:rPr>
              <a:t>aq</a:t>
            </a:r>
            <a:r>
              <a:rPr lang="en-US" sz="2000" b="0" dirty="0"/>
              <a:t>)           Zn</a:t>
            </a:r>
            <a:r>
              <a:rPr lang="en-US" sz="2000" baseline="30000" dirty="0"/>
              <a:t>2+</a:t>
            </a:r>
            <a:r>
              <a:rPr lang="en-US" sz="2000" b="0" dirty="0"/>
              <a:t>(</a:t>
            </a:r>
            <a:r>
              <a:rPr lang="en-US" sz="2000" b="0" i="1" dirty="0">
                <a:latin typeface="Times" charset="0"/>
              </a:rPr>
              <a:t>aq</a:t>
            </a:r>
            <a:r>
              <a:rPr lang="en-US" sz="2000" b="0" dirty="0"/>
              <a:t>) + H</a:t>
            </a:r>
            <a:r>
              <a:rPr lang="en-US" sz="2000" b="0" baseline="-25000" dirty="0"/>
              <a:t>2</a:t>
            </a:r>
            <a:r>
              <a:rPr lang="en-US" sz="2000" b="0" dirty="0"/>
              <a:t>(</a:t>
            </a:r>
            <a:r>
              <a:rPr lang="en-US" sz="2000" b="0" i="1" dirty="0">
                <a:latin typeface="Times" charset="0"/>
              </a:rPr>
              <a:t>g</a:t>
            </a:r>
            <a:r>
              <a:rPr lang="en-US" sz="2000" b="0" dirty="0"/>
              <a:t>)</a:t>
            </a:r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>
            <a:off x="4224711" y="1144248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78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92" y="237150"/>
            <a:ext cx="7833808" cy="505419"/>
          </a:xfrm>
        </p:spPr>
        <p:txBody>
          <a:bodyPr>
            <a:normAutofit/>
          </a:bodyPr>
          <a:lstStyle/>
          <a:p>
            <a:r>
              <a:rPr lang="en-US" dirty="0"/>
              <a:t>Oxidation and reduction reactions: half-</a:t>
            </a:r>
            <a:r>
              <a:rPr lang="en-US" dirty="0" smtClean="0"/>
              <a:t>reactions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44222" y="1467556"/>
            <a:ext cx="62794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are the half-reactions for the following </a:t>
            </a:r>
            <a:r>
              <a:rPr lang="en-US" dirty="0" err="1" smtClean="0"/>
              <a:t>redox</a:t>
            </a:r>
            <a:r>
              <a:rPr lang="en-US" dirty="0" smtClean="0"/>
              <a:t> reaction?</a:t>
            </a:r>
          </a:p>
          <a:p>
            <a:r>
              <a:rPr lang="en-US" dirty="0" smtClean="0"/>
              <a:t>2CO</a:t>
            </a:r>
            <a:r>
              <a:rPr lang="en-US" baseline="-25000" dirty="0" smtClean="0"/>
              <a:t>2</a:t>
            </a:r>
            <a:r>
              <a:rPr lang="en-US" dirty="0" smtClean="0"/>
              <a:t> + 2HI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I</a:t>
            </a:r>
            <a:r>
              <a:rPr lang="en-US" baseline="-25000" dirty="0" smtClean="0"/>
              <a:t>2</a:t>
            </a:r>
            <a:r>
              <a:rPr lang="en-US" dirty="0" smtClean="0"/>
              <a:t> + (COOH)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Choose one answer. </a:t>
            </a:r>
          </a:p>
          <a:p>
            <a:pPr marL="342900" indent="-342900">
              <a:buAutoNum type="alphaLcPeriod"/>
            </a:pPr>
            <a:r>
              <a:rPr lang="en-US" dirty="0" smtClean="0"/>
              <a:t>2I</a:t>
            </a:r>
            <a:r>
              <a:rPr lang="en-US" baseline="30000" dirty="0" smtClean="0"/>
              <a:t>-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2CO</a:t>
            </a:r>
            <a:r>
              <a:rPr lang="en-US" baseline="-25000" dirty="0" smtClean="0"/>
              <a:t>2</a:t>
            </a:r>
            <a:r>
              <a:rPr lang="en-US" dirty="0" smtClean="0"/>
              <a:t> + 2H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(COOH)</a:t>
            </a:r>
            <a:r>
              <a:rPr lang="en-US" baseline="-25000" dirty="0" smtClean="0"/>
              <a:t>2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</a:p>
          <a:p>
            <a:pPr marL="342900" indent="-342900">
              <a:buAutoNum type="alphaLcPeriod"/>
            </a:pPr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2I</a:t>
            </a:r>
            <a:r>
              <a:rPr lang="en-US" baseline="30000" dirty="0" smtClean="0"/>
              <a:t>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2CO</a:t>
            </a:r>
            <a:r>
              <a:rPr lang="en-US" baseline="-25000" dirty="0" smtClean="0"/>
              <a:t>2</a:t>
            </a:r>
            <a:r>
              <a:rPr lang="en-US" dirty="0" smtClean="0"/>
              <a:t> + 2H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(COOH)</a:t>
            </a:r>
            <a:r>
              <a:rPr lang="en-US" baseline="-25000" dirty="0" smtClean="0"/>
              <a:t>2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</a:p>
          <a:p>
            <a:pPr marL="342900" indent="-342900">
              <a:buAutoNum type="alphaLcPeriod"/>
            </a:pPr>
            <a:r>
              <a:rPr lang="en-US" dirty="0" smtClean="0"/>
              <a:t>2HI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 + 2H</a:t>
            </a:r>
            <a:r>
              <a:rPr lang="en-US" baseline="30000" dirty="0" smtClean="0"/>
              <a:t>+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2CO</a:t>
            </a:r>
            <a:r>
              <a:rPr lang="en-US" baseline="-25000" dirty="0" smtClean="0"/>
              <a:t>2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2COO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</a:p>
          <a:p>
            <a:pPr marL="342900" indent="-342900">
              <a:buAutoNum type="alphaLcPeriod"/>
            </a:pPr>
            <a:r>
              <a:rPr lang="en-US" dirty="0" smtClean="0"/>
              <a:t>I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 + </a:t>
            </a:r>
            <a:r>
              <a:rPr lang="en-US" dirty="0" err="1" smtClean="0"/>
              <a:t>e</a:t>
            </a:r>
            <a:r>
              <a:rPr lang="en-US" baseline="30000" dirty="0" smtClean="0"/>
              <a:t>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+ H</a:t>
            </a:r>
            <a:r>
              <a:rPr lang="en-US" baseline="30000" dirty="0" smtClean="0"/>
              <a:t>+</a:t>
            </a:r>
            <a:r>
              <a:rPr lang="en-US" dirty="0" smtClean="0"/>
              <a:t> + </a:t>
            </a:r>
            <a:r>
              <a:rPr lang="en-US" dirty="0" err="1" smtClean="0"/>
              <a:t>e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COOH</a:t>
            </a:r>
          </a:p>
          <a:p>
            <a:pPr marL="342900" indent="-342900">
              <a:buAutoNum type="alphaLcPeriod"/>
            </a:pPr>
            <a:r>
              <a:rPr lang="en-US" dirty="0" smtClean="0"/>
              <a:t>2I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2CO</a:t>
            </a:r>
            <a:r>
              <a:rPr lang="en-US" baseline="-25000" dirty="0" smtClean="0"/>
              <a:t>2</a:t>
            </a:r>
            <a:r>
              <a:rPr lang="en-US" dirty="0" smtClean="0"/>
              <a:t> + 2H</a:t>
            </a:r>
            <a:r>
              <a:rPr lang="en-US" baseline="30000" dirty="0" smtClean="0"/>
              <a:t>+</a:t>
            </a:r>
            <a:r>
              <a:rPr lang="en-US" dirty="0" smtClean="0"/>
              <a:t> + 2e</a:t>
            </a:r>
            <a:r>
              <a:rPr lang="en-US" baseline="30000" dirty="0" smtClean="0"/>
              <a:t>-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(COOH)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2300" y="1016000"/>
            <a:ext cx="99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Practice: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49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Redox reactions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 descr="lskdfjlsdfjlsjdfl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92" y="1164817"/>
            <a:ext cx="9041888" cy="451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47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9956</TotalTime>
  <Words>584</Words>
  <Application>Microsoft Macintosh PowerPoint</Application>
  <PresentationFormat>On-screen Show (4:3)</PresentationFormat>
  <Paragraphs>109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1_Custom Design</vt:lpstr>
      <vt:lpstr>Custom Design</vt:lpstr>
      <vt:lpstr>Electrochemistry</vt:lpstr>
      <vt:lpstr>Electrochemistry</vt:lpstr>
      <vt:lpstr>Assigning oxidation states</vt:lpstr>
      <vt:lpstr>Assigning oxidation states</vt:lpstr>
      <vt:lpstr>Finding oxidation states</vt:lpstr>
      <vt:lpstr>Assigning oxidation states</vt:lpstr>
      <vt:lpstr>Oxidation and reduction reactions</vt:lpstr>
      <vt:lpstr>Oxidation and reduction reactions: half-reactions</vt:lpstr>
      <vt:lpstr>Redox reactions</vt:lpstr>
      <vt:lpstr>Oxidizing and reducing agents</vt:lpstr>
      <vt:lpstr>Oxidizing and reducing agents</vt:lpstr>
    </vt:vector>
  </TitlesOfParts>
  <Company>University of Minnesota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Units, Conversions and Representations</dc:title>
  <dc:creator>Xavier Prat-Resina</dc:creator>
  <cp:lastModifiedBy>Xavier Prat-Resina</cp:lastModifiedBy>
  <cp:revision>255</cp:revision>
  <dcterms:created xsi:type="dcterms:W3CDTF">2011-05-25T14:21:45Z</dcterms:created>
  <dcterms:modified xsi:type="dcterms:W3CDTF">2015-03-13T15:48:25Z</dcterms:modified>
</cp:coreProperties>
</file>