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256" r:id="rId4"/>
    <p:sldId id="304" r:id="rId5"/>
    <p:sldId id="348" r:id="rId6"/>
    <p:sldId id="349" r:id="rId7"/>
    <p:sldId id="353" r:id="rId8"/>
    <p:sldId id="350" r:id="rId9"/>
    <p:sldId id="352" r:id="rId10"/>
    <p:sldId id="337" r:id="rId11"/>
    <p:sldId id="341" r:id="rId12"/>
    <p:sldId id="351" r:id="rId13"/>
    <p:sldId id="335" r:id="rId14"/>
    <p:sldId id="344" r:id="rId15"/>
    <p:sldId id="35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3353D6-3C09-AB4D-A9EA-142C54C481FF}">
          <p14:sldIdLst>
            <p14:sldId id="256"/>
            <p14:sldId id="304"/>
          </p14:sldIdLst>
        </p14:section>
        <p14:section name="1. Oxidation states" id="{8398B64B-AB20-F64A-8A79-A83D91955EA0}">
          <p14:sldIdLst>
            <p14:sldId id="348"/>
            <p14:sldId id="349"/>
            <p14:sldId id="353"/>
            <p14:sldId id="350"/>
            <p14:sldId id="352"/>
            <p14:sldId id="337"/>
            <p14:sldId id="341"/>
            <p14:sldId id="351"/>
            <p14:sldId id="335"/>
            <p14:sldId id="344"/>
            <p14:sldId id="354"/>
          </p14:sldIdLst>
        </p14:section>
        <p14:section name="2. Electrochemical cell" id="{5583757D-8AC0-DB4B-9151-B858FE7EA0C4}">
          <p14:sldIdLst/>
        </p14:section>
        <p14:section name="3. Cell potential" id="{E55E28EB-2652-BF4D-9BB4-FAE4CBE94BF9}">
          <p14:sldIdLst/>
        </p14:section>
        <p14:section name="4. Free energy and standard potential" id="{E6B7E010-E19D-E747-A702-6FB9A6FBB02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avier Prat-Resi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A21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8" autoAdjust="0"/>
    <p:restoredTop sz="95079" autoAdjust="0"/>
  </p:normalViewPr>
  <p:slideViewPr>
    <p:cSldViewPr snapToGrid="0" snapToObjects="1">
      <p:cViewPr varScale="1">
        <p:scale>
          <a:sx n="104" d="100"/>
          <a:sy n="104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6" d="100"/>
        <a:sy n="1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1642-EF08-8D4D-A349-C3F01521AD65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6E27A-7558-824D-841B-E889F86FA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F3C1-D4F1-D04B-8A98-5B4EFEAD8420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4F6B-22BF-6E4C-B1B5-18D752BCC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0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seen two types of bond  ionic  and covalent: The</a:t>
            </a:r>
            <a:r>
              <a:rPr lang="en-US" baseline="0" dirty="0" smtClean="0"/>
              <a:t> pair of electrons in an ionic bond is considered to belong to the more electronegative atom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54F6B-22BF-6E4C-B1B5-18D752BCCA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5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5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8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0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33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3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3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4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6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4" Type="http://schemas.openxmlformats.org/officeDocument/2006/relationships/image" Target="../media/image7.tif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2.stetson.edu/mahjongche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  <a:p>
            <a:r>
              <a:rPr lang="en-US" dirty="0" smtClean="0"/>
              <a:t>Spring 2014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1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balancing redox reactions.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0619" y="1260800"/>
            <a:ext cx="695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Write the </a:t>
            </a:r>
            <a:r>
              <a:rPr lang="en-US" b="1" u="sng" dirty="0" smtClean="0"/>
              <a:t>balanced</a:t>
            </a:r>
            <a:r>
              <a:rPr lang="en-US" dirty="0" smtClean="0"/>
              <a:t> half reactions for the following redox reaction</a:t>
            </a:r>
          </a:p>
          <a:p>
            <a:endParaRPr lang="en-US" dirty="0"/>
          </a:p>
          <a:p>
            <a:r>
              <a:rPr lang="en-US" dirty="0"/>
              <a:t> Cu +2H</a:t>
            </a:r>
            <a:r>
              <a:rPr lang="en-US" baseline="-25000" dirty="0"/>
              <a:t>2</a:t>
            </a:r>
            <a:r>
              <a:rPr lang="en-US" dirty="0"/>
              <a:t>O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H</a:t>
            </a:r>
            <a:r>
              <a:rPr lang="en-US" baseline="-25000" dirty="0"/>
              <a:t>2</a:t>
            </a:r>
            <a:r>
              <a:rPr lang="en-US" dirty="0"/>
              <a:t> + Cu(OH)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3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Oxidizing and reducing agents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6197" y="1326444"/>
            <a:ext cx="6223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the following balanced reaction, identify the oxidizing and reducing agents.</a:t>
            </a:r>
          </a:p>
          <a:p>
            <a:endParaRPr lang="en-US" dirty="0" smtClean="0"/>
          </a:p>
          <a:p>
            <a:r>
              <a:rPr lang="en-US" dirty="0" smtClean="0"/>
              <a:t>Fe + Fe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3FeSO</a:t>
            </a:r>
            <a:r>
              <a:rPr lang="en-US" baseline="-25000" dirty="0" smtClean="0"/>
              <a:t>3</a:t>
            </a:r>
            <a:br>
              <a:rPr lang="en-US" baseline="-25000" dirty="0" smtClean="0"/>
            </a:br>
            <a:endParaRPr lang="en-US" baseline="-25000" dirty="0" smtClean="0"/>
          </a:p>
          <a:p>
            <a:r>
              <a:rPr lang="en-US" dirty="0" smtClean="0"/>
              <a:t>Choose one answer.</a:t>
            </a:r>
          </a:p>
          <a:p>
            <a:r>
              <a:rPr lang="en-US" dirty="0" smtClean="0"/>
              <a:t>	a. Fe is the reducing agent, Fe</a:t>
            </a:r>
            <a:r>
              <a:rPr lang="en-US" baseline="30000" dirty="0" smtClean="0"/>
              <a:t>2+</a:t>
            </a:r>
            <a:r>
              <a:rPr lang="en-US" dirty="0" smtClean="0"/>
              <a:t> is the oxidizing agent 	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</a:t>
            </a:r>
            <a:r>
              <a:rPr lang="en-US" dirty="0" smtClean="0"/>
              <a:t>. Fe is the oxidizing agent, SO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r>
              <a:rPr lang="en-US" dirty="0" smtClean="0"/>
              <a:t> is the reducing agent 	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c</a:t>
            </a:r>
            <a:r>
              <a:rPr lang="en-US" dirty="0" smtClean="0"/>
              <a:t>. Fe is the reducing agent, Fe</a:t>
            </a:r>
            <a:r>
              <a:rPr lang="en-US" baseline="30000" dirty="0" smtClean="0"/>
              <a:t>3+</a:t>
            </a:r>
            <a:r>
              <a:rPr lang="en-US" dirty="0" smtClean="0"/>
              <a:t> is the oxidizing agent 	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</a:t>
            </a:r>
            <a:r>
              <a:rPr lang="en-US" dirty="0" smtClean="0"/>
              <a:t>. Fe is the oxidizing agent, Fe</a:t>
            </a:r>
            <a:r>
              <a:rPr lang="en-US" baseline="30000" dirty="0" smtClean="0"/>
              <a:t>3+</a:t>
            </a:r>
            <a:r>
              <a:rPr lang="en-US" dirty="0" smtClean="0"/>
              <a:t> is the reducing agent 	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e</a:t>
            </a:r>
            <a:r>
              <a:rPr lang="en-US" dirty="0" smtClean="0"/>
              <a:t>. Fe is the reducing agent, SO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r>
              <a:rPr lang="en-US" dirty="0" smtClean="0"/>
              <a:t> is the oxidizing agent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f</a:t>
            </a:r>
            <a:r>
              <a:rPr lang="en-US" dirty="0" smtClean="0"/>
              <a:t>.  Fe is the reducing agent, Fe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 is the oxidizing agent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6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Balancing redox reactions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3554" y="765833"/>
            <a:ext cx="74889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following </a:t>
            </a:r>
            <a:r>
              <a:rPr lang="en-US" dirty="0" err="1" smtClean="0"/>
              <a:t>redox</a:t>
            </a:r>
            <a:r>
              <a:rPr lang="en-US" dirty="0" smtClean="0"/>
              <a:t> equation is balanced with smallest whole number coefficients, the coefficient for nitrogen dioxide will be _____.</a:t>
            </a:r>
            <a:br>
              <a:rPr lang="en-US" dirty="0" smtClean="0"/>
            </a:b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+ HNO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aq</a:t>
            </a:r>
            <a:r>
              <a:rPr lang="en-US" dirty="0" smtClean="0"/>
              <a:t>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HIO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aq</a:t>
            </a:r>
            <a:r>
              <a:rPr lang="en-US" dirty="0" smtClean="0"/>
              <a:t>) + NO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) + H</a:t>
            </a:r>
            <a:r>
              <a:rPr lang="en-US" baseline="-25000" dirty="0" smtClean="0"/>
              <a:t>2</a:t>
            </a:r>
            <a:r>
              <a:rPr lang="en-US" dirty="0" smtClean="0"/>
              <a:t>O(</a:t>
            </a:r>
            <a:r>
              <a:rPr lang="en-US" i="1" dirty="0" smtClean="0"/>
              <a:t>l</a:t>
            </a:r>
            <a:r>
              <a:rPr lang="en-US" dirty="0" smtClean="0"/>
              <a:t>) </a:t>
            </a:r>
          </a:p>
          <a:p>
            <a:r>
              <a:rPr lang="en-US" dirty="0" smtClean="0"/>
              <a:t>A.	1</a:t>
            </a:r>
          </a:p>
          <a:p>
            <a:r>
              <a:rPr lang="en-US" dirty="0" smtClean="0"/>
              <a:t>B.	2</a:t>
            </a:r>
          </a:p>
          <a:p>
            <a:r>
              <a:rPr lang="en-US" dirty="0" smtClean="0"/>
              <a:t>C.	4</a:t>
            </a:r>
          </a:p>
          <a:p>
            <a:r>
              <a:rPr lang="en-US" dirty="0" smtClean="0"/>
              <a:t>D.	10</a:t>
            </a:r>
          </a:p>
          <a:p>
            <a:r>
              <a:rPr lang="en-US" dirty="0" smtClean="0"/>
              <a:t>E.	None of these choices is correct.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95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redox reactions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2581" y="896746"/>
            <a:ext cx="74889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following </a:t>
            </a:r>
            <a:r>
              <a:rPr lang="en-US" dirty="0" err="1" smtClean="0"/>
              <a:t>redox</a:t>
            </a:r>
            <a:r>
              <a:rPr lang="en-US" dirty="0" smtClean="0"/>
              <a:t> equation is balanced with smallest whole number coefficients, the coefficient for the hydrogen sulfate ion will be ______.</a:t>
            </a:r>
            <a:br>
              <a:rPr lang="en-US" dirty="0" smtClean="0"/>
            </a:br>
            <a:r>
              <a:rPr lang="en-US" dirty="0" err="1" smtClean="0"/>
              <a:t>Al(</a:t>
            </a:r>
            <a:r>
              <a:rPr lang="en-US" i="1" dirty="0" err="1" smtClean="0"/>
              <a:t>s</a:t>
            </a:r>
            <a:r>
              <a:rPr lang="en-US" dirty="0" smtClean="0"/>
              <a:t>) + HSO</a:t>
            </a:r>
            <a:r>
              <a:rPr lang="en-US" baseline="-25000" dirty="0" smtClean="0"/>
              <a:t>4</a:t>
            </a:r>
            <a:r>
              <a:rPr lang="en-US" dirty="0" smtClean="0"/>
              <a:t>¯(</a:t>
            </a:r>
            <a:r>
              <a:rPr lang="en-US" i="1" dirty="0" smtClean="0"/>
              <a:t>aq</a:t>
            </a:r>
            <a:r>
              <a:rPr lang="en-US" dirty="0" smtClean="0"/>
              <a:t>) + </a:t>
            </a:r>
            <a:r>
              <a:rPr lang="en-US" dirty="0" err="1" smtClean="0"/>
              <a:t>OH¯(</a:t>
            </a:r>
            <a:r>
              <a:rPr lang="en-US" i="1" dirty="0" err="1" smtClean="0"/>
              <a:t>aq</a:t>
            </a:r>
            <a:r>
              <a:rPr lang="en-US" dirty="0" smtClean="0"/>
              <a:t>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+ S</a:t>
            </a:r>
            <a:r>
              <a:rPr lang="en-US" baseline="30000" dirty="0" smtClean="0"/>
              <a:t>2</a:t>
            </a:r>
            <a:r>
              <a:rPr lang="en-US" dirty="0" smtClean="0"/>
              <a:t>¯(</a:t>
            </a:r>
            <a:r>
              <a:rPr lang="en-US" i="1" dirty="0" smtClean="0"/>
              <a:t>aq</a:t>
            </a:r>
            <a:r>
              <a:rPr lang="en-US" dirty="0" smtClean="0"/>
              <a:t>) + H</a:t>
            </a:r>
            <a:r>
              <a:rPr lang="en-US" baseline="-25000" dirty="0" smtClean="0"/>
              <a:t>2</a:t>
            </a:r>
            <a:r>
              <a:rPr lang="en-US" dirty="0" smtClean="0"/>
              <a:t>O(</a:t>
            </a:r>
            <a:r>
              <a:rPr lang="en-US" i="1" dirty="0" smtClean="0"/>
              <a:t>l</a:t>
            </a:r>
            <a:r>
              <a:rPr lang="en-US" dirty="0" smtClean="0"/>
              <a:t>) </a:t>
            </a:r>
          </a:p>
          <a:p>
            <a:r>
              <a:rPr lang="en-US" dirty="0" smtClean="0"/>
              <a:t>A.	1</a:t>
            </a:r>
          </a:p>
          <a:p>
            <a:r>
              <a:rPr lang="en-US" dirty="0" smtClean="0"/>
              <a:t>B.	3</a:t>
            </a:r>
          </a:p>
          <a:p>
            <a:r>
              <a:rPr lang="en-US" dirty="0" smtClean="0"/>
              <a:t>C.	4</a:t>
            </a:r>
          </a:p>
          <a:p>
            <a:r>
              <a:rPr lang="en-US" dirty="0" smtClean="0"/>
              <a:t>D.	8</a:t>
            </a:r>
          </a:p>
          <a:p>
            <a:r>
              <a:rPr lang="en-US" dirty="0" smtClean="0"/>
              <a:t>E.	None of these choices is correct.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1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768" y="1306576"/>
            <a:ext cx="46474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1</a:t>
            </a:r>
          </a:p>
          <a:p>
            <a:endParaRPr lang="en-US"/>
          </a:p>
          <a:p>
            <a:r>
              <a:rPr lang="en-US"/>
              <a:t/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1: Oxidation states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Rules to identify oxidation state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2: Redox reactions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Half-reactions: reduction and oxidation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Reducing agent, oxidizing agent</a:t>
            </a:r>
          </a:p>
          <a:p>
            <a:pPr marL="800100" lvl="1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3: Balancing redox reactions</a:t>
            </a:r>
          </a:p>
        </p:txBody>
      </p:sp>
    </p:spTree>
    <p:extLst>
      <p:ext uri="{BB962C8B-B14F-4D97-AF65-F5344CB8AC3E}">
        <p14:creationId xmlns:p14="http://schemas.microsoft.com/office/powerpoint/2010/main" val="2239592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Introduction. Redox reactions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863600" y="1384300"/>
            <a:ext cx="7162800" cy="519113"/>
            <a:chOff x="1056" y="2448"/>
            <a:chExt cx="4512" cy="327"/>
          </a:xfrm>
        </p:grpSpPr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1056" y="2544"/>
              <a:ext cx="4512" cy="231"/>
              <a:chOff x="1056" y="2640"/>
              <a:chExt cx="4512" cy="231"/>
            </a:xfrm>
          </p:grpSpPr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1056" y="2640"/>
                <a:ext cx="45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b="1" dirty="0" smtClean="0"/>
                  <a:t>     </a:t>
                </a:r>
                <a:r>
                  <a:rPr lang="en-US" sz="1800" dirty="0" smtClean="0"/>
                  <a:t>(</a:t>
                </a:r>
                <a:r>
                  <a:rPr lang="en-US" sz="1800" dirty="0"/>
                  <a:t>NH</a:t>
                </a:r>
                <a:r>
                  <a:rPr lang="en-US" sz="2000" b="1" baseline="-25000" dirty="0"/>
                  <a:t>4</a:t>
                </a:r>
                <a:r>
                  <a:rPr lang="en-US" sz="1800" dirty="0"/>
                  <a:t>)</a:t>
                </a:r>
                <a:r>
                  <a:rPr lang="en-US" sz="2000" b="1" baseline="-25000" dirty="0"/>
                  <a:t>2</a:t>
                </a:r>
                <a:r>
                  <a:rPr lang="en-US" sz="1800" dirty="0"/>
                  <a:t>SO</a:t>
                </a:r>
                <a:r>
                  <a:rPr lang="en-US" sz="2000" b="1" baseline="-25000" dirty="0"/>
                  <a:t>4</a:t>
                </a:r>
                <a:r>
                  <a:rPr lang="en-US" sz="1800" dirty="0"/>
                  <a:t>(</a:t>
                </a:r>
                <a:r>
                  <a:rPr lang="en-US" sz="1800" b="1" i="1" dirty="0">
                    <a:latin typeface="Times New Roman" charset="0"/>
                  </a:rPr>
                  <a:t>s</a:t>
                </a:r>
                <a:r>
                  <a:rPr lang="en-US" sz="1800" dirty="0"/>
                  <a:t>)              2NH</a:t>
                </a:r>
                <a:r>
                  <a:rPr lang="en-US" sz="2000" b="1" baseline="-25000" dirty="0"/>
                  <a:t>4</a:t>
                </a:r>
                <a:r>
                  <a:rPr lang="en-US" sz="2000" b="1" baseline="30000" dirty="0"/>
                  <a:t>+</a:t>
                </a:r>
                <a:r>
                  <a:rPr lang="en-US" sz="1800" dirty="0"/>
                  <a:t>(</a:t>
                </a:r>
                <a:r>
                  <a:rPr lang="en-US" sz="1800" b="1" i="1" dirty="0" err="1">
                    <a:latin typeface="Times New Roman" charset="0"/>
                  </a:rPr>
                  <a:t>aq</a:t>
                </a:r>
                <a:r>
                  <a:rPr lang="en-US" sz="1800" dirty="0"/>
                  <a:t>)   + SO</a:t>
                </a:r>
                <a:r>
                  <a:rPr lang="en-US" sz="2000" b="1" baseline="-25000" dirty="0"/>
                  <a:t>4</a:t>
                </a:r>
                <a:r>
                  <a:rPr lang="en-US" sz="2000" b="1" baseline="30000" dirty="0"/>
                  <a:t>2-</a:t>
                </a:r>
                <a:r>
                  <a:rPr lang="en-US" sz="1800" dirty="0"/>
                  <a:t>(</a:t>
                </a:r>
                <a:r>
                  <a:rPr lang="en-US" sz="1800" b="1" i="1" dirty="0" err="1">
                    <a:latin typeface="Times New Roman" charset="0"/>
                  </a:rPr>
                  <a:t>aq</a:t>
                </a:r>
                <a:r>
                  <a:rPr lang="en-US" sz="1800" dirty="0"/>
                  <a:t>)           </a:t>
                </a:r>
                <a:endParaRPr lang="en-US" sz="1800" b="1" dirty="0"/>
              </a:p>
            </p:txBody>
          </p:sp>
          <p:sp>
            <p:nvSpPr>
              <p:cNvPr id="11" name="Line 18"/>
              <p:cNvSpPr>
                <a:spLocks noChangeShapeType="1"/>
              </p:cNvSpPr>
              <p:nvPr/>
            </p:nvSpPr>
            <p:spPr bwMode="auto">
              <a:xfrm>
                <a:off x="2256" y="2756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31"/>
            <p:cNvSpPr txBox="1">
              <a:spLocks noChangeArrowheads="1"/>
            </p:cNvSpPr>
            <p:nvPr/>
          </p:nvSpPr>
          <p:spPr bwMode="auto">
            <a:xfrm>
              <a:off x="2208" y="2448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/>
                <a:t>H</a:t>
              </a:r>
              <a:r>
                <a:rPr lang="en-US" sz="1600" baseline="-25000"/>
                <a:t>2</a:t>
              </a:r>
              <a:r>
                <a:rPr lang="en-US" sz="1600"/>
                <a:t>O</a:t>
              </a: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968375" y="2655887"/>
            <a:ext cx="6705600" cy="366713"/>
            <a:chOff x="960" y="2640"/>
            <a:chExt cx="4224" cy="231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960" y="2640"/>
              <a:ext cx="42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dirty="0"/>
                <a:t>2 </a:t>
              </a:r>
              <a:r>
                <a:rPr lang="en-US" sz="1800" dirty="0" err="1"/>
                <a:t>NaF</a:t>
              </a:r>
              <a:r>
                <a:rPr lang="en-US" sz="1800" dirty="0"/>
                <a:t>(</a:t>
              </a:r>
              <a:r>
                <a:rPr lang="en-US" sz="1800" i="1" dirty="0" err="1">
                  <a:latin typeface="Times New Roman" charset="0"/>
                </a:rPr>
                <a:t>aq</a:t>
              </a:r>
              <a:r>
                <a:rPr lang="en-US" sz="1800" dirty="0"/>
                <a:t>) + CaCl</a:t>
              </a:r>
              <a:r>
                <a:rPr lang="en-US" sz="1800" baseline="-25000" dirty="0"/>
                <a:t>2 </a:t>
              </a:r>
              <a:r>
                <a:rPr lang="en-US" sz="1800" dirty="0"/>
                <a:t>(</a:t>
              </a:r>
              <a:r>
                <a:rPr lang="en-US" sz="1800" i="1" dirty="0" err="1">
                  <a:latin typeface="Times New Roman" charset="0"/>
                </a:rPr>
                <a:t>aq</a:t>
              </a:r>
              <a:r>
                <a:rPr lang="en-US" sz="1800" dirty="0"/>
                <a:t>)                          CaF</a:t>
              </a:r>
              <a:r>
                <a:rPr lang="en-US" sz="1800" baseline="-25000" dirty="0"/>
                <a:t>2</a:t>
              </a:r>
              <a:r>
                <a:rPr lang="en-US" sz="1800" dirty="0"/>
                <a:t>(</a:t>
              </a:r>
              <a:r>
                <a:rPr lang="en-US" sz="1800" i="1" dirty="0">
                  <a:latin typeface="Times New Roman" charset="0"/>
                </a:rPr>
                <a:t>s</a:t>
              </a:r>
              <a:r>
                <a:rPr lang="en-US" sz="1800" dirty="0"/>
                <a:t>) + 2 </a:t>
              </a:r>
              <a:r>
                <a:rPr lang="en-US" sz="1800" dirty="0" err="1"/>
                <a:t>NaCl</a:t>
              </a:r>
              <a:r>
                <a:rPr lang="en-US" sz="1800" dirty="0"/>
                <a:t> (</a:t>
              </a:r>
              <a:r>
                <a:rPr lang="en-US" sz="1800" i="1" dirty="0" err="1">
                  <a:latin typeface="Times New Roman" charset="0"/>
                </a:rPr>
                <a:t>aq</a:t>
              </a:r>
              <a:r>
                <a:rPr lang="en-US" sz="1800" dirty="0"/>
                <a:t>)</a:t>
              </a: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2674" y="2757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40"/>
          <p:cNvGrpSpPr>
            <a:grpSpLocks/>
          </p:cNvGrpSpPr>
          <p:nvPr/>
        </p:nvGrpSpPr>
        <p:grpSpPr bwMode="auto">
          <a:xfrm>
            <a:off x="1143000" y="3619500"/>
            <a:ext cx="5410200" cy="366713"/>
            <a:chOff x="2160" y="1968"/>
            <a:chExt cx="3408" cy="231"/>
          </a:xfrm>
        </p:grpSpPr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2160" y="1968"/>
              <a:ext cx="3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dirty="0" err="1"/>
                <a:t>NaOH</a:t>
              </a:r>
              <a:r>
                <a:rPr lang="en-US" sz="1800" dirty="0"/>
                <a:t>(</a:t>
              </a:r>
              <a:r>
                <a:rPr lang="en-US" sz="1800" i="1" dirty="0" err="1">
                  <a:latin typeface="Times" charset="0"/>
                </a:rPr>
                <a:t>aq</a:t>
              </a:r>
              <a:r>
                <a:rPr lang="en-US" sz="1800" dirty="0"/>
                <a:t>) + </a:t>
              </a:r>
              <a:r>
                <a:rPr lang="en-US" sz="1800" dirty="0" err="1"/>
                <a:t>HCl</a:t>
              </a:r>
              <a:r>
                <a:rPr lang="en-US" sz="1800" dirty="0"/>
                <a:t>(</a:t>
              </a:r>
              <a:r>
                <a:rPr lang="en-US" sz="1800" i="1" dirty="0" err="1">
                  <a:latin typeface="Times" charset="0"/>
                </a:rPr>
                <a:t>aq</a:t>
              </a:r>
              <a:r>
                <a:rPr lang="en-US" sz="1800" dirty="0"/>
                <a:t>)               </a:t>
              </a:r>
              <a:r>
                <a:rPr lang="en-US" sz="1800" dirty="0" err="1"/>
                <a:t>NaCl</a:t>
              </a:r>
              <a:r>
                <a:rPr lang="en-US" sz="1800" dirty="0"/>
                <a:t>(</a:t>
              </a:r>
              <a:r>
                <a:rPr lang="en-US" sz="1800" i="1" dirty="0" err="1">
                  <a:latin typeface="Times" charset="0"/>
                </a:rPr>
                <a:t>aq</a:t>
              </a:r>
              <a:r>
                <a:rPr lang="en-US" sz="1800" dirty="0"/>
                <a:t>) + H</a:t>
              </a:r>
              <a:r>
                <a:rPr lang="en-US" sz="1800" baseline="-25000" dirty="0"/>
                <a:t>2</a:t>
              </a:r>
              <a:r>
                <a:rPr lang="en-US" sz="1800" dirty="0"/>
                <a:t>O(</a:t>
              </a:r>
              <a:r>
                <a:rPr lang="en-US" sz="1800" i="1" dirty="0">
                  <a:latin typeface="Times" charset="0"/>
                </a:rPr>
                <a:t>l</a:t>
              </a:r>
              <a:r>
                <a:rPr lang="en-US" sz="1800" dirty="0"/>
                <a:t>)</a:t>
              </a:r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3566" y="2085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67192" y="5523984"/>
            <a:ext cx="904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In the above reactions the atoms transferring between molecules do not lose or gain electrons.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5600" y="1014968"/>
            <a:ext cx="17762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Dissolving a solid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5600" y="2005568"/>
            <a:ext cx="38163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The formation of a solid (precipitation)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3250168"/>
            <a:ext cx="107925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Acid base</a:t>
            </a:r>
            <a:endParaRPr lang="en-US" dirty="0"/>
          </a:p>
        </p:txBody>
      </p:sp>
      <p:pic>
        <p:nvPicPr>
          <p:cNvPr id="2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654" y="4508500"/>
            <a:ext cx="29845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654" y="4508500"/>
            <a:ext cx="2159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433154" y="4268787"/>
            <a:ext cx="217345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Organic substitutions</a:t>
            </a:r>
            <a:endParaRPr lang="en-US" dirty="0"/>
          </a:p>
        </p:txBody>
      </p:sp>
      <p:grpSp>
        <p:nvGrpSpPr>
          <p:cNvPr id="28" name="Group 13"/>
          <p:cNvGrpSpPr>
            <a:grpSpLocks/>
          </p:cNvGrpSpPr>
          <p:nvPr/>
        </p:nvGrpSpPr>
        <p:grpSpPr bwMode="auto">
          <a:xfrm>
            <a:off x="1984375" y="5977453"/>
            <a:ext cx="6705600" cy="366713"/>
            <a:chOff x="960" y="2640"/>
            <a:chExt cx="4224" cy="231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960" y="2640"/>
              <a:ext cx="42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dirty="0" smtClean="0"/>
                <a:t>Cu</a:t>
              </a:r>
              <a:r>
                <a:rPr lang="en-US" sz="1800" baseline="30000" dirty="0" smtClean="0"/>
                <a:t>2+</a:t>
              </a:r>
              <a:r>
                <a:rPr lang="en-US" sz="1800" dirty="0" smtClean="0"/>
                <a:t>(</a:t>
              </a:r>
              <a:r>
                <a:rPr lang="en-US" sz="1800" i="1" dirty="0" err="1">
                  <a:latin typeface="Times New Roman" charset="0"/>
                </a:rPr>
                <a:t>aq</a:t>
              </a:r>
              <a:r>
                <a:rPr lang="en-US" sz="1800" dirty="0"/>
                <a:t>) + </a:t>
              </a:r>
              <a:r>
                <a:rPr lang="en-US" sz="1800" dirty="0" smtClean="0"/>
                <a:t>Zn</a:t>
              </a:r>
              <a:r>
                <a:rPr lang="en-US" sz="1800" baseline="-25000" dirty="0" smtClean="0"/>
                <a:t> </a:t>
              </a:r>
              <a:r>
                <a:rPr lang="en-US" sz="1800" dirty="0" smtClean="0"/>
                <a:t>(s)                      Cu(</a:t>
              </a:r>
              <a:r>
                <a:rPr lang="en-US" sz="1800" i="1" dirty="0">
                  <a:latin typeface="Times New Roman" charset="0"/>
                </a:rPr>
                <a:t>s</a:t>
              </a:r>
              <a:r>
                <a:rPr lang="en-US" sz="1800" dirty="0" smtClean="0"/>
                <a:t>) + </a:t>
              </a:r>
              <a:r>
                <a:rPr lang="en-US" sz="1800" dirty="0"/>
                <a:t>Zn</a:t>
              </a:r>
              <a:r>
                <a:rPr lang="en-US" sz="1800" baseline="30000" dirty="0"/>
                <a:t>2+</a:t>
              </a:r>
              <a:r>
                <a:rPr lang="en-US" sz="1800" baseline="-25000" dirty="0"/>
                <a:t> </a:t>
              </a:r>
              <a:r>
                <a:rPr lang="en-US" sz="1800" dirty="0"/>
                <a:t>(</a:t>
              </a:r>
              <a:r>
                <a:rPr lang="en-US" sz="1800" i="1" dirty="0" err="1" smtClean="0">
                  <a:latin typeface="Times New Roman" charset="0"/>
                </a:rPr>
                <a:t>aq</a:t>
              </a:r>
              <a:r>
                <a:rPr lang="en-US" sz="1800" i="1" dirty="0" smtClean="0">
                  <a:latin typeface="Times New Roman" charset="0"/>
                </a:rPr>
                <a:t>)</a:t>
              </a:r>
              <a:endParaRPr lang="en-US" sz="1800" dirty="0"/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>
              <a:off x="2146" y="2757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657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oxidation states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50984" y="722052"/>
            <a:ext cx="7425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Formal charge</a:t>
            </a:r>
            <a:r>
              <a:rPr lang="en-US" dirty="0" smtClean="0"/>
              <a:t>: the formal charge assigned to an atom in a molecule, assuming that electrons in a chemical bond are shared equally between atoms, regardless of relative </a:t>
            </a:r>
            <a:r>
              <a:rPr lang="en-US" dirty="0" err="1" smtClean="0"/>
              <a:t>electronegativity</a:t>
            </a:r>
            <a:r>
              <a:rPr lang="en-US" dirty="0" smtClean="0"/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09041" y="3647995"/>
            <a:ext cx="7969682" cy="2708355"/>
            <a:chOff x="750985" y="3707406"/>
            <a:chExt cx="7969682" cy="2708355"/>
          </a:xfrm>
        </p:grpSpPr>
        <p:sp>
          <p:nvSpPr>
            <p:cNvPr id="7" name="Rectangle 6"/>
            <p:cNvSpPr/>
            <p:nvPr/>
          </p:nvSpPr>
          <p:spPr>
            <a:xfrm>
              <a:off x="750985" y="3707406"/>
              <a:ext cx="796968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Oxidation state</a:t>
              </a:r>
              <a:r>
                <a:rPr lang="en-US" dirty="0" smtClean="0"/>
                <a:t>: the formal charge assigned to an atom in a molecule, assuming that all bonds are IONIC by only looking at which atom is more electronegative</a:t>
              </a:r>
            </a:p>
          </p:txBody>
        </p:sp>
        <p:pic>
          <p:nvPicPr>
            <p:cNvPr id="8" name="Picture 7" descr="co3_oxid.tif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8196" y="4267346"/>
              <a:ext cx="6541804" cy="2148415"/>
            </a:xfrm>
            <a:prstGeom prst="rect">
              <a:avLst/>
            </a:prstGeom>
          </p:spPr>
        </p:pic>
      </p:grpSp>
      <p:grpSp>
        <p:nvGrpSpPr>
          <p:cNvPr id="9" name="Group 10"/>
          <p:cNvGrpSpPr/>
          <p:nvPr/>
        </p:nvGrpSpPr>
        <p:grpSpPr>
          <a:xfrm>
            <a:off x="196093" y="1728015"/>
            <a:ext cx="7506355" cy="1790700"/>
            <a:chOff x="196093" y="1728015"/>
            <a:chExt cx="7506355" cy="1790700"/>
          </a:xfrm>
        </p:grpSpPr>
        <p:pic>
          <p:nvPicPr>
            <p:cNvPr id="10" name="Picture 9" descr="co3.tif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4648" y="1728015"/>
              <a:ext cx="6527800" cy="17907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96093" y="1998450"/>
              <a:ext cx="661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2-</a:t>
              </a:r>
              <a:endParaRPr lang="en-US" baseline="30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682586" y="4660898"/>
            <a:ext cx="1409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oxidation state is also know as 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4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oxidation states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055" y="1246011"/>
            <a:ext cx="852867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oxidation state of free elements? (H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Fe, S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oxidation state of </a:t>
            </a:r>
            <a:r>
              <a:rPr lang="en-US" sz="2000" dirty="0" err="1" smtClean="0"/>
              <a:t>monoatomic</a:t>
            </a:r>
            <a:r>
              <a:rPr lang="en-US" sz="2000" dirty="0" smtClean="0"/>
              <a:t> ions? (Fe</a:t>
            </a:r>
            <a:r>
              <a:rPr lang="en-US" sz="2000" baseline="30000" dirty="0" smtClean="0"/>
              <a:t>3+</a:t>
            </a:r>
            <a:r>
              <a:rPr lang="en-US" sz="2000" dirty="0" smtClean="0"/>
              <a:t>, Cl</a:t>
            </a:r>
            <a:r>
              <a:rPr lang="en-US" sz="2000" baseline="30000" dirty="0" smtClean="0"/>
              <a:t>(-)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relationship between the sum of oxidation states of elements in a </a:t>
            </a:r>
          </a:p>
          <a:p>
            <a:r>
              <a:rPr lang="en-US" sz="2000" dirty="0" smtClean="0"/>
              <a:t>	molecule and the total charge of that molecule?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Assign</a:t>
            </a:r>
            <a:r>
              <a:rPr lang="en-US" sz="2000" dirty="0" smtClean="0">
                <a:sym typeface="Wingdings"/>
              </a:rPr>
              <a:t> typical oxidation states for groups 1,2,13-17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56954" y="6212171"/>
            <a:ext cx="82409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Practice how to figure out the oxidation state of elements in molecules.</a:t>
            </a:r>
            <a:br>
              <a:rPr lang="en-US" dirty="0"/>
            </a:br>
            <a:r>
              <a:rPr lang="en-US" dirty="0">
                <a:hlinkClick r:id="rId2"/>
              </a:rPr>
              <a:t>http://www2.stetson.edu/mahjongchem/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8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oxidation states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0795" y="1160045"/>
            <a:ext cx="66888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Identify the oxidation states of all atoms in the following compounds: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NaNO</a:t>
            </a:r>
            <a:r>
              <a:rPr lang="en-US" baseline="-25000"/>
              <a:t>2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baseline="-25000"/>
              <a:t>4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NaH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C</a:t>
            </a:r>
            <a:r>
              <a:rPr lang="en-US" baseline="-25000"/>
              <a:t>6</a:t>
            </a:r>
            <a:r>
              <a:rPr lang="en-US"/>
              <a:t>H</a:t>
            </a:r>
            <a:r>
              <a:rPr lang="en-US" baseline="-25000"/>
              <a:t>12</a:t>
            </a:r>
            <a:r>
              <a:rPr lang="en-US"/>
              <a:t>O</a:t>
            </a:r>
            <a:r>
              <a:rPr lang="en-US" baseline="-25000"/>
              <a:t>6</a:t>
            </a:r>
            <a:endParaRPr lang="en-US" baseline="-25000"/>
          </a:p>
          <a:p>
            <a:pPr marL="285750" indent="-285750">
              <a:buFont typeface="Arial"/>
              <a:buChar char="•"/>
            </a:pP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2</a:t>
            </a:r>
            <a:endParaRPr lang="en-US" baseline="-25000"/>
          </a:p>
          <a:p>
            <a:pPr marL="285750" indent="-285750">
              <a:buFont typeface="Arial"/>
              <a:buChar char="•"/>
            </a:pPr>
            <a:r>
              <a:rPr lang="en-US"/>
              <a:t>LiAlH</a:t>
            </a:r>
            <a:r>
              <a:rPr lang="en-US" baseline="-25000"/>
              <a:t>4</a:t>
            </a:r>
          </a:p>
          <a:p>
            <a:pPr marL="285750" indent="-285750">
              <a:buFont typeface="Arial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3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2" y="237150"/>
            <a:ext cx="7783008" cy="505419"/>
          </a:xfrm>
        </p:spPr>
        <p:txBody>
          <a:bodyPr/>
          <a:lstStyle/>
          <a:p>
            <a:r>
              <a:rPr lang="en-US" dirty="0"/>
              <a:t>Oxidation and reduction </a:t>
            </a:r>
            <a:r>
              <a:rPr lang="en-US" dirty="0" smtClean="0"/>
              <a:t>reactions: half-reactions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2590800" y="2438400"/>
            <a:ext cx="3200400" cy="696913"/>
            <a:chOff x="144" y="2976"/>
            <a:chExt cx="2016" cy="439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44" y="2976"/>
              <a:ext cx="2016" cy="439"/>
            </a:xfrm>
            <a:prstGeom prst="rect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en-US" sz="1800" b="0" dirty="0"/>
                <a:t>Oxidation half-reaction</a:t>
              </a:r>
            </a:p>
            <a:p>
              <a:pPr>
                <a:spcBef>
                  <a:spcPct val="10000"/>
                </a:spcBef>
              </a:pPr>
              <a:r>
                <a:rPr lang="en-US" sz="1800" b="0" dirty="0" err="1"/>
                <a:t>Zn(</a:t>
              </a:r>
              <a:r>
                <a:rPr lang="en-US" sz="1800" b="0" i="1" dirty="0" err="1">
                  <a:latin typeface="Times" pitchFamily="-111" charset="0"/>
                </a:rPr>
                <a:t>s</a:t>
              </a:r>
              <a:r>
                <a:rPr lang="en-US" sz="1800" b="0" dirty="0" smtClean="0"/>
                <a:t>)            </a:t>
              </a:r>
              <a:r>
                <a:rPr lang="en-US" sz="1800" b="0" dirty="0"/>
                <a:t>Zn</a:t>
              </a:r>
              <a:r>
                <a:rPr lang="en-US" sz="1800" baseline="30000" dirty="0"/>
                <a:t>2+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+ 2e</a:t>
              </a:r>
              <a:r>
                <a:rPr lang="en-US" sz="1800" baseline="30000" dirty="0"/>
                <a:t>-</a:t>
              </a:r>
              <a:endParaRPr lang="en-US" sz="1800" dirty="0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528" y="3284"/>
              <a:ext cx="24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2590800" y="3429000"/>
            <a:ext cx="3200400" cy="696913"/>
            <a:chOff x="3600" y="2976"/>
            <a:chExt cx="2016" cy="439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3600" y="2976"/>
              <a:ext cx="2016" cy="439"/>
            </a:xfrm>
            <a:prstGeom prst="rect">
              <a:avLst/>
            </a:prstGeom>
            <a:noFill/>
            <a:ln w="28575">
              <a:solidFill>
                <a:srgbClr val="FF99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10000"/>
                </a:spcBef>
              </a:pPr>
              <a:r>
                <a:rPr lang="en-US" sz="1800" b="0" dirty="0"/>
                <a:t>Reduction half-reaction</a:t>
              </a:r>
            </a:p>
            <a:p>
              <a:pPr algn="r">
                <a:spcBef>
                  <a:spcPct val="10000"/>
                </a:spcBef>
              </a:pPr>
              <a:r>
                <a:rPr lang="en-US" sz="1800" b="0" dirty="0"/>
                <a:t>Cu</a:t>
              </a:r>
              <a:r>
                <a:rPr lang="en-US" sz="1800" baseline="30000" dirty="0"/>
                <a:t>2+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+ </a:t>
              </a:r>
              <a:r>
                <a:rPr lang="en-US" sz="1800" b="0" dirty="0" smtClean="0"/>
                <a:t>2e   </a:t>
              </a:r>
              <a:r>
                <a:rPr lang="en-US" sz="1800" baseline="30000" dirty="0" smtClean="0"/>
                <a:t>-</a:t>
              </a:r>
              <a:r>
                <a:rPr lang="en-US" sz="1800" b="0" baseline="30000" dirty="0" smtClean="0"/>
                <a:t> </a:t>
              </a:r>
              <a:r>
                <a:rPr lang="en-US" sz="1800" b="0" dirty="0" smtClean="0"/>
                <a:t>      </a:t>
              </a:r>
              <a:r>
                <a:rPr lang="en-US" sz="1800" b="0" dirty="0" err="1"/>
                <a:t>Cu(</a:t>
              </a:r>
              <a:r>
                <a:rPr lang="en-US" sz="1800" b="0" i="1" dirty="0" err="1">
                  <a:latin typeface="Times" pitchFamily="-111" charset="0"/>
                </a:rPr>
                <a:t>s</a:t>
              </a:r>
              <a:r>
                <a:rPr lang="en-US" sz="1800" b="0" dirty="0"/>
                <a:t>)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983" y="3284"/>
              <a:ext cx="240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4"/>
          <p:cNvGrpSpPr>
            <a:grpSpLocks/>
          </p:cNvGrpSpPr>
          <p:nvPr/>
        </p:nvGrpSpPr>
        <p:grpSpPr bwMode="auto">
          <a:xfrm>
            <a:off x="2095500" y="1300956"/>
            <a:ext cx="4572000" cy="696913"/>
            <a:chOff x="1584" y="3600"/>
            <a:chExt cx="2880" cy="439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584" y="3600"/>
              <a:ext cx="2880" cy="439"/>
            </a:xfrm>
            <a:prstGeom prst="rect">
              <a:avLst/>
            </a:prstGeom>
            <a:noFill/>
            <a:ln w="28575">
              <a:solidFill>
                <a:srgbClr val="ED181E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en-US" sz="1800" b="0" dirty="0"/>
                <a:t>Overall (cell) reaction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b="0" dirty="0" err="1"/>
                <a:t>Zn(</a:t>
              </a:r>
              <a:r>
                <a:rPr lang="en-US" sz="1800" b="0" i="1" dirty="0" err="1">
                  <a:latin typeface="Times" pitchFamily="-111" charset="0"/>
                </a:rPr>
                <a:t>s</a:t>
              </a:r>
              <a:r>
                <a:rPr lang="en-US" sz="1800" b="0" dirty="0"/>
                <a:t>) + Cu</a:t>
              </a:r>
              <a:r>
                <a:rPr lang="en-US" sz="1800" baseline="30000" dirty="0"/>
                <a:t>2+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      Zn</a:t>
              </a:r>
              <a:r>
                <a:rPr lang="en-US" sz="1800" baseline="30000" dirty="0"/>
                <a:t>2+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+ </a:t>
              </a:r>
              <a:r>
                <a:rPr lang="en-US" sz="1800" b="0" dirty="0" err="1"/>
                <a:t>Cu(</a:t>
              </a:r>
              <a:r>
                <a:rPr lang="en-US" sz="1800" b="0" i="1" dirty="0" err="1">
                  <a:latin typeface="Times" pitchFamily="-111" charset="0"/>
                </a:rPr>
                <a:t>s</a:t>
              </a:r>
              <a:r>
                <a:rPr lang="en-US" sz="1800" b="0" dirty="0"/>
                <a:t>)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945" y="3919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73601" y="847320"/>
            <a:ext cx="428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Every </a:t>
            </a:r>
            <a:r>
              <a:rPr lang="en-US" dirty="0" err="1" smtClean="0"/>
              <a:t>redox</a:t>
            </a:r>
            <a:r>
              <a:rPr lang="en-US" dirty="0" smtClean="0"/>
              <a:t> reaction has two half-reactions.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82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Oxidation and reduction reactions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600200" y="3505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loses electron(s)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876800" y="3505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gains electron(s)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600200" y="4114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is oxidized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876800" y="4114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is reduced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600200" y="46482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is the reducing agent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876800" y="46482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is the oxidizing agent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600200" y="5257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increases its oxidation number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876800" y="5257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decreases its oxidation number</a:t>
            </a:r>
          </a:p>
        </p:txBody>
      </p:sp>
      <p:pic>
        <p:nvPicPr>
          <p:cNvPr id="14" name="Picture 12" descr="siL48593_04_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3"/>
          <a:stretch>
            <a:fillRect/>
          </a:stretch>
        </p:blipFill>
        <p:spPr bwMode="auto">
          <a:xfrm>
            <a:off x="2743200" y="1628031"/>
            <a:ext cx="3167579" cy="167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48311" y="94581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err="1"/>
              <a:t>Zn(</a:t>
            </a:r>
            <a:r>
              <a:rPr lang="en-US" sz="2000" b="0" i="1" dirty="0" err="1">
                <a:latin typeface="Times" charset="0"/>
              </a:rPr>
              <a:t>s</a:t>
            </a:r>
            <a:r>
              <a:rPr lang="en-US" sz="2000" b="0" dirty="0"/>
              <a:t>) + 2H</a:t>
            </a:r>
            <a:r>
              <a:rPr lang="en-US" sz="2000" baseline="30000" dirty="0"/>
              <a:t>+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aq</a:t>
            </a:r>
            <a:r>
              <a:rPr lang="en-US" sz="2000" b="0" dirty="0"/>
              <a:t>)           Zn</a:t>
            </a:r>
            <a:r>
              <a:rPr lang="en-US" sz="2000" baseline="30000" dirty="0"/>
              <a:t>2+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aq</a:t>
            </a:r>
            <a:r>
              <a:rPr lang="en-US" sz="2000" b="0" dirty="0"/>
              <a:t>) + H</a:t>
            </a:r>
            <a:r>
              <a:rPr lang="en-US" sz="2000" b="0" baseline="-25000" dirty="0"/>
              <a:t>2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g</a:t>
            </a:r>
            <a:r>
              <a:rPr lang="en-US" sz="2000" b="0" dirty="0"/>
              <a:t>)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4224711" y="114424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8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2" y="237150"/>
            <a:ext cx="7465508" cy="505419"/>
          </a:xfrm>
        </p:spPr>
        <p:txBody>
          <a:bodyPr>
            <a:normAutofit/>
          </a:bodyPr>
          <a:lstStyle/>
          <a:p>
            <a:r>
              <a:rPr lang="en-US" dirty="0"/>
              <a:t>Oxidation and reduction reactions: half-reactions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2079" y="894379"/>
            <a:ext cx="6910211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What are the half-reactions for the reaction of Cs and 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in the formation of </a:t>
            </a:r>
            <a:r>
              <a:rPr lang="en-US" sz="2400" dirty="0" err="1" smtClean="0"/>
              <a:t>CsCl</a:t>
            </a:r>
            <a:endParaRPr lang="en-US" sz="2400" dirty="0" smtClean="0">
              <a:sym typeface="Wingdings"/>
            </a:endParaRPr>
          </a:p>
          <a:p>
            <a:r>
              <a:rPr lang="en-US" sz="2400" dirty="0" smtClean="0"/>
              <a:t>Cs + 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/>
              <a:t>CsCl</a:t>
            </a:r>
            <a:r>
              <a:rPr lang="en-US" sz="2400" dirty="0" smtClean="0"/>
              <a:t>  (the reaction is not balanced)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AutoNum type="alphaLcPeriod"/>
            </a:pPr>
            <a:r>
              <a:rPr lang="en-US" sz="2400" dirty="0" smtClean="0"/>
              <a:t>Cs + 1 e</a:t>
            </a:r>
            <a:r>
              <a:rPr lang="en-US" sz="2400" baseline="30000" dirty="0" smtClean="0"/>
              <a:t>-</a:t>
            </a:r>
            <a:r>
              <a:rPr lang="en-US" sz="2400" dirty="0" smtClean="0">
                <a:sym typeface="Wingdings"/>
              </a:rPr>
              <a:t> C</a:t>
            </a:r>
            <a:r>
              <a:rPr lang="en-US" sz="2400" dirty="0" smtClean="0"/>
              <a:t>s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+ 1 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Cs + 1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-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C</a:t>
            </a:r>
            <a:r>
              <a:rPr lang="en-US" sz="2400" dirty="0" smtClean="0"/>
              <a:t>s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+ 2 </a:t>
            </a:r>
            <a:r>
              <a:rPr lang="en-US" sz="2400" dirty="0" err="1" smtClean="0"/>
              <a:t>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Cs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+ 1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-</a:t>
            </a:r>
            <a:r>
              <a:rPr lang="en-US" sz="2400" dirty="0" err="1" smtClean="0">
                <a:sym typeface="Wingdings"/>
              </a:rPr>
              <a:t>C</a:t>
            </a:r>
            <a:r>
              <a:rPr lang="en-US" sz="2400" dirty="0" err="1" smtClean="0"/>
              <a:t>s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2Cl</a:t>
            </a:r>
            <a:r>
              <a:rPr lang="en-US" sz="2400" baseline="30000" dirty="0" smtClean="0"/>
              <a:t>- </a:t>
            </a:r>
            <a:r>
              <a:rPr lang="en-US" sz="2400" dirty="0" smtClean="0">
                <a:sym typeface="Wingdings"/>
              </a:rPr>
              <a:t>2</a:t>
            </a:r>
            <a:r>
              <a:rPr lang="en-US" sz="2400" dirty="0" smtClean="0"/>
              <a:t>Cl + 2 </a:t>
            </a:r>
            <a:r>
              <a:rPr lang="en-US" sz="2400" dirty="0" err="1" smtClean="0"/>
              <a:t>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Cs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smtClean="0"/>
              <a:t>Cs + 1 </a:t>
            </a:r>
            <a:r>
              <a:rPr lang="en-US" sz="2400" dirty="0" err="1" smtClean="0"/>
              <a:t>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+ 1 e</a:t>
            </a:r>
            <a:r>
              <a:rPr lang="en-US" sz="2400" baseline="30000" dirty="0" smtClean="0"/>
              <a:t>-</a:t>
            </a:r>
            <a:r>
              <a:rPr lang="en-US" sz="2400" dirty="0" smtClean="0">
                <a:sym typeface="Wingdings"/>
              </a:rPr>
              <a:t>2</a:t>
            </a:r>
            <a:r>
              <a:rPr lang="en-US" sz="2400" dirty="0" smtClean="0"/>
              <a:t>Cl</a:t>
            </a:r>
            <a:r>
              <a:rPr lang="en-US" sz="2400" baseline="30000" dirty="0" smtClean="0"/>
              <a:t>- </a:t>
            </a:r>
            <a:endParaRPr lang="en-US" sz="2400" dirty="0" smtClean="0"/>
          </a:p>
          <a:p>
            <a:pPr marL="342900" indent="-342900">
              <a:buAutoNum type="alphaLcPeriod"/>
            </a:pPr>
            <a:r>
              <a:rPr lang="en-US" sz="2400" dirty="0" smtClean="0"/>
              <a:t>Cs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Cs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+ 1 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+ 2 e</a:t>
            </a:r>
            <a:r>
              <a:rPr lang="en-US" sz="2400" baseline="30000" dirty="0" smtClean="0"/>
              <a:t>-</a:t>
            </a:r>
            <a:r>
              <a:rPr lang="en-US" sz="2400" dirty="0" smtClean="0">
                <a:sym typeface="Wingdings"/>
              </a:rPr>
              <a:t>2</a:t>
            </a:r>
            <a:r>
              <a:rPr lang="en-US" sz="2400" dirty="0" smtClean="0"/>
              <a:t>Cl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588365"/>
            <a:ext cx="2834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total number of electrons transferred correspond to the lowest common multiple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4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9950</TotalTime>
  <Words>659</Words>
  <Application>Microsoft Macintosh PowerPoint</Application>
  <PresentationFormat>On-screen Show (4:3)</PresentationFormat>
  <Paragraphs>128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1_Custom Design</vt:lpstr>
      <vt:lpstr>Custom Design</vt:lpstr>
      <vt:lpstr>Electrochemistry</vt:lpstr>
      <vt:lpstr>Electrochemistry</vt:lpstr>
      <vt:lpstr>Introduction. Redox reactions</vt:lpstr>
      <vt:lpstr>Assigning oxidation states</vt:lpstr>
      <vt:lpstr>Assigning oxidation states</vt:lpstr>
      <vt:lpstr>Finding oxidation states</vt:lpstr>
      <vt:lpstr>Oxidation and reduction reactions: half-reactions </vt:lpstr>
      <vt:lpstr>Oxidation and reduction reactions</vt:lpstr>
      <vt:lpstr>Oxidation and reduction reactions: half-reactions </vt:lpstr>
      <vt:lpstr>Practice balancing redox reactions.</vt:lpstr>
      <vt:lpstr>Oxidizing and reducing agents</vt:lpstr>
      <vt:lpstr>Balancing redox reactions</vt:lpstr>
      <vt:lpstr>Balancing redox reactions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Units, Conversions and Representations</dc:title>
  <dc:creator>Xavier Prat-Resina</dc:creator>
  <cp:lastModifiedBy>Xavier Prat-Resina</cp:lastModifiedBy>
  <cp:revision>255</cp:revision>
  <dcterms:created xsi:type="dcterms:W3CDTF">2011-05-25T14:21:45Z</dcterms:created>
  <dcterms:modified xsi:type="dcterms:W3CDTF">2015-03-13T15:48:53Z</dcterms:modified>
</cp:coreProperties>
</file>