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8" r:id="rId2"/>
    <p:sldId id="266" r:id="rId3"/>
    <p:sldId id="267" r:id="rId4"/>
    <p:sldId id="268" r:id="rId5"/>
    <p:sldId id="257" r:id="rId6"/>
    <p:sldId id="260" r:id="rId7"/>
    <p:sldId id="265" r:id="rId8"/>
    <p:sldId id="269" r:id="rId9"/>
    <p:sldId id="264" r:id="rId10"/>
    <p:sldId id="262" r:id="rId11"/>
    <p:sldId id="270" r:id="rId12"/>
    <p:sldId id="259"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15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8B1EFC-811A-6548-88FF-5DAA0C9C317C}" type="datetimeFigureOut">
              <a:t>3/13/15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BEC112-A518-934D-9E2D-D96B9E7F71B2}" type="slidenum">
              <a:t>‹#›</a:t>
            </a:fld>
            <a:endParaRPr lang="en-US"/>
          </a:p>
        </p:txBody>
      </p:sp>
    </p:spTree>
    <p:extLst>
      <p:ext uri="{BB962C8B-B14F-4D97-AF65-F5344CB8AC3E}">
        <p14:creationId xmlns:p14="http://schemas.microsoft.com/office/powerpoint/2010/main" val="4145577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8F7043-C75B-D049-BCDA-1336BD1A3B80}" type="datetimeFigureOut">
              <a:t>3/13/15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074C5E-5C55-9B44-A772-7A0B56D58D94}" type="slidenum">
              <a:t>‹#›</a:t>
            </a:fld>
            <a:endParaRPr lang="en-US"/>
          </a:p>
        </p:txBody>
      </p:sp>
    </p:spTree>
    <p:extLst>
      <p:ext uri="{BB962C8B-B14F-4D97-AF65-F5344CB8AC3E}">
        <p14:creationId xmlns:p14="http://schemas.microsoft.com/office/powerpoint/2010/main" val="14035703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Spring 2013</a:t>
            </a:r>
          </a:p>
        </p:txBody>
      </p:sp>
      <p:sp>
        <p:nvSpPr>
          <p:cNvPr id="5" name="Footer Placeholder 4"/>
          <p:cNvSpPr>
            <a:spLocks noGrp="1"/>
          </p:cNvSpPr>
          <p:nvPr>
            <p:ph type="ftr" sz="quarter" idx="11"/>
          </p:nvPr>
        </p:nvSpPr>
        <p:spPr/>
        <p:txBody>
          <a:bodyPr/>
          <a:lstStyle/>
          <a:p>
            <a:r>
              <a:rPr lang="en-US"/>
              <a:t>Chem 2333: General Chemistry II</a:t>
            </a:r>
          </a:p>
        </p:txBody>
      </p:sp>
      <p:sp>
        <p:nvSpPr>
          <p:cNvPr id="6" name="Slide Number Placeholder 5"/>
          <p:cNvSpPr>
            <a:spLocks noGrp="1"/>
          </p:cNvSpPr>
          <p:nvPr>
            <p:ph type="sldNum" sz="quarter" idx="12"/>
          </p:nvPr>
        </p:nvSpPr>
        <p:spPr/>
        <p:txBody>
          <a:bodyPr/>
          <a:lstStyle/>
          <a:p>
            <a:fld id="{8893C596-B526-5A4F-97EA-B21982DDB92D}" type="slidenum">
              <a:t>‹#›</a:t>
            </a:fld>
            <a:endParaRPr lang="en-US"/>
          </a:p>
        </p:txBody>
      </p:sp>
    </p:spTree>
    <p:extLst>
      <p:ext uri="{BB962C8B-B14F-4D97-AF65-F5344CB8AC3E}">
        <p14:creationId xmlns:p14="http://schemas.microsoft.com/office/powerpoint/2010/main" val="377661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Spring 2013</a:t>
            </a:r>
          </a:p>
        </p:txBody>
      </p:sp>
      <p:sp>
        <p:nvSpPr>
          <p:cNvPr id="5" name="Footer Placeholder 4"/>
          <p:cNvSpPr>
            <a:spLocks noGrp="1"/>
          </p:cNvSpPr>
          <p:nvPr>
            <p:ph type="ftr" sz="quarter" idx="11"/>
          </p:nvPr>
        </p:nvSpPr>
        <p:spPr/>
        <p:txBody>
          <a:bodyPr/>
          <a:lstStyle/>
          <a:p>
            <a:r>
              <a:rPr lang="en-US"/>
              <a:t>Chem 2333: General Chemistry II</a:t>
            </a:r>
          </a:p>
        </p:txBody>
      </p:sp>
      <p:sp>
        <p:nvSpPr>
          <p:cNvPr id="6" name="Slide Number Placeholder 5"/>
          <p:cNvSpPr>
            <a:spLocks noGrp="1"/>
          </p:cNvSpPr>
          <p:nvPr>
            <p:ph type="sldNum" sz="quarter" idx="12"/>
          </p:nvPr>
        </p:nvSpPr>
        <p:spPr/>
        <p:txBody>
          <a:bodyPr/>
          <a:lstStyle/>
          <a:p>
            <a:fld id="{8893C596-B526-5A4F-97EA-B21982DDB92D}" type="slidenum">
              <a:t>‹#›</a:t>
            </a:fld>
            <a:endParaRPr lang="en-US"/>
          </a:p>
        </p:txBody>
      </p:sp>
    </p:spTree>
    <p:extLst>
      <p:ext uri="{BB962C8B-B14F-4D97-AF65-F5344CB8AC3E}">
        <p14:creationId xmlns:p14="http://schemas.microsoft.com/office/powerpoint/2010/main" val="80652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Spring 2013</a:t>
            </a:r>
          </a:p>
        </p:txBody>
      </p:sp>
      <p:sp>
        <p:nvSpPr>
          <p:cNvPr id="5" name="Footer Placeholder 4"/>
          <p:cNvSpPr>
            <a:spLocks noGrp="1"/>
          </p:cNvSpPr>
          <p:nvPr>
            <p:ph type="ftr" sz="quarter" idx="11"/>
          </p:nvPr>
        </p:nvSpPr>
        <p:spPr/>
        <p:txBody>
          <a:bodyPr/>
          <a:lstStyle/>
          <a:p>
            <a:r>
              <a:rPr lang="en-US"/>
              <a:t>Chem 2333: General Chemistry II</a:t>
            </a:r>
          </a:p>
        </p:txBody>
      </p:sp>
      <p:sp>
        <p:nvSpPr>
          <p:cNvPr id="6" name="Slide Number Placeholder 5"/>
          <p:cNvSpPr>
            <a:spLocks noGrp="1"/>
          </p:cNvSpPr>
          <p:nvPr>
            <p:ph type="sldNum" sz="quarter" idx="12"/>
          </p:nvPr>
        </p:nvSpPr>
        <p:spPr/>
        <p:txBody>
          <a:bodyPr/>
          <a:lstStyle/>
          <a:p>
            <a:fld id="{8893C596-B526-5A4F-97EA-B21982DDB92D}" type="slidenum">
              <a:t>‹#›</a:t>
            </a:fld>
            <a:endParaRPr lang="en-US"/>
          </a:p>
        </p:txBody>
      </p:sp>
    </p:spTree>
    <p:extLst>
      <p:ext uri="{BB962C8B-B14F-4D97-AF65-F5344CB8AC3E}">
        <p14:creationId xmlns:p14="http://schemas.microsoft.com/office/powerpoint/2010/main" val="231041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192" y="237150"/>
            <a:ext cx="5472962" cy="505419"/>
          </a:xfrm>
        </p:spPr>
        <p:style>
          <a:lnRef idx="1">
            <a:schemeClr val="accent2"/>
          </a:lnRef>
          <a:fillRef idx="2">
            <a:schemeClr val="accent2"/>
          </a:fillRef>
          <a:effectRef idx="1">
            <a:schemeClr val="accent2"/>
          </a:effectRef>
          <a:fontRef idx="none"/>
        </p:style>
        <p:txBody>
          <a:bodyPr>
            <a:normAutofit/>
          </a:bodyPr>
          <a:lstStyle>
            <a:lvl1pPr algn="l">
              <a:defRPr sz="2400"/>
            </a:lvl1pPr>
          </a:lstStyle>
          <a:p>
            <a:r>
              <a:rPr lang="en-US" dirty="0" smtClean="0"/>
              <a:t>Session XX: Title</a:t>
            </a:r>
            <a:endParaRPr lang="en-US" dirty="0"/>
          </a:p>
        </p:txBody>
      </p:sp>
      <p:sp>
        <p:nvSpPr>
          <p:cNvPr id="3" name="Date Placeholder 2"/>
          <p:cNvSpPr>
            <a:spLocks noGrp="1"/>
          </p:cNvSpPr>
          <p:nvPr>
            <p:ph type="dt" sz="half" idx="10"/>
          </p:nvPr>
        </p:nvSpPr>
        <p:spPr/>
        <p:txBody>
          <a:bodyPr/>
          <a:lstStyle/>
          <a:p>
            <a:r>
              <a:rPr lang="en-US" smtClean="0"/>
              <a:t>Spring 2013</a:t>
            </a:r>
            <a:endParaRPr lang="en-US" dirty="0"/>
          </a:p>
        </p:txBody>
      </p:sp>
      <p:sp>
        <p:nvSpPr>
          <p:cNvPr id="4" name="Footer Placeholder 3"/>
          <p:cNvSpPr>
            <a:spLocks noGrp="1"/>
          </p:cNvSpPr>
          <p:nvPr>
            <p:ph type="ftr" sz="quarter" idx="11"/>
          </p:nvPr>
        </p:nvSpPr>
        <p:spPr/>
        <p:txBody>
          <a:bodyPr/>
          <a:lstStyle/>
          <a:p>
            <a:r>
              <a:rPr lang="en-US" smtClean="0"/>
              <a:t>Chem 2333: General Chemistry II</a:t>
            </a:r>
            <a:endParaRPr lang="en-US" dirty="0"/>
          </a:p>
        </p:txBody>
      </p:sp>
      <p:sp>
        <p:nvSpPr>
          <p:cNvPr id="5" name="Slide Number Placeholder 4"/>
          <p:cNvSpPr>
            <a:spLocks noGrp="1"/>
          </p:cNvSpPr>
          <p:nvPr>
            <p:ph type="sldNum" sz="quarter" idx="12"/>
          </p:nvPr>
        </p:nvSpPr>
        <p:spPr/>
        <p:txBody>
          <a:bodyPr/>
          <a:lstStyle/>
          <a:p>
            <a:fld id="{00FD2702-FBF6-CD4E-A6D6-DA4EDAF9799A}" type="slidenum">
              <a:rPr lang="en-US" smtClean="0"/>
              <a:t>‹#›</a:t>
            </a:fld>
            <a:endParaRPr lang="en-US" dirty="0"/>
          </a:p>
        </p:txBody>
      </p:sp>
      <p:pic>
        <p:nvPicPr>
          <p:cNvPr id="6" name="Picture 5"/>
          <p:cNvPicPr>
            <a:picLocks noChangeAspect="1"/>
          </p:cNvPicPr>
          <p:nvPr userDrawn="1"/>
        </p:nvPicPr>
        <p:blipFill>
          <a:blip r:embed="rId2"/>
          <a:stretch>
            <a:fillRect/>
          </a:stretch>
        </p:blipFill>
        <p:spPr>
          <a:xfrm>
            <a:off x="8411431" y="0"/>
            <a:ext cx="742569" cy="742569"/>
          </a:xfrm>
          <a:prstGeom prst="rect">
            <a:avLst/>
          </a:prstGeom>
        </p:spPr>
      </p:pic>
    </p:spTree>
    <p:extLst>
      <p:ext uri="{BB962C8B-B14F-4D97-AF65-F5344CB8AC3E}">
        <p14:creationId xmlns:p14="http://schemas.microsoft.com/office/powerpoint/2010/main" val="230956234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Spring 2013</a:t>
            </a:r>
          </a:p>
        </p:txBody>
      </p:sp>
      <p:sp>
        <p:nvSpPr>
          <p:cNvPr id="5" name="Footer Placeholder 4"/>
          <p:cNvSpPr>
            <a:spLocks noGrp="1"/>
          </p:cNvSpPr>
          <p:nvPr>
            <p:ph type="ftr" sz="quarter" idx="11"/>
          </p:nvPr>
        </p:nvSpPr>
        <p:spPr/>
        <p:txBody>
          <a:bodyPr/>
          <a:lstStyle/>
          <a:p>
            <a:r>
              <a:rPr lang="en-US"/>
              <a:t>Chem 2333: General Chemistry II</a:t>
            </a:r>
          </a:p>
        </p:txBody>
      </p:sp>
      <p:sp>
        <p:nvSpPr>
          <p:cNvPr id="6" name="Slide Number Placeholder 5"/>
          <p:cNvSpPr>
            <a:spLocks noGrp="1"/>
          </p:cNvSpPr>
          <p:nvPr>
            <p:ph type="sldNum" sz="quarter" idx="12"/>
          </p:nvPr>
        </p:nvSpPr>
        <p:spPr/>
        <p:txBody>
          <a:bodyPr/>
          <a:lstStyle/>
          <a:p>
            <a:fld id="{8893C596-B526-5A4F-97EA-B21982DDB92D}" type="slidenum">
              <a:t>‹#›</a:t>
            </a:fld>
            <a:endParaRPr lang="en-US"/>
          </a:p>
        </p:txBody>
      </p:sp>
    </p:spTree>
    <p:extLst>
      <p:ext uri="{BB962C8B-B14F-4D97-AF65-F5344CB8AC3E}">
        <p14:creationId xmlns:p14="http://schemas.microsoft.com/office/powerpoint/2010/main" val="304071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Spring 2013</a:t>
            </a:r>
          </a:p>
        </p:txBody>
      </p:sp>
      <p:sp>
        <p:nvSpPr>
          <p:cNvPr id="5" name="Footer Placeholder 4"/>
          <p:cNvSpPr>
            <a:spLocks noGrp="1"/>
          </p:cNvSpPr>
          <p:nvPr>
            <p:ph type="ftr" sz="quarter" idx="11"/>
          </p:nvPr>
        </p:nvSpPr>
        <p:spPr/>
        <p:txBody>
          <a:bodyPr/>
          <a:lstStyle/>
          <a:p>
            <a:r>
              <a:rPr lang="en-US"/>
              <a:t>Chem 2333: General Chemistry II</a:t>
            </a:r>
          </a:p>
        </p:txBody>
      </p:sp>
      <p:sp>
        <p:nvSpPr>
          <p:cNvPr id="6" name="Slide Number Placeholder 5"/>
          <p:cNvSpPr>
            <a:spLocks noGrp="1"/>
          </p:cNvSpPr>
          <p:nvPr>
            <p:ph type="sldNum" sz="quarter" idx="12"/>
          </p:nvPr>
        </p:nvSpPr>
        <p:spPr/>
        <p:txBody>
          <a:bodyPr/>
          <a:lstStyle/>
          <a:p>
            <a:fld id="{8893C596-B526-5A4F-97EA-B21982DDB92D}" type="slidenum">
              <a:t>‹#›</a:t>
            </a:fld>
            <a:endParaRPr lang="en-US"/>
          </a:p>
        </p:txBody>
      </p:sp>
    </p:spTree>
    <p:extLst>
      <p:ext uri="{BB962C8B-B14F-4D97-AF65-F5344CB8AC3E}">
        <p14:creationId xmlns:p14="http://schemas.microsoft.com/office/powerpoint/2010/main" val="406356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Spring 2013</a:t>
            </a:r>
          </a:p>
        </p:txBody>
      </p:sp>
      <p:sp>
        <p:nvSpPr>
          <p:cNvPr id="6" name="Footer Placeholder 5"/>
          <p:cNvSpPr>
            <a:spLocks noGrp="1"/>
          </p:cNvSpPr>
          <p:nvPr>
            <p:ph type="ftr" sz="quarter" idx="11"/>
          </p:nvPr>
        </p:nvSpPr>
        <p:spPr/>
        <p:txBody>
          <a:bodyPr/>
          <a:lstStyle/>
          <a:p>
            <a:r>
              <a:rPr lang="en-US"/>
              <a:t>Chem 2333: General Chemistry II</a:t>
            </a:r>
          </a:p>
        </p:txBody>
      </p:sp>
      <p:sp>
        <p:nvSpPr>
          <p:cNvPr id="7" name="Slide Number Placeholder 6"/>
          <p:cNvSpPr>
            <a:spLocks noGrp="1"/>
          </p:cNvSpPr>
          <p:nvPr>
            <p:ph type="sldNum" sz="quarter" idx="12"/>
          </p:nvPr>
        </p:nvSpPr>
        <p:spPr/>
        <p:txBody>
          <a:bodyPr/>
          <a:lstStyle/>
          <a:p>
            <a:fld id="{8893C596-B526-5A4F-97EA-B21982DDB92D}" type="slidenum">
              <a:t>‹#›</a:t>
            </a:fld>
            <a:endParaRPr lang="en-US"/>
          </a:p>
        </p:txBody>
      </p:sp>
    </p:spTree>
    <p:extLst>
      <p:ext uri="{BB962C8B-B14F-4D97-AF65-F5344CB8AC3E}">
        <p14:creationId xmlns:p14="http://schemas.microsoft.com/office/powerpoint/2010/main" val="220831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Spring 2013</a:t>
            </a:r>
          </a:p>
        </p:txBody>
      </p:sp>
      <p:sp>
        <p:nvSpPr>
          <p:cNvPr id="8" name="Footer Placeholder 7"/>
          <p:cNvSpPr>
            <a:spLocks noGrp="1"/>
          </p:cNvSpPr>
          <p:nvPr>
            <p:ph type="ftr" sz="quarter" idx="11"/>
          </p:nvPr>
        </p:nvSpPr>
        <p:spPr/>
        <p:txBody>
          <a:bodyPr/>
          <a:lstStyle/>
          <a:p>
            <a:r>
              <a:rPr lang="en-US"/>
              <a:t>Chem 2333: General Chemistry II</a:t>
            </a:r>
          </a:p>
        </p:txBody>
      </p:sp>
      <p:sp>
        <p:nvSpPr>
          <p:cNvPr id="9" name="Slide Number Placeholder 8"/>
          <p:cNvSpPr>
            <a:spLocks noGrp="1"/>
          </p:cNvSpPr>
          <p:nvPr>
            <p:ph type="sldNum" sz="quarter" idx="12"/>
          </p:nvPr>
        </p:nvSpPr>
        <p:spPr/>
        <p:txBody>
          <a:bodyPr/>
          <a:lstStyle/>
          <a:p>
            <a:fld id="{8893C596-B526-5A4F-97EA-B21982DDB92D}" type="slidenum">
              <a:t>‹#›</a:t>
            </a:fld>
            <a:endParaRPr lang="en-US"/>
          </a:p>
        </p:txBody>
      </p:sp>
    </p:spTree>
    <p:extLst>
      <p:ext uri="{BB962C8B-B14F-4D97-AF65-F5344CB8AC3E}">
        <p14:creationId xmlns:p14="http://schemas.microsoft.com/office/powerpoint/2010/main" val="3237195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Spring 2013</a:t>
            </a:r>
          </a:p>
        </p:txBody>
      </p:sp>
      <p:sp>
        <p:nvSpPr>
          <p:cNvPr id="4" name="Footer Placeholder 3"/>
          <p:cNvSpPr>
            <a:spLocks noGrp="1"/>
          </p:cNvSpPr>
          <p:nvPr>
            <p:ph type="ftr" sz="quarter" idx="11"/>
          </p:nvPr>
        </p:nvSpPr>
        <p:spPr/>
        <p:txBody>
          <a:bodyPr/>
          <a:lstStyle/>
          <a:p>
            <a:r>
              <a:rPr lang="en-US"/>
              <a:t>Chem 2333: General Chemistry II</a:t>
            </a:r>
          </a:p>
        </p:txBody>
      </p:sp>
      <p:sp>
        <p:nvSpPr>
          <p:cNvPr id="5" name="Slide Number Placeholder 4"/>
          <p:cNvSpPr>
            <a:spLocks noGrp="1"/>
          </p:cNvSpPr>
          <p:nvPr>
            <p:ph type="sldNum" sz="quarter" idx="12"/>
          </p:nvPr>
        </p:nvSpPr>
        <p:spPr/>
        <p:txBody>
          <a:bodyPr/>
          <a:lstStyle/>
          <a:p>
            <a:fld id="{8893C596-B526-5A4F-97EA-B21982DDB92D}" type="slidenum">
              <a:t>‹#›</a:t>
            </a:fld>
            <a:endParaRPr lang="en-US"/>
          </a:p>
        </p:txBody>
      </p:sp>
    </p:spTree>
    <p:extLst>
      <p:ext uri="{BB962C8B-B14F-4D97-AF65-F5344CB8AC3E}">
        <p14:creationId xmlns:p14="http://schemas.microsoft.com/office/powerpoint/2010/main" val="233136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Spring 2013</a:t>
            </a:r>
          </a:p>
        </p:txBody>
      </p:sp>
      <p:sp>
        <p:nvSpPr>
          <p:cNvPr id="3" name="Footer Placeholder 2"/>
          <p:cNvSpPr>
            <a:spLocks noGrp="1"/>
          </p:cNvSpPr>
          <p:nvPr>
            <p:ph type="ftr" sz="quarter" idx="11"/>
          </p:nvPr>
        </p:nvSpPr>
        <p:spPr/>
        <p:txBody>
          <a:bodyPr/>
          <a:lstStyle/>
          <a:p>
            <a:r>
              <a:rPr lang="en-US"/>
              <a:t>Chem 2333: General Chemistry II</a:t>
            </a:r>
          </a:p>
        </p:txBody>
      </p:sp>
      <p:sp>
        <p:nvSpPr>
          <p:cNvPr id="4" name="Slide Number Placeholder 3"/>
          <p:cNvSpPr>
            <a:spLocks noGrp="1"/>
          </p:cNvSpPr>
          <p:nvPr>
            <p:ph type="sldNum" sz="quarter" idx="12"/>
          </p:nvPr>
        </p:nvSpPr>
        <p:spPr/>
        <p:txBody>
          <a:bodyPr/>
          <a:lstStyle/>
          <a:p>
            <a:fld id="{8893C596-B526-5A4F-97EA-B21982DDB92D}" type="slidenum">
              <a:t>‹#›</a:t>
            </a:fld>
            <a:endParaRPr lang="en-US"/>
          </a:p>
        </p:txBody>
      </p:sp>
    </p:spTree>
    <p:extLst>
      <p:ext uri="{BB962C8B-B14F-4D97-AF65-F5344CB8AC3E}">
        <p14:creationId xmlns:p14="http://schemas.microsoft.com/office/powerpoint/2010/main" val="253087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Spring 2013</a:t>
            </a:r>
          </a:p>
        </p:txBody>
      </p:sp>
      <p:sp>
        <p:nvSpPr>
          <p:cNvPr id="6" name="Footer Placeholder 5"/>
          <p:cNvSpPr>
            <a:spLocks noGrp="1"/>
          </p:cNvSpPr>
          <p:nvPr>
            <p:ph type="ftr" sz="quarter" idx="11"/>
          </p:nvPr>
        </p:nvSpPr>
        <p:spPr/>
        <p:txBody>
          <a:bodyPr/>
          <a:lstStyle/>
          <a:p>
            <a:r>
              <a:rPr lang="en-US"/>
              <a:t>Chem 2333: General Chemistry II</a:t>
            </a:r>
          </a:p>
        </p:txBody>
      </p:sp>
      <p:sp>
        <p:nvSpPr>
          <p:cNvPr id="7" name="Slide Number Placeholder 6"/>
          <p:cNvSpPr>
            <a:spLocks noGrp="1"/>
          </p:cNvSpPr>
          <p:nvPr>
            <p:ph type="sldNum" sz="quarter" idx="12"/>
          </p:nvPr>
        </p:nvSpPr>
        <p:spPr/>
        <p:txBody>
          <a:bodyPr/>
          <a:lstStyle/>
          <a:p>
            <a:fld id="{8893C596-B526-5A4F-97EA-B21982DDB92D}" type="slidenum">
              <a:t>‹#›</a:t>
            </a:fld>
            <a:endParaRPr lang="en-US"/>
          </a:p>
        </p:txBody>
      </p:sp>
    </p:spTree>
    <p:extLst>
      <p:ext uri="{BB962C8B-B14F-4D97-AF65-F5344CB8AC3E}">
        <p14:creationId xmlns:p14="http://schemas.microsoft.com/office/powerpoint/2010/main" val="232270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Spring 2013</a:t>
            </a:r>
          </a:p>
        </p:txBody>
      </p:sp>
      <p:sp>
        <p:nvSpPr>
          <p:cNvPr id="6" name="Footer Placeholder 5"/>
          <p:cNvSpPr>
            <a:spLocks noGrp="1"/>
          </p:cNvSpPr>
          <p:nvPr>
            <p:ph type="ftr" sz="quarter" idx="11"/>
          </p:nvPr>
        </p:nvSpPr>
        <p:spPr/>
        <p:txBody>
          <a:bodyPr/>
          <a:lstStyle/>
          <a:p>
            <a:r>
              <a:rPr lang="en-US"/>
              <a:t>Chem 2333: General Chemistry II</a:t>
            </a:r>
          </a:p>
        </p:txBody>
      </p:sp>
      <p:sp>
        <p:nvSpPr>
          <p:cNvPr id="7" name="Slide Number Placeholder 6"/>
          <p:cNvSpPr>
            <a:spLocks noGrp="1"/>
          </p:cNvSpPr>
          <p:nvPr>
            <p:ph type="sldNum" sz="quarter" idx="12"/>
          </p:nvPr>
        </p:nvSpPr>
        <p:spPr/>
        <p:txBody>
          <a:bodyPr/>
          <a:lstStyle/>
          <a:p>
            <a:fld id="{8893C596-B526-5A4F-97EA-B21982DDB92D}" type="slidenum">
              <a:t>‹#›</a:t>
            </a:fld>
            <a:endParaRPr lang="en-US"/>
          </a:p>
        </p:txBody>
      </p:sp>
    </p:spTree>
    <p:extLst>
      <p:ext uri="{BB962C8B-B14F-4D97-AF65-F5344CB8AC3E}">
        <p14:creationId xmlns:p14="http://schemas.microsoft.com/office/powerpoint/2010/main" val="26806758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Spring 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Chem 2333: General Chemistry 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3C596-B526-5A4F-97EA-B21982DDB92D}" type="slidenum">
              <a:t>‹#›</a:t>
            </a:fld>
            <a:endParaRPr lang="en-US"/>
          </a:p>
        </p:txBody>
      </p:sp>
    </p:spTree>
    <p:extLst>
      <p:ext uri="{BB962C8B-B14F-4D97-AF65-F5344CB8AC3E}">
        <p14:creationId xmlns:p14="http://schemas.microsoft.com/office/powerpoint/2010/main" val="3007983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Electrochemistry</a:t>
            </a:r>
            <a:endParaRPr lang="en-US" dirty="0"/>
          </a:p>
        </p:txBody>
      </p:sp>
      <p:sp>
        <p:nvSpPr>
          <p:cNvPr id="3" name="Subtitle 2"/>
          <p:cNvSpPr>
            <a:spLocks noGrp="1"/>
          </p:cNvSpPr>
          <p:nvPr>
            <p:ph type="subTitle" idx="1"/>
          </p:nvPr>
        </p:nvSpPr>
        <p:spPr/>
        <p:txBody>
          <a:bodyPr/>
          <a:lstStyle/>
          <a:p>
            <a:r>
              <a:rPr lang="en-US" dirty="0" smtClean="0"/>
              <a:t>General Chemistry II Chem2333</a:t>
            </a:r>
          </a:p>
        </p:txBody>
      </p:sp>
      <p:pic>
        <p:nvPicPr>
          <p:cNvPr id="6" name="Picture 5"/>
          <p:cNvPicPr>
            <a:picLocks noChangeAspect="1"/>
          </p:cNvPicPr>
          <p:nvPr/>
        </p:nvPicPr>
        <p:blipFill>
          <a:blip r:embed="rId2"/>
          <a:stretch>
            <a:fillRect/>
          </a:stretch>
        </p:blipFill>
        <p:spPr>
          <a:xfrm>
            <a:off x="6232939" y="6356350"/>
            <a:ext cx="1117600" cy="393700"/>
          </a:xfrm>
          <a:prstGeom prst="rect">
            <a:avLst/>
          </a:prstGeom>
        </p:spPr>
      </p:pic>
      <p:pic>
        <p:nvPicPr>
          <p:cNvPr id="8" name="Picture 7"/>
          <p:cNvPicPr>
            <a:picLocks noChangeAspect="1"/>
          </p:cNvPicPr>
          <p:nvPr/>
        </p:nvPicPr>
        <p:blipFill>
          <a:blip r:embed="rId3"/>
          <a:stretch>
            <a:fillRect/>
          </a:stretch>
        </p:blipFill>
        <p:spPr>
          <a:xfrm>
            <a:off x="0" y="0"/>
            <a:ext cx="5194300" cy="812800"/>
          </a:xfrm>
          <a:prstGeom prst="rect">
            <a:avLst/>
          </a:prstGeom>
        </p:spPr>
      </p:pic>
      <p:sp>
        <p:nvSpPr>
          <p:cNvPr id="4" name="Footer Placeholder 3"/>
          <p:cNvSpPr>
            <a:spLocks noGrp="1"/>
          </p:cNvSpPr>
          <p:nvPr>
            <p:ph type="ftr" sz="quarter" idx="11"/>
          </p:nvPr>
        </p:nvSpPr>
        <p:spPr/>
        <p:txBody>
          <a:bodyPr/>
          <a:lstStyle/>
          <a:p>
            <a:r>
              <a:rPr lang="en-US"/>
              <a:t>Chem 2333: General Chemistry II</a:t>
            </a:r>
          </a:p>
        </p:txBody>
      </p:sp>
      <p:sp>
        <p:nvSpPr>
          <p:cNvPr id="5" name="Slide Number Placeholder 4"/>
          <p:cNvSpPr>
            <a:spLocks noGrp="1"/>
          </p:cNvSpPr>
          <p:nvPr>
            <p:ph type="sldNum" sz="quarter" idx="12"/>
          </p:nvPr>
        </p:nvSpPr>
        <p:spPr/>
        <p:txBody>
          <a:bodyPr/>
          <a:lstStyle/>
          <a:p>
            <a:fld id="{8893C596-B526-5A4F-97EA-B21982DDB92D}" type="slidenum">
              <a:t>1</a:t>
            </a:fld>
            <a:endParaRPr lang="en-US"/>
          </a:p>
        </p:txBody>
      </p:sp>
    </p:spTree>
    <p:extLst>
      <p:ext uri="{BB962C8B-B14F-4D97-AF65-F5344CB8AC3E}">
        <p14:creationId xmlns:p14="http://schemas.microsoft.com/office/powerpoint/2010/main" val="31610052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91" y="237150"/>
            <a:ext cx="7608031" cy="505419"/>
          </a:xfrm>
        </p:spPr>
        <p:txBody>
          <a:bodyPr>
            <a:normAutofit/>
          </a:bodyPr>
          <a:lstStyle/>
          <a:p>
            <a:r>
              <a:rPr lang="en-US" dirty="0"/>
              <a:t>Electrochemical cell: direction of electrons and ions</a:t>
            </a:r>
          </a:p>
        </p:txBody>
      </p:sp>
      <p:sp>
        <p:nvSpPr>
          <p:cNvPr id="4" name="Footer Placeholder 3"/>
          <p:cNvSpPr>
            <a:spLocks noGrp="1"/>
          </p:cNvSpPr>
          <p:nvPr>
            <p:ph type="ftr" sz="quarter" idx="11"/>
          </p:nvPr>
        </p:nvSpPr>
        <p:spPr/>
        <p:txBody>
          <a:bodyPr/>
          <a:lstStyle/>
          <a:p>
            <a:r>
              <a:rPr lang="en-US" smtClean="0"/>
              <a:t>Chem 2333: General Chemistry II</a:t>
            </a:r>
            <a:endParaRPr lang="en-US" dirty="0"/>
          </a:p>
        </p:txBody>
      </p:sp>
      <p:sp>
        <p:nvSpPr>
          <p:cNvPr id="5" name="Slide Number Placeholder 4"/>
          <p:cNvSpPr>
            <a:spLocks noGrp="1"/>
          </p:cNvSpPr>
          <p:nvPr>
            <p:ph type="sldNum" sz="quarter" idx="12"/>
          </p:nvPr>
        </p:nvSpPr>
        <p:spPr/>
        <p:txBody>
          <a:bodyPr/>
          <a:lstStyle/>
          <a:p>
            <a:fld id="{00FD2702-FBF6-CD4E-A6D6-DA4EDAF9799A}" type="slidenum">
              <a:rPr lang="en-US" smtClean="0"/>
              <a:t>10</a:t>
            </a:fld>
            <a:endParaRPr lang="en-US" dirty="0"/>
          </a:p>
        </p:txBody>
      </p:sp>
      <p:pic>
        <p:nvPicPr>
          <p:cNvPr id="6" name="Picture 5"/>
          <p:cNvPicPr>
            <a:picLocks noChangeAspect="1"/>
          </p:cNvPicPr>
          <p:nvPr/>
        </p:nvPicPr>
        <p:blipFill>
          <a:blip r:embed="rId2"/>
          <a:stretch>
            <a:fillRect/>
          </a:stretch>
        </p:blipFill>
        <p:spPr>
          <a:xfrm>
            <a:off x="2336800" y="2744611"/>
            <a:ext cx="3950686" cy="2273300"/>
          </a:xfrm>
          <a:prstGeom prst="rect">
            <a:avLst/>
          </a:prstGeom>
        </p:spPr>
      </p:pic>
      <p:sp>
        <p:nvSpPr>
          <p:cNvPr id="7" name="Rectangle 6"/>
          <p:cNvSpPr/>
          <p:nvPr/>
        </p:nvSpPr>
        <p:spPr>
          <a:xfrm>
            <a:off x="1068154" y="5143500"/>
            <a:ext cx="4572000" cy="1200329"/>
          </a:xfrm>
          <a:prstGeom prst="rect">
            <a:avLst/>
          </a:prstGeom>
        </p:spPr>
        <p:txBody>
          <a:bodyPr>
            <a:spAutoFit/>
          </a:bodyPr>
          <a:lstStyle/>
          <a:p>
            <a:r>
              <a:rPr lang="fr-FR" dirty="0" err="1"/>
              <a:t>Metal</a:t>
            </a:r>
            <a:r>
              <a:rPr lang="fr-FR" dirty="0"/>
              <a:t> A </a:t>
            </a:r>
            <a:r>
              <a:rPr lang="fr-FR" dirty="0" err="1"/>
              <a:t>is</a:t>
            </a:r>
            <a:r>
              <a:rPr lang="fr-FR" dirty="0"/>
              <a:t> _______________.</a:t>
            </a:r>
          </a:p>
          <a:p>
            <a:r>
              <a:rPr lang="fr-FR" dirty="0" err="1"/>
              <a:t>Metal</a:t>
            </a:r>
            <a:r>
              <a:rPr lang="fr-FR" dirty="0"/>
              <a:t> B </a:t>
            </a:r>
            <a:r>
              <a:rPr lang="fr-FR" dirty="0" err="1"/>
              <a:t>is</a:t>
            </a:r>
            <a:r>
              <a:rPr lang="fr-FR" dirty="0"/>
              <a:t> _______________.</a:t>
            </a:r>
          </a:p>
          <a:p>
            <a:r>
              <a:rPr lang="fr-FR" dirty="0"/>
              <a:t>Solution C </a:t>
            </a:r>
            <a:r>
              <a:rPr lang="fr-FR" dirty="0" err="1"/>
              <a:t>contains</a:t>
            </a:r>
            <a:r>
              <a:rPr lang="fr-FR" dirty="0"/>
              <a:t> _______________.</a:t>
            </a:r>
          </a:p>
          <a:p>
            <a:r>
              <a:rPr lang="fr-FR" dirty="0"/>
              <a:t>Solution D </a:t>
            </a:r>
            <a:r>
              <a:rPr lang="fr-FR" dirty="0" err="1"/>
              <a:t>contains</a:t>
            </a:r>
            <a:r>
              <a:rPr lang="fr-FR" dirty="0"/>
              <a:t> _______________.</a:t>
            </a:r>
            <a:endParaRPr lang="en-US" dirty="0"/>
          </a:p>
        </p:txBody>
      </p:sp>
      <p:sp>
        <p:nvSpPr>
          <p:cNvPr id="8" name="Rectangle 7"/>
          <p:cNvSpPr/>
          <p:nvPr/>
        </p:nvSpPr>
        <p:spPr>
          <a:xfrm>
            <a:off x="632178" y="1283458"/>
            <a:ext cx="6225822" cy="1200329"/>
          </a:xfrm>
          <a:prstGeom prst="rect">
            <a:avLst/>
          </a:prstGeom>
        </p:spPr>
        <p:txBody>
          <a:bodyPr wrap="square">
            <a:spAutoFit/>
          </a:bodyPr>
          <a:lstStyle/>
          <a:p>
            <a:r>
              <a:rPr lang="en-US" dirty="0"/>
              <a:t>In the diagram, identify the materials needed to make the anode and the cathode in a galvanic cell based on the chemical reaction between aluminum metal and silver ions. </a:t>
            </a:r>
            <a:r>
              <a:rPr lang="en-US" dirty="0" smtClean="0"/>
              <a:t/>
            </a:r>
            <a:br>
              <a:rPr lang="en-US" dirty="0" smtClean="0"/>
            </a:br>
            <a:r>
              <a:rPr lang="en-US" dirty="0" smtClean="0"/>
              <a:t>Al</a:t>
            </a:r>
            <a:r>
              <a:rPr lang="en-US" dirty="0"/>
              <a:t>(s) + 3 Ag(</a:t>
            </a:r>
            <a:r>
              <a:rPr lang="en-US" dirty="0" err="1"/>
              <a:t>aq</a:t>
            </a:r>
            <a:r>
              <a:rPr lang="en-US" dirty="0"/>
              <a:t>) </a:t>
            </a:r>
            <a:r>
              <a:rPr lang="en-US" dirty="0" smtClean="0"/>
              <a:t> </a:t>
            </a:r>
            <a:r>
              <a:rPr lang="en-US" dirty="0" smtClean="0">
                <a:sym typeface="Wingdings"/>
              </a:rPr>
              <a:t></a:t>
            </a:r>
            <a:r>
              <a:rPr lang="en-US" dirty="0"/>
              <a:t>   Al</a:t>
            </a:r>
            <a:r>
              <a:rPr lang="en-US" baseline="30000" dirty="0"/>
              <a:t>3+</a:t>
            </a:r>
            <a:r>
              <a:rPr lang="en-US" dirty="0"/>
              <a:t>(</a:t>
            </a:r>
            <a:r>
              <a:rPr lang="en-US" dirty="0" err="1"/>
              <a:t>aq</a:t>
            </a:r>
            <a:r>
              <a:rPr lang="en-US" dirty="0"/>
              <a:t>) + 3 Ag(s)</a:t>
            </a:r>
          </a:p>
        </p:txBody>
      </p:sp>
    </p:spTree>
    <p:extLst>
      <p:ext uri="{BB962C8B-B14F-4D97-AF65-F5344CB8AC3E}">
        <p14:creationId xmlns:p14="http://schemas.microsoft.com/office/powerpoint/2010/main" val="29801444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92" y="237150"/>
            <a:ext cx="6507364" cy="505419"/>
          </a:xfrm>
        </p:spPr>
        <p:txBody>
          <a:bodyPr>
            <a:normAutofit/>
          </a:bodyPr>
          <a:lstStyle/>
          <a:p>
            <a:r>
              <a:rPr lang="en-US" dirty="0"/>
              <a:t>Electrochemical cell: </a:t>
            </a:r>
            <a:r>
              <a:rPr lang="en-US" dirty="0" smtClean="0"/>
              <a:t>Corrosion</a:t>
            </a:r>
            <a:endParaRPr lang="en-US" dirty="0"/>
          </a:p>
        </p:txBody>
      </p:sp>
      <p:sp>
        <p:nvSpPr>
          <p:cNvPr id="4" name="Footer Placeholder 3"/>
          <p:cNvSpPr>
            <a:spLocks noGrp="1"/>
          </p:cNvSpPr>
          <p:nvPr>
            <p:ph type="ftr" sz="quarter" idx="11"/>
          </p:nvPr>
        </p:nvSpPr>
        <p:spPr/>
        <p:txBody>
          <a:bodyPr/>
          <a:lstStyle/>
          <a:p>
            <a:r>
              <a:rPr lang="en-US" smtClean="0"/>
              <a:t>Chem 2333: General Chemistry II</a:t>
            </a:r>
            <a:endParaRPr lang="en-US" dirty="0"/>
          </a:p>
        </p:txBody>
      </p:sp>
      <p:sp>
        <p:nvSpPr>
          <p:cNvPr id="5" name="Slide Number Placeholder 4"/>
          <p:cNvSpPr>
            <a:spLocks noGrp="1"/>
          </p:cNvSpPr>
          <p:nvPr>
            <p:ph type="sldNum" sz="quarter" idx="12"/>
          </p:nvPr>
        </p:nvSpPr>
        <p:spPr/>
        <p:txBody>
          <a:bodyPr/>
          <a:lstStyle/>
          <a:p>
            <a:fld id="{00FD2702-FBF6-CD4E-A6D6-DA4EDAF9799A}" type="slidenum">
              <a:rPr lang="en-US" smtClean="0"/>
              <a:t>11</a:t>
            </a:fld>
            <a:endParaRPr lang="en-US" dirty="0"/>
          </a:p>
        </p:txBody>
      </p:sp>
      <p:pic>
        <p:nvPicPr>
          <p:cNvPr id="6" name="Picture 5"/>
          <p:cNvPicPr>
            <a:picLocks noChangeAspect="1" noChangeArrowheads="1"/>
          </p:cNvPicPr>
          <p:nvPr/>
        </p:nvPicPr>
        <p:blipFill>
          <a:blip r:embed="rId3"/>
          <a:srcRect/>
          <a:stretch>
            <a:fillRect/>
          </a:stretch>
        </p:blipFill>
        <p:spPr bwMode="auto">
          <a:xfrm>
            <a:off x="762000" y="1932329"/>
            <a:ext cx="7620000" cy="3021013"/>
          </a:xfrm>
          <a:prstGeom prst="rect">
            <a:avLst/>
          </a:prstGeom>
          <a:noFill/>
          <a:ln w="9525">
            <a:noFill/>
            <a:miter lim="800000"/>
            <a:headEnd/>
            <a:tailEnd/>
          </a:ln>
        </p:spPr>
      </p:pic>
      <p:grpSp>
        <p:nvGrpSpPr>
          <p:cNvPr id="7" name="Group 6"/>
          <p:cNvGrpSpPr/>
          <p:nvPr/>
        </p:nvGrpSpPr>
        <p:grpSpPr>
          <a:xfrm>
            <a:off x="1652783" y="998008"/>
            <a:ext cx="5960135" cy="5157695"/>
            <a:chOff x="1652783" y="1336675"/>
            <a:chExt cx="5960135" cy="5157695"/>
          </a:xfrm>
        </p:grpSpPr>
        <p:graphicFrame>
          <p:nvGraphicFramePr>
            <p:cNvPr id="8" name="Object 2"/>
            <p:cNvGraphicFramePr>
              <a:graphicFrameLocks noChangeAspect="1"/>
            </p:cNvGraphicFramePr>
            <p:nvPr/>
          </p:nvGraphicFramePr>
          <p:xfrm>
            <a:off x="2688315" y="1336675"/>
            <a:ext cx="2725738" cy="681038"/>
          </p:xfrm>
          <a:graphic>
            <a:graphicData uri="http://schemas.openxmlformats.org/presentationml/2006/ole">
              <mc:AlternateContent xmlns:mc="http://schemas.openxmlformats.org/markup-compatibility/2006">
                <mc:Choice xmlns:v="urn:schemas-microsoft-com:vml" Requires="v">
                  <p:oleObj spid="_x0000_s1026" name="Equation" r:id="rId4" imgW="1422400" imgH="355600" progId="Equation.3">
                    <p:embed/>
                  </p:oleObj>
                </mc:Choice>
                <mc:Fallback>
                  <p:oleObj name="Equation" r:id="rId4" imgW="14224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315" y="1336675"/>
                          <a:ext cx="27257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1652783" y="5663373"/>
              <a:ext cx="5960135" cy="830997"/>
            </a:xfrm>
            <a:prstGeom prst="rect">
              <a:avLst/>
            </a:prstGeom>
            <a:noFill/>
          </p:spPr>
          <p:txBody>
            <a:bodyPr wrap="none" rtlCol="0">
              <a:spAutoFit/>
            </a:bodyPr>
            <a:lstStyle/>
            <a:p>
              <a:r>
                <a:rPr lang="en-US" sz="2400" dirty="0" smtClean="0"/>
                <a:t>Identify the Anode and Cathode in this picture</a:t>
              </a:r>
            </a:p>
            <a:p>
              <a:r>
                <a:rPr lang="en-US" sz="2400" dirty="0" smtClean="0"/>
                <a:t>And the flow of electrons.</a:t>
              </a:r>
              <a:endParaRPr lang="en-US" sz="2400" dirty="0"/>
            </a:p>
          </p:txBody>
        </p:sp>
      </p:grpSp>
    </p:spTree>
    <p:extLst>
      <p:ext uri="{BB962C8B-B14F-4D97-AF65-F5344CB8AC3E}">
        <p14:creationId xmlns:p14="http://schemas.microsoft.com/office/powerpoint/2010/main" val="16899647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92" y="237150"/>
            <a:ext cx="7222658" cy="505419"/>
          </a:xfrm>
        </p:spPr>
        <p:txBody>
          <a:bodyPr>
            <a:normAutofit/>
          </a:bodyPr>
          <a:lstStyle/>
          <a:p>
            <a:r>
              <a:rPr lang="en-US" dirty="0"/>
              <a:t>Electrochemical cell: direction of electrons and ions</a:t>
            </a:r>
            <a:endParaRPr lang="en-US"/>
          </a:p>
        </p:txBody>
      </p:sp>
      <p:sp>
        <p:nvSpPr>
          <p:cNvPr id="3" name="Footer Placeholder 2"/>
          <p:cNvSpPr>
            <a:spLocks noGrp="1"/>
          </p:cNvSpPr>
          <p:nvPr>
            <p:ph type="ftr" sz="quarter" idx="11"/>
          </p:nvPr>
        </p:nvSpPr>
        <p:spPr/>
        <p:txBody>
          <a:bodyPr/>
          <a:lstStyle/>
          <a:p>
            <a:r>
              <a:rPr lang="en-US" smtClean="0"/>
              <a:t>Chem 2333: General Chemistry II</a:t>
            </a:r>
            <a:endParaRPr lang="en-US" dirty="0"/>
          </a:p>
        </p:txBody>
      </p:sp>
      <p:sp>
        <p:nvSpPr>
          <p:cNvPr id="4" name="Slide Number Placeholder 3"/>
          <p:cNvSpPr>
            <a:spLocks noGrp="1"/>
          </p:cNvSpPr>
          <p:nvPr>
            <p:ph type="sldNum" sz="quarter" idx="12"/>
          </p:nvPr>
        </p:nvSpPr>
        <p:spPr/>
        <p:txBody>
          <a:bodyPr/>
          <a:lstStyle/>
          <a:p>
            <a:fld id="{00FD2702-FBF6-CD4E-A6D6-DA4EDAF9799A}" type="slidenum">
              <a:rPr lang="en-US" smtClean="0"/>
              <a:t>12</a:t>
            </a:fld>
            <a:endParaRPr lang="en-US" dirty="0"/>
          </a:p>
        </p:txBody>
      </p:sp>
      <p:pic>
        <p:nvPicPr>
          <p:cNvPr id="5" name="Picture 4" descr="f49g1q120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52" y="1474453"/>
            <a:ext cx="3715983" cy="3621669"/>
          </a:xfrm>
          <a:prstGeom prst="rect">
            <a:avLst/>
          </a:prstGeom>
        </p:spPr>
      </p:pic>
      <p:sp>
        <p:nvSpPr>
          <p:cNvPr id="6" name="TextBox 5"/>
          <p:cNvSpPr txBox="1"/>
          <p:nvPr/>
        </p:nvSpPr>
        <p:spPr>
          <a:xfrm>
            <a:off x="767524" y="1074670"/>
            <a:ext cx="6622326" cy="369332"/>
          </a:xfrm>
          <a:prstGeom prst="rect">
            <a:avLst/>
          </a:prstGeom>
          <a:noFill/>
        </p:spPr>
        <p:txBody>
          <a:bodyPr wrap="none" rtlCol="0">
            <a:spAutoFit/>
          </a:bodyPr>
          <a:lstStyle/>
          <a:p>
            <a:r>
              <a:rPr lang="en-US"/>
              <a:t>Write the overall balanced redox reaction taking place in this battery</a:t>
            </a:r>
          </a:p>
        </p:txBody>
      </p:sp>
    </p:spTree>
    <p:extLst>
      <p:ext uri="{BB962C8B-B14F-4D97-AF65-F5344CB8AC3E}">
        <p14:creationId xmlns:p14="http://schemas.microsoft.com/office/powerpoint/2010/main" val="206787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 question.</a:t>
            </a:r>
          </a:p>
        </p:txBody>
      </p:sp>
      <p:sp>
        <p:nvSpPr>
          <p:cNvPr id="3" name="Footer Placeholder 2"/>
          <p:cNvSpPr>
            <a:spLocks noGrp="1"/>
          </p:cNvSpPr>
          <p:nvPr>
            <p:ph type="ftr" sz="quarter" idx="11"/>
          </p:nvPr>
        </p:nvSpPr>
        <p:spPr/>
        <p:txBody>
          <a:bodyPr/>
          <a:lstStyle/>
          <a:p>
            <a:r>
              <a:rPr lang="en-US" smtClean="0"/>
              <a:t>Chem 2333: General Chemistry II</a:t>
            </a:r>
            <a:endParaRPr lang="en-US" dirty="0"/>
          </a:p>
        </p:txBody>
      </p:sp>
      <p:sp>
        <p:nvSpPr>
          <p:cNvPr id="4" name="Slide Number Placeholder 3"/>
          <p:cNvSpPr>
            <a:spLocks noGrp="1"/>
          </p:cNvSpPr>
          <p:nvPr>
            <p:ph type="sldNum" sz="quarter" idx="12"/>
          </p:nvPr>
        </p:nvSpPr>
        <p:spPr/>
        <p:txBody>
          <a:bodyPr/>
          <a:lstStyle/>
          <a:p>
            <a:fld id="{00FD2702-FBF6-CD4E-A6D6-DA4EDAF9799A}" type="slidenum">
              <a:rPr lang="en-US" smtClean="0"/>
              <a:t>13</a:t>
            </a:fld>
            <a:endParaRPr lang="en-US" dirty="0"/>
          </a:p>
        </p:txBody>
      </p:sp>
      <p:sp>
        <p:nvSpPr>
          <p:cNvPr id="5" name="Rectangle 4"/>
          <p:cNvSpPr/>
          <p:nvPr/>
        </p:nvSpPr>
        <p:spPr>
          <a:xfrm>
            <a:off x="687283" y="1028345"/>
            <a:ext cx="8456717" cy="3754875"/>
          </a:xfrm>
          <a:prstGeom prst="rect">
            <a:avLst/>
          </a:prstGeom>
        </p:spPr>
        <p:txBody>
          <a:bodyPr wrap="square">
            <a:spAutoFit/>
          </a:bodyPr>
          <a:lstStyle/>
          <a:p>
            <a:pPr lvl="0"/>
            <a:r>
              <a:rPr lang="en-US"/>
              <a:t>For each of the reactions below write </a:t>
            </a:r>
            <a:r>
              <a:rPr lang="en-US" u="sng"/>
              <a:t>balanced</a:t>
            </a:r>
            <a:r>
              <a:rPr lang="en-US"/>
              <a:t> half-reactions. The half-reaction do not need to include “spectator ions”.</a:t>
            </a:r>
            <a:endParaRPr lang="en-US" sz="2000"/>
          </a:p>
          <a:p>
            <a:pPr marL="800100" lvl="1" indent="-342900">
              <a:buFont typeface="+mj-lt"/>
              <a:buAutoNum type="arabicPeriod"/>
            </a:pPr>
            <a:r>
              <a:rPr lang="en-US"/>
              <a:t>AgNO</a:t>
            </a:r>
            <a:r>
              <a:rPr lang="en-US" baseline="-25000"/>
              <a:t>3</a:t>
            </a:r>
            <a:r>
              <a:rPr lang="en-US"/>
              <a:t>(aq) + Al(s) → Ag(s) + Al[NO</a:t>
            </a:r>
            <a:r>
              <a:rPr lang="en-US" baseline="-25000"/>
              <a:t>3</a:t>
            </a:r>
            <a:r>
              <a:rPr lang="en-US"/>
              <a:t>]</a:t>
            </a:r>
            <a:r>
              <a:rPr lang="en-US" baseline="-25000"/>
              <a:t>3</a:t>
            </a:r>
            <a:r>
              <a:rPr lang="en-US"/>
              <a:t> </a:t>
            </a:r>
            <a:endParaRPr lang="en-US" sz="2000"/>
          </a:p>
          <a:p>
            <a:pPr marL="1257300" lvl="2" indent="-342900">
              <a:buFont typeface="+mj-lt"/>
              <a:buAutoNum type="arabicPeriod"/>
            </a:pPr>
            <a:r>
              <a:rPr lang="en-US"/>
              <a:t>Reduction half-reaction (include electrons)</a:t>
            </a:r>
            <a:endParaRPr lang="en-US" sz="2000"/>
          </a:p>
          <a:p>
            <a:pPr marL="1257300" lvl="2" indent="-342900">
              <a:buFont typeface="+mj-lt"/>
              <a:buAutoNum type="arabicPeriod"/>
            </a:pPr>
            <a:r>
              <a:rPr lang="en-US"/>
              <a:t>Oxidation half-reaction (include electrons)</a:t>
            </a:r>
            <a:br>
              <a:rPr lang="en-US"/>
            </a:br>
            <a:endParaRPr lang="en-US" sz="2000"/>
          </a:p>
          <a:p>
            <a:pPr marL="800100" lvl="1" indent="-342900">
              <a:buFont typeface="+mj-lt"/>
              <a:buAutoNum type="arabicPeriod"/>
            </a:pPr>
            <a:r>
              <a:rPr lang="en-US"/>
              <a:t>Na + H</a:t>
            </a:r>
            <a:r>
              <a:rPr lang="en-US" baseline="-25000"/>
              <a:t>2</a:t>
            </a:r>
            <a:r>
              <a:rPr lang="en-US"/>
              <a:t>O → NaOH + H</a:t>
            </a:r>
            <a:r>
              <a:rPr lang="en-US" baseline="-25000"/>
              <a:t>2</a:t>
            </a:r>
            <a:endParaRPr lang="en-US" sz="2000"/>
          </a:p>
          <a:p>
            <a:pPr marL="1257300" lvl="2" indent="-342900">
              <a:buFont typeface="+mj-lt"/>
              <a:buAutoNum type="arabicPeriod"/>
            </a:pPr>
            <a:r>
              <a:rPr lang="en-US"/>
              <a:t>Reduction half-reaction (include electrons)</a:t>
            </a:r>
            <a:endParaRPr lang="en-US" sz="2000"/>
          </a:p>
          <a:p>
            <a:pPr marL="1257300" lvl="2" indent="-342900">
              <a:buFont typeface="+mj-lt"/>
              <a:buAutoNum type="arabicPeriod"/>
            </a:pPr>
            <a:r>
              <a:rPr lang="en-US"/>
              <a:t>Oxidation half-reaction (include electrons)</a:t>
            </a:r>
            <a:br>
              <a:rPr lang="en-US"/>
            </a:br>
            <a:endParaRPr lang="en-US" sz="2000"/>
          </a:p>
          <a:p>
            <a:pPr marL="800100" lvl="1" indent="-342900">
              <a:buFont typeface="+mj-lt"/>
              <a:buAutoNum type="arabicPeriod"/>
            </a:pPr>
            <a:r>
              <a:rPr lang="en-US"/>
              <a:t>Au</a:t>
            </a:r>
            <a:r>
              <a:rPr lang="en-US" baseline="-25000"/>
              <a:t>2</a:t>
            </a:r>
            <a:r>
              <a:rPr lang="en-US"/>
              <a:t>[SO</a:t>
            </a:r>
            <a:r>
              <a:rPr lang="en-US" baseline="-25000"/>
              <a:t>4</a:t>
            </a:r>
            <a:r>
              <a:rPr lang="en-US"/>
              <a:t>]</a:t>
            </a:r>
            <a:r>
              <a:rPr lang="en-US" baseline="-25000"/>
              <a:t>3</a:t>
            </a:r>
            <a:r>
              <a:rPr lang="en-US"/>
              <a:t> + Sn → Au</a:t>
            </a:r>
            <a:r>
              <a:rPr lang="en-US" baseline="-25000"/>
              <a:t>2</a:t>
            </a:r>
            <a:r>
              <a:rPr lang="en-US"/>
              <a:t>[SO</a:t>
            </a:r>
            <a:r>
              <a:rPr lang="en-US" baseline="-25000"/>
              <a:t>4</a:t>
            </a:r>
            <a:r>
              <a:rPr lang="en-US"/>
              <a:t>] + Sn[SO</a:t>
            </a:r>
            <a:r>
              <a:rPr lang="en-US" baseline="-25000"/>
              <a:t>4</a:t>
            </a:r>
            <a:r>
              <a:rPr lang="en-US"/>
              <a:t>]</a:t>
            </a:r>
            <a:endParaRPr lang="en-US" sz="2000"/>
          </a:p>
          <a:p>
            <a:pPr marL="1257300" lvl="2" indent="-342900">
              <a:buFont typeface="+mj-lt"/>
              <a:buAutoNum type="arabicPeriod"/>
            </a:pPr>
            <a:r>
              <a:rPr lang="en-US"/>
              <a:t>Reduction half-reaction (include electrons)</a:t>
            </a:r>
          </a:p>
          <a:p>
            <a:pPr marL="1257300" lvl="2" indent="-342900">
              <a:buFont typeface="+mj-lt"/>
              <a:buAutoNum type="arabicPeriod"/>
            </a:pPr>
            <a:r>
              <a:rPr lang="en-US"/>
              <a:t>Oxidation half-reaction (include electrons)</a:t>
            </a:r>
            <a:r>
              <a:rPr lang="en-US">
                <a:effectLst/>
              </a:rPr>
              <a:t> </a:t>
            </a:r>
            <a:endParaRPr lang="en-US"/>
          </a:p>
        </p:txBody>
      </p:sp>
    </p:spTree>
    <p:extLst>
      <p:ext uri="{BB962C8B-B14F-4D97-AF65-F5344CB8AC3E}">
        <p14:creationId xmlns:p14="http://schemas.microsoft.com/office/powerpoint/2010/main" val="113075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Electrochemistry outline</a:t>
            </a:r>
            <a:endParaRPr lang="en-US" dirty="0"/>
          </a:p>
        </p:txBody>
      </p:sp>
      <p:sp>
        <p:nvSpPr>
          <p:cNvPr id="4" name="Footer Placeholder 3"/>
          <p:cNvSpPr>
            <a:spLocks noGrp="1"/>
          </p:cNvSpPr>
          <p:nvPr>
            <p:ph type="ftr" sz="quarter" idx="11"/>
          </p:nvPr>
        </p:nvSpPr>
        <p:spPr/>
        <p:txBody>
          <a:bodyPr/>
          <a:lstStyle/>
          <a:p>
            <a:r>
              <a:rPr lang="en-US" smtClean="0"/>
              <a:t>Chem 2333: General Chemistry II</a:t>
            </a:r>
            <a:endParaRPr lang="en-US" dirty="0"/>
          </a:p>
        </p:txBody>
      </p:sp>
      <p:sp>
        <p:nvSpPr>
          <p:cNvPr id="5" name="Slide Number Placeholder 4"/>
          <p:cNvSpPr>
            <a:spLocks noGrp="1"/>
          </p:cNvSpPr>
          <p:nvPr>
            <p:ph type="sldNum" sz="quarter" idx="12"/>
          </p:nvPr>
        </p:nvSpPr>
        <p:spPr/>
        <p:txBody>
          <a:bodyPr/>
          <a:lstStyle/>
          <a:p>
            <a:fld id="{00FD2702-FBF6-CD4E-A6D6-DA4EDAF9799A}" type="slidenum">
              <a:rPr lang="en-US" smtClean="0"/>
              <a:t>2</a:t>
            </a:fld>
            <a:endParaRPr lang="en-US" dirty="0"/>
          </a:p>
        </p:txBody>
      </p:sp>
      <p:sp>
        <p:nvSpPr>
          <p:cNvPr id="7" name="TextBox 6"/>
          <p:cNvSpPr txBox="1"/>
          <p:nvPr/>
        </p:nvSpPr>
        <p:spPr>
          <a:xfrm>
            <a:off x="663222" y="1199444"/>
            <a:ext cx="5044971" cy="2585323"/>
          </a:xfrm>
          <a:prstGeom prst="rect">
            <a:avLst/>
          </a:prstGeom>
          <a:noFill/>
        </p:spPr>
        <p:txBody>
          <a:bodyPr wrap="none" rtlCol="0">
            <a:spAutoFit/>
          </a:bodyPr>
          <a:lstStyle/>
          <a:p>
            <a:r>
              <a:rPr lang="en-US"/>
              <a:t>Module 5 – Session 2</a:t>
            </a:r>
          </a:p>
          <a:p>
            <a:endParaRPr lang="en-US"/>
          </a:p>
          <a:p>
            <a:pPr marL="342900" indent="-342900">
              <a:buFont typeface="+mj-lt"/>
              <a:buAutoNum type="arabicPeriod"/>
            </a:pPr>
            <a:r>
              <a:rPr lang="en-US"/>
              <a:t>Video 1: Components of the electrochemical cell</a:t>
            </a:r>
          </a:p>
          <a:p>
            <a:pPr marL="342900" indent="-342900">
              <a:buFont typeface="+mj-lt"/>
              <a:buAutoNum type="arabicPeriod"/>
            </a:pPr>
            <a:endParaRPr lang="en-US"/>
          </a:p>
          <a:p>
            <a:pPr marL="342900" indent="-342900">
              <a:buFont typeface="+mj-lt"/>
              <a:buAutoNum type="arabicPeriod"/>
            </a:pPr>
            <a:r>
              <a:rPr lang="en-US"/>
              <a:t>Video 2: notation of an electrochemical cell</a:t>
            </a:r>
          </a:p>
          <a:p>
            <a:pPr marL="342900" indent="-342900">
              <a:buFont typeface="+mj-lt"/>
              <a:buAutoNum type="arabicPeriod"/>
            </a:pPr>
            <a:endParaRPr lang="en-US"/>
          </a:p>
          <a:p>
            <a:pPr marL="342900" indent="-342900">
              <a:buFont typeface="+mj-lt"/>
              <a:buAutoNum type="arabicPeriod"/>
            </a:pPr>
            <a:r>
              <a:rPr lang="en-US"/>
              <a:t>Video 3: Understanding corrosion</a:t>
            </a:r>
          </a:p>
          <a:p>
            <a:endParaRPr lang="en-US"/>
          </a:p>
          <a:p>
            <a:endParaRPr lang="en-US"/>
          </a:p>
        </p:txBody>
      </p:sp>
    </p:spTree>
    <p:extLst>
      <p:ext uri="{BB962C8B-B14F-4D97-AF65-F5344CB8AC3E}">
        <p14:creationId xmlns:p14="http://schemas.microsoft.com/office/powerpoint/2010/main" val="28211988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Electrochemical cell</a:t>
            </a:r>
            <a:endParaRPr lang="en-US" dirty="0"/>
          </a:p>
        </p:txBody>
      </p:sp>
      <p:sp>
        <p:nvSpPr>
          <p:cNvPr id="4" name="Footer Placeholder 3"/>
          <p:cNvSpPr>
            <a:spLocks noGrp="1"/>
          </p:cNvSpPr>
          <p:nvPr>
            <p:ph type="ftr" sz="quarter" idx="11"/>
          </p:nvPr>
        </p:nvSpPr>
        <p:spPr/>
        <p:txBody>
          <a:bodyPr/>
          <a:lstStyle/>
          <a:p>
            <a:r>
              <a:rPr lang="en-US" smtClean="0"/>
              <a:t>Chem 2333: General Chemistry II</a:t>
            </a:r>
            <a:endParaRPr lang="en-US" dirty="0"/>
          </a:p>
        </p:txBody>
      </p:sp>
      <p:sp>
        <p:nvSpPr>
          <p:cNvPr id="5" name="Slide Number Placeholder 4"/>
          <p:cNvSpPr>
            <a:spLocks noGrp="1"/>
          </p:cNvSpPr>
          <p:nvPr>
            <p:ph type="sldNum" sz="quarter" idx="12"/>
          </p:nvPr>
        </p:nvSpPr>
        <p:spPr/>
        <p:txBody>
          <a:bodyPr/>
          <a:lstStyle/>
          <a:p>
            <a:fld id="{00FD2702-FBF6-CD4E-A6D6-DA4EDAF9799A}" type="slidenum">
              <a:rPr lang="en-US" smtClean="0"/>
              <a:t>3</a:t>
            </a:fld>
            <a:endParaRPr lang="en-US" dirty="0"/>
          </a:p>
        </p:txBody>
      </p:sp>
      <p:pic>
        <p:nvPicPr>
          <p:cNvPr id="7" name="Picture 3"/>
          <p:cNvPicPr>
            <a:picLocks noChangeAspect="1" noChangeArrowheads="1"/>
          </p:cNvPicPr>
          <p:nvPr/>
        </p:nvPicPr>
        <p:blipFill>
          <a:blip r:embed="rId2"/>
          <a:srcRect/>
          <a:stretch>
            <a:fillRect/>
          </a:stretch>
        </p:blipFill>
        <p:spPr bwMode="auto">
          <a:xfrm>
            <a:off x="1767948" y="1066800"/>
            <a:ext cx="5294840" cy="4014458"/>
          </a:xfrm>
          <a:prstGeom prst="rect">
            <a:avLst/>
          </a:prstGeom>
          <a:noFill/>
          <a:ln w="9525">
            <a:noFill/>
            <a:miter lim="800000"/>
            <a:headEnd/>
            <a:tailEnd/>
          </a:ln>
        </p:spPr>
      </p:pic>
      <p:pic>
        <p:nvPicPr>
          <p:cNvPr id="8" name="Picture 4"/>
          <p:cNvPicPr>
            <a:picLocks noChangeAspect="1" noChangeArrowheads="1"/>
          </p:cNvPicPr>
          <p:nvPr/>
        </p:nvPicPr>
        <p:blipFill>
          <a:blip r:embed="rId3"/>
          <a:srcRect/>
          <a:stretch>
            <a:fillRect/>
          </a:stretch>
        </p:blipFill>
        <p:spPr bwMode="auto">
          <a:xfrm>
            <a:off x="304800" y="762000"/>
            <a:ext cx="2524125" cy="2955925"/>
          </a:xfrm>
          <a:prstGeom prst="rect">
            <a:avLst/>
          </a:prstGeom>
          <a:noFill/>
          <a:ln w="9525">
            <a:noFill/>
            <a:miter lim="800000"/>
            <a:headEnd/>
            <a:tailEnd/>
          </a:ln>
        </p:spPr>
      </p:pic>
      <p:grpSp>
        <p:nvGrpSpPr>
          <p:cNvPr id="9" name="Group 11"/>
          <p:cNvGrpSpPr>
            <a:grpSpLocks/>
          </p:cNvGrpSpPr>
          <p:nvPr/>
        </p:nvGrpSpPr>
        <p:grpSpPr bwMode="auto">
          <a:xfrm>
            <a:off x="228600" y="4315181"/>
            <a:ext cx="2734733" cy="696913"/>
            <a:chOff x="144" y="2976"/>
            <a:chExt cx="2016" cy="439"/>
          </a:xfrm>
        </p:grpSpPr>
        <p:sp>
          <p:nvSpPr>
            <p:cNvPr id="10" name="Text Box 6"/>
            <p:cNvSpPr txBox="1">
              <a:spLocks noChangeArrowheads="1"/>
            </p:cNvSpPr>
            <p:nvPr/>
          </p:nvSpPr>
          <p:spPr bwMode="auto">
            <a:xfrm>
              <a:off x="144" y="2976"/>
              <a:ext cx="2016" cy="439"/>
            </a:xfrm>
            <a:prstGeom prst="rect">
              <a:avLst/>
            </a:prstGeom>
            <a:noFill/>
            <a:ln w="28575">
              <a:solidFill>
                <a:srgbClr val="333399"/>
              </a:solidFill>
              <a:miter lim="800000"/>
              <a:headEnd/>
              <a:tailEnd/>
            </a:ln>
          </p:spPr>
          <p:txBody>
            <a:bodyPr>
              <a:prstTxWarp prst="textNoShape">
                <a:avLst/>
              </a:prstTxWarp>
              <a:spAutoFit/>
            </a:bodyPr>
            <a:lstStyle/>
            <a:p>
              <a:pPr>
                <a:spcBef>
                  <a:spcPct val="10000"/>
                </a:spcBef>
              </a:pPr>
              <a:r>
                <a:rPr lang="en-US" sz="1800" b="0" dirty="0"/>
                <a:t>Oxidation half-reaction</a:t>
              </a:r>
            </a:p>
            <a:p>
              <a:pPr>
                <a:spcBef>
                  <a:spcPct val="10000"/>
                </a:spcBef>
              </a:pPr>
              <a:r>
                <a:rPr lang="en-US" sz="1800" b="0" dirty="0" err="1"/>
                <a:t>Zn(</a:t>
              </a:r>
              <a:r>
                <a:rPr lang="en-US" sz="1800" b="0" i="1" dirty="0" err="1">
                  <a:latin typeface="Times" pitchFamily="-111" charset="0"/>
                </a:rPr>
                <a:t>s</a:t>
              </a:r>
              <a:r>
                <a:rPr lang="en-US" sz="1800" b="0" dirty="0" smtClean="0"/>
                <a:t>)            </a:t>
              </a:r>
              <a:r>
                <a:rPr lang="en-US" sz="1800" b="0" dirty="0"/>
                <a:t>Zn</a:t>
              </a:r>
              <a:r>
                <a:rPr lang="en-US" sz="1800" baseline="30000" dirty="0"/>
                <a:t>2+</a:t>
              </a:r>
              <a:r>
                <a:rPr lang="en-US" sz="1800" b="0" dirty="0"/>
                <a:t>(</a:t>
              </a:r>
              <a:r>
                <a:rPr lang="en-US" sz="1800" b="0" i="1" dirty="0">
                  <a:latin typeface="Times" pitchFamily="-111" charset="0"/>
                </a:rPr>
                <a:t>aq</a:t>
              </a:r>
              <a:r>
                <a:rPr lang="en-US" sz="1800" b="0" dirty="0"/>
                <a:t>) + 2e</a:t>
              </a:r>
              <a:r>
                <a:rPr lang="en-US" sz="1800" baseline="30000" dirty="0"/>
                <a:t>-</a:t>
              </a:r>
              <a:endParaRPr lang="en-US" sz="1800" dirty="0"/>
            </a:p>
          </p:txBody>
        </p:sp>
        <p:sp>
          <p:nvSpPr>
            <p:cNvPr id="11" name="Line 9"/>
            <p:cNvSpPr>
              <a:spLocks noChangeShapeType="1"/>
            </p:cNvSpPr>
            <p:nvPr/>
          </p:nvSpPr>
          <p:spPr bwMode="auto">
            <a:xfrm>
              <a:off x="528" y="3284"/>
              <a:ext cx="240" cy="0"/>
            </a:xfrm>
            <a:prstGeom prst="line">
              <a:avLst/>
            </a:prstGeom>
            <a:noFill/>
            <a:ln w="28575">
              <a:solidFill>
                <a:srgbClr val="333399"/>
              </a:solidFill>
              <a:round/>
              <a:headEnd/>
              <a:tailEnd type="triangle" w="med" len="med"/>
            </a:ln>
          </p:spPr>
          <p:txBody>
            <a:bodyPr wrap="none" anchor="ctr">
              <a:prstTxWarp prst="textNoShape">
                <a:avLst/>
              </a:prstTxWarp>
            </a:bodyPr>
            <a:lstStyle/>
            <a:p>
              <a:endParaRPr lang="en-US"/>
            </a:p>
          </p:txBody>
        </p:sp>
      </p:grpSp>
      <p:grpSp>
        <p:nvGrpSpPr>
          <p:cNvPr id="12" name="Group 12"/>
          <p:cNvGrpSpPr>
            <a:grpSpLocks/>
          </p:cNvGrpSpPr>
          <p:nvPr/>
        </p:nvGrpSpPr>
        <p:grpSpPr bwMode="auto">
          <a:xfrm>
            <a:off x="5715000" y="4315181"/>
            <a:ext cx="2734733" cy="696913"/>
            <a:chOff x="3600" y="2976"/>
            <a:chExt cx="2016" cy="439"/>
          </a:xfrm>
        </p:grpSpPr>
        <p:sp>
          <p:nvSpPr>
            <p:cNvPr id="13" name="Text Box 7"/>
            <p:cNvSpPr txBox="1">
              <a:spLocks noChangeArrowheads="1"/>
            </p:cNvSpPr>
            <p:nvPr/>
          </p:nvSpPr>
          <p:spPr bwMode="auto">
            <a:xfrm>
              <a:off x="3600" y="2976"/>
              <a:ext cx="2016" cy="439"/>
            </a:xfrm>
            <a:prstGeom prst="rect">
              <a:avLst/>
            </a:prstGeom>
            <a:noFill/>
            <a:ln w="28575">
              <a:solidFill>
                <a:srgbClr val="FF9900"/>
              </a:solidFill>
              <a:miter lim="800000"/>
              <a:headEnd/>
              <a:tailEnd/>
            </a:ln>
          </p:spPr>
          <p:txBody>
            <a:bodyPr>
              <a:prstTxWarp prst="textNoShape">
                <a:avLst/>
              </a:prstTxWarp>
              <a:spAutoFit/>
            </a:bodyPr>
            <a:lstStyle/>
            <a:p>
              <a:pPr algn="r">
                <a:spcBef>
                  <a:spcPct val="10000"/>
                </a:spcBef>
              </a:pPr>
              <a:r>
                <a:rPr lang="en-US" sz="1800" b="0" dirty="0"/>
                <a:t>Reduction half-reaction</a:t>
              </a:r>
            </a:p>
            <a:p>
              <a:pPr algn="r">
                <a:spcBef>
                  <a:spcPct val="10000"/>
                </a:spcBef>
              </a:pPr>
              <a:r>
                <a:rPr lang="en-US" sz="1800" b="0" dirty="0"/>
                <a:t>Cu</a:t>
              </a:r>
              <a:r>
                <a:rPr lang="en-US" sz="1800" baseline="30000" dirty="0"/>
                <a:t>2+</a:t>
              </a:r>
              <a:r>
                <a:rPr lang="en-US" sz="1800" b="0" dirty="0"/>
                <a:t>(</a:t>
              </a:r>
              <a:r>
                <a:rPr lang="en-US" sz="1800" b="0" i="1" dirty="0">
                  <a:latin typeface="Times" pitchFamily="-111" charset="0"/>
                </a:rPr>
                <a:t>aq</a:t>
              </a:r>
              <a:r>
                <a:rPr lang="en-US" sz="1800" b="0" dirty="0"/>
                <a:t>) + </a:t>
              </a:r>
              <a:r>
                <a:rPr lang="en-US" sz="1800" b="0" dirty="0" smtClean="0"/>
                <a:t>2e   </a:t>
              </a:r>
              <a:r>
                <a:rPr lang="en-US" sz="1800" baseline="30000" dirty="0" smtClean="0"/>
                <a:t>-</a:t>
              </a:r>
              <a:r>
                <a:rPr lang="en-US" sz="1800" b="0" baseline="30000" dirty="0" smtClean="0"/>
                <a:t> </a:t>
              </a:r>
              <a:r>
                <a:rPr lang="en-US" sz="1800" b="0" dirty="0" smtClean="0"/>
                <a:t>      </a:t>
              </a:r>
              <a:r>
                <a:rPr lang="en-US" sz="1800" b="0" dirty="0" err="1"/>
                <a:t>Cu(</a:t>
              </a:r>
              <a:r>
                <a:rPr lang="en-US" sz="1800" b="0" i="1" dirty="0" err="1">
                  <a:latin typeface="Times" pitchFamily="-111" charset="0"/>
                </a:rPr>
                <a:t>s</a:t>
              </a:r>
              <a:r>
                <a:rPr lang="en-US" sz="1800" b="0" dirty="0"/>
                <a:t>)</a:t>
              </a:r>
            </a:p>
          </p:txBody>
        </p:sp>
        <p:sp>
          <p:nvSpPr>
            <p:cNvPr id="14" name="Line 10"/>
            <p:cNvSpPr>
              <a:spLocks noChangeShapeType="1"/>
            </p:cNvSpPr>
            <p:nvPr/>
          </p:nvSpPr>
          <p:spPr bwMode="auto">
            <a:xfrm>
              <a:off x="4983" y="3284"/>
              <a:ext cx="240" cy="0"/>
            </a:xfrm>
            <a:prstGeom prst="line">
              <a:avLst/>
            </a:prstGeom>
            <a:noFill/>
            <a:ln w="28575">
              <a:solidFill>
                <a:srgbClr val="FF9900"/>
              </a:solidFill>
              <a:round/>
              <a:headEnd/>
              <a:tailEnd type="triangle" w="med" len="med"/>
            </a:ln>
          </p:spPr>
          <p:txBody>
            <a:bodyPr wrap="none" anchor="ctr">
              <a:prstTxWarp prst="textNoShape">
                <a:avLst/>
              </a:prstTxWarp>
            </a:bodyPr>
            <a:lstStyle/>
            <a:p>
              <a:endParaRPr lang="en-US"/>
            </a:p>
          </p:txBody>
        </p:sp>
      </p:grpSp>
      <p:grpSp>
        <p:nvGrpSpPr>
          <p:cNvPr id="15" name="Group 14"/>
          <p:cNvGrpSpPr>
            <a:grpSpLocks/>
          </p:cNvGrpSpPr>
          <p:nvPr/>
        </p:nvGrpSpPr>
        <p:grpSpPr bwMode="auto">
          <a:xfrm>
            <a:off x="2514600" y="5223850"/>
            <a:ext cx="3906761" cy="696913"/>
            <a:chOff x="1584" y="3600"/>
            <a:chExt cx="2880" cy="439"/>
          </a:xfrm>
        </p:grpSpPr>
        <p:sp>
          <p:nvSpPr>
            <p:cNvPr id="16" name="Text Box 8"/>
            <p:cNvSpPr txBox="1">
              <a:spLocks noChangeArrowheads="1"/>
            </p:cNvSpPr>
            <p:nvPr/>
          </p:nvSpPr>
          <p:spPr bwMode="auto">
            <a:xfrm>
              <a:off x="1584" y="3600"/>
              <a:ext cx="2880" cy="439"/>
            </a:xfrm>
            <a:prstGeom prst="rect">
              <a:avLst/>
            </a:prstGeom>
            <a:noFill/>
            <a:ln w="28575">
              <a:solidFill>
                <a:srgbClr val="ED181E"/>
              </a:solidFill>
              <a:miter lim="800000"/>
              <a:headEnd/>
              <a:tailEnd/>
            </a:ln>
          </p:spPr>
          <p:txBody>
            <a:bodyPr>
              <a:prstTxWarp prst="textNoShape">
                <a:avLst/>
              </a:prstTxWarp>
              <a:spAutoFit/>
            </a:bodyPr>
            <a:lstStyle/>
            <a:p>
              <a:pPr algn="ctr">
                <a:spcBef>
                  <a:spcPct val="10000"/>
                </a:spcBef>
              </a:pPr>
              <a:r>
                <a:rPr lang="en-US" sz="1800" b="0" dirty="0"/>
                <a:t>Overall (cell) reaction</a:t>
              </a:r>
            </a:p>
            <a:p>
              <a:pPr algn="ctr">
                <a:spcBef>
                  <a:spcPct val="10000"/>
                </a:spcBef>
              </a:pPr>
              <a:r>
                <a:rPr lang="en-US" sz="1800" b="0" dirty="0" err="1"/>
                <a:t>Zn(</a:t>
              </a:r>
              <a:r>
                <a:rPr lang="en-US" sz="1800" b="0" i="1" dirty="0" err="1">
                  <a:latin typeface="Times" pitchFamily="-111" charset="0"/>
                </a:rPr>
                <a:t>s</a:t>
              </a:r>
              <a:r>
                <a:rPr lang="en-US" sz="1800" b="0" dirty="0"/>
                <a:t>) + Cu</a:t>
              </a:r>
              <a:r>
                <a:rPr lang="en-US" sz="1800" baseline="30000" dirty="0"/>
                <a:t>2+</a:t>
              </a:r>
              <a:r>
                <a:rPr lang="en-US" sz="1800" b="0" dirty="0"/>
                <a:t>(</a:t>
              </a:r>
              <a:r>
                <a:rPr lang="en-US" sz="1800" b="0" i="1" dirty="0">
                  <a:latin typeface="Times" pitchFamily="-111" charset="0"/>
                </a:rPr>
                <a:t>aq</a:t>
              </a:r>
              <a:r>
                <a:rPr lang="en-US" sz="1800" b="0" dirty="0"/>
                <a:t>)       Zn</a:t>
              </a:r>
              <a:r>
                <a:rPr lang="en-US" sz="1800" baseline="30000" dirty="0"/>
                <a:t>2+</a:t>
              </a:r>
              <a:r>
                <a:rPr lang="en-US" sz="1800" b="0" dirty="0"/>
                <a:t>(</a:t>
              </a:r>
              <a:r>
                <a:rPr lang="en-US" sz="1800" b="0" i="1" dirty="0">
                  <a:latin typeface="Times" pitchFamily="-111" charset="0"/>
                </a:rPr>
                <a:t>aq</a:t>
              </a:r>
              <a:r>
                <a:rPr lang="en-US" sz="1800" b="0" dirty="0"/>
                <a:t>) + </a:t>
              </a:r>
              <a:r>
                <a:rPr lang="en-US" sz="1800" b="0" dirty="0" err="1"/>
                <a:t>Cu(</a:t>
              </a:r>
              <a:r>
                <a:rPr lang="en-US" sz="1800" b="0" i="1" dirty="0" err="1">
                  <a:latin typeface="Times" pitchFamily="-111" charset="0"/>
                </a:rPr>
                <a:t>s</a:t>
              </a:r>
              <a:r>
                <a:rPr lang="en-US" sz="1800" b="0" dirty="0"/>
                <a:t>)</a:t>
              </a:r>
            </a:p>
          </p:txBody>
        </p:sp>
        <p:sp>
          <p:nvSpPr>
            <p:cNvPr id="17" name="Line 13"/>
            <p:cNvSpPr>
              <a:spLocks noChangeShapeType="1"/>
            </p:cNvSpPr>
            <p:nvPr/>
          </p:nvSpPr>
          <p:spPr bwMode="auto">
            <a:xfrm>
              <a:off x="2945" y="3919"/>
              <a:ext cx="192" cy="0"/>
            </a:xfrm>
            <a:prstGeom prst="line">
              <a:avLst/>
            </a:prstGeom>
            <a:noFill/>
            <a:ln w="28575">
              <a:solidFill>
                <a:srgbClr val="ED181E"/>
              </a:solidFill>
              <a:round/>
              <a:headEnd/>
              <a:tailEnd type="triangle" w="med" len="med"/>
            </a:ln>
          </p:spPr>
          <p:txBody>
            <a:bodyPr wrap="none" anchor="ctr">
              <a:prstTxWarp prst="textNoShape">
                <a:avLst/>
              </a:prstTxWarp>
            </a:bodyPr>
            <a:lstStyle/>
            <a:p>
              <a:endParaRPr lang="en-US"/>
            </a:p>
          </p:txBody>
        </p:sp>
      </p:grpSp>
      <p:sp>
        <p:nvSpPr>
          <p:cNvPr id="18" name="Text Box 2"/>
          <p:cNvSpPr txBox="1">
            <a:spLocks noChangeArrowheads="1"/>
          </p:cNvSpPr>
          <p:nvPr/>
        </p:nvSpPr>
        <p:spPr bwMode="auto">
          <a:xfrm>
            <a:off x="2345265" y="761313"/>
            <a:ext cx="4397375" cy="646331"/>
          </a:xfrm>
          <a:prstGeom prst="rect">
            <a:avLst/>
          </a:prstGeom>
          <a:gradFill rotWithShape="1">
            <a:gsLst>
              <a:gs pos="0">
                <a:srgbClr val="990000">
                  <a:alpha val="35001"/>
                </a:srgbClr>
              </a:gs>
              <a:gs pos="100000">
                <a:srgbClr val="47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a:spcBef>
                <a:spcPct val="50000"/>
              </a:spcBef>
            </a:pPr>
            <a:r>
              <a:rPr lang="en-US" sz="1800" dirty="0" smtClean="0"/>
              <a:t>Separating Half reactions: </a:t>
            </a:r>
            <a:br>
              <a:rPr lang="en-US" sz="1800" dirty="0" smtClean="0"/>
            </a:br>
            <a:r>
              <a:rPr lang="en-US" sz="1800" dirty="0" smtClean="0"/>
              <a:t>The Electrochemical Cell</a:t>
            </a:r>
          </a:p>
        </p:txBody>
      </p:sp>
      <p:sp>
        <p:nvSpPr>
          <p:cNvPr id="19" name="TextBox 18"/>
          <p:cNvSpPr txBox="1"/>
          <p:nvPr/>
        </p:nvSpPr>
        <p:spPr>
          <a:xfrm>
            <a:off x="0" y="5367250"/>
            <a:ext cx="3082895" cy="1477328"/>
          </a:xfrm>
          <a:prstGeom prst="rect">
            <a:avLst/>
          </a:prstGeom>
          <a:noFill/>
        </p:spPr>
        <p:txBody>
          <a:bodyPr wrap="none" rtlCol="0">
            <a:spAutoFit/>
          </a:bodyPr>
          <a:lstStyle/>
          <a:p>
            <a:r>
              <a:rPr lang="en-US" b="1" dirty="0" smtClean="0"/>
              <a:t>Notice</a:t>
            </a:r>
            <a:r>
              <a:rPr lang="en-US" dirty="0" smtClean="0"/>
              <a:t>:</a:t>
            </a:r>
          </a:p>
          <a:p>
            <a:r>
              <a:rPr lang="en-US" dirty="0" smtClean="0"/>
              <a:t>The salt bridge</a:t>
            </a:r>
          </a:p>
          <a:p>
            <a:r>
              <a:rPr lang="en-US" dirty="0" smtClean="0"/>
              <a:t>The spontaneity of the process</a:t>
            </a:r>
          </a:p>
          <a:p>
            <a:r>
              <a:rPr lang="en-US" dirty="0" smtClean="0"/>
              <a:t>The net electric current</a:t>
            </a:r>
            <a:br>
              <a:rPr lang="en-US" dirty="0" smtClean="0"/>
            </a:br>
            <a:r>
              <a:rPr lang="en-US" dirty="0" smtClean="0"/>
              <a:t>The sign of the electrodes</a:t>
            </a:r>
            <a:endParaRPr lang="en-US" dirty="0"/>
          </a:p>
        </p:txBody>
      </p:sp>
    </p:spTree>
    <p:extLst>
      <p:ext uri="{BB962C8B-B14F-4D97-AF65-F5344CB8AC3E}">
        <p14:creationId xmlns:p14="http://schemas.microsoft.com/office/powerpoint/2010/main" val="424999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Electrochemical </a:t>
            </a:r>
            <a:r>
              <a:rPr lang="en-US" dirty="0" smtClean="0"/>
              <a:t>cell: components of cell</a:t>
            </a:r>
            <a:endParaRPr lang="en-US" dirty="0"/>
          </a:p>
        </p:txBody>
      </p:sp>
      <p:sp>
        <p:nvSpPr>
          <p:cNvPr id="4" name="Footer Placeholder 3"/>
          <p:cNvSpPr>
            <a:spLocks noGrp="1"/>
          </p:cNvSpPr>
          <p:nvPr>
            <p:ph type="ftr" sz="quarter" idx="11"/>
          </p:nvPr>
        </p:nvSpPr>
        <p:spPr/>
        <p:txBody>
          <a:bodyPr/>
          <a:lstStyle/>
          <a:p>
            <a:r>
              <a:rPr lang="en-US" smtClean="0"/>
              <a:t>Chem 2333: General Chemistry II</a:t>
            </a:r>
            <a:endParaRPr lang="en-US" dirty="0"/>
          </a:p>
        </p:txBody>
      </p:sp>
      <p:sp>
        <p:nvSpPr>
          <p:cNvPr id="5" name="Slide Number Placeholder 4"/>
          <p:cNvSpPr>
            <a:spLocks noGrp="1"/>
          </p:cNvSpPr>
          <p:nvPr>
            <p:ph type="sldNum" sz="quarter" idx="12"/>
          </p:nvPr>
        </p:nvSpPr>
        <p:spPr/>
        <p:txBody>
          <a:bodyPr/>
          <a:lstStyle/>
          <a:p>
            <a:fld id="{00FD2702-FBF6-CD4E-A6D6-DA4EDAF9799A}" type="slidenum">
              <a:rPr lang="en-US" smtClean="0"/>
              <a:t>4</a:t>
            </a:fld>
            <a:endParaRPr lang="en-US" dirty="0"/>
          </a:p>
        </p:txBody>
      </p:sp>
      <p:sp>
        <p:nvSpPr>
          <p:cNvPr id="6" name="TextBox 5"/>
          <p:cNvSpPr txBox="1"/>
          <p:nvPr/>
        </p:nvSpPr>
        <p:spPr>
          <a:xfrm>
            <a:off x="639418" y="1197600"/>
            <a:ext cx="7474698" cy="2114425"/>
          </a:xfrm>
          <a:prstGeom prst="rect">
            <a:avLst/>
          </a:prstGeom>
          <a:noFill/>
        </p:spPr>
        <p:txBody>
          <a:bodyPr wrap="square" rtlCol="0">
            <a:spAutoFit/>
          </a:bodyPr>
          <a:lstStyle/>
          <a:p>
            <a:pPr>
              <a:lnSpc>
                <a:spcPct val="90000"/>
              </a:lnSpc>
            </a:pPr>
            <a:r>
              <a:rPr lang="en-US" b="1" dirty="0" err="1" smtClean="0">
                <a:solidFill>
                  <a:srgbClr val="FF0000"/>
                </a:solidFill>
                <a:sym typeface="Wingdings"/>
              </a:rPr>
              <a:t></a:t>
            </a:r>
            <a:r>
              <a:rPr lang="en-US" b="1" dirty="0" smtClean="0">
                <a:solidFill>
                  <a:srgbClr val="FF0000"/>
                </a:solidFill>
                <a:sym typeface="Wingdings"/>
              </a:rPr>
              <a:t> E</a:t>
            </a:r>
            <a:r>
              <a:rPr lang="en-US" b="1" dirty="0" smtClean="0">
                <a:solidFill>
                  <a:srgbClr val="FF0000"/>
                </a:solidFill>
              </a:rPr>
              <a:t>lectrochemistry </a:t>
            </a:r>
            <a:r>
              <a:rPr lang="en-US" dirty="0" smtClean="0"/>
              <a:t>is the study of </a:t>
            </a:r>
            <a:r>
              <a:rPr lang="en-US" dirty="0" err="1" smtClean="0"/>
              <a:t>redox</a:t>
            </a:r>
            <a:r>
              <a:rPr lang="en-US" dirty="0" smtClean="0"/>
              <a:t> reactions that produce or require an electric current</a:t>
            </a:r>
          </a:p>
          <a:p>
            <a:pPr>
              <a:lnSpc>
                <a:spcPct val="90000"/>
              </a:lnSpc>
            </a:pPr>
            <a:r>
              <a:rPr lang="en-US" dirty="0" err="1" smtClean="0">
                <a:sym typeface="Wingdings"/>
              </a:rPr>
              <a:t>T</a:t>
            </a:r>
            <a:r>
              <a:rPr lang="en-US" dirty="0" err="1" smtClean="0"/>
              <a:t>he</a:t>
            </a:r>
            <a:r>
              <a:rPr lang="en-US" dirty="0" smtClean="0"/>
              <a:t> conversion between chemical energy and electrical energy is carried out in an </a:t>
            </a:r>
            <a:r>
              <a:rPr lang="en-US" b="1" dirty="0" smtClean="0">
                <a:solidFill>
                  <a:srgbClr val="FF0000"/>
                </a:solidFill>
              </a:rPr>
              <a:t>electrochemical cell</a:t>
            </a:r>
            <a:endParaRPr lang="en-US" dirty="0" smtClean="0">
              <a:solidFill>
                <a:srgbClr val="FF0000"/>
              </a:solidFill>
            </a:endParaRPr>
          </a:p>
          <a:p>
            <a:pPr>
              <a:lnSpc>
                <a:spcPct val="90000"/>
              </a:lnSpc>
            </a:pPr>
            <a:r>
              <a:rPr lang="en-US" dirty="0" err="1" smtClean="0">
                <a:sym typeface="Wingdings"/>
              </a:rPr>
              <a:t>S</a:t>
            </a:r>
            <a:r>
              <a:rPr lang="en-US" dirty="0" err="1" smtClean="0"/>
              <a:t>pontaneous</a:t>
            </a:r>
            <a:r>
              <a:rPr lang="en-US" dirty="0" smtClean="0"/>
              <a:t> </a:t>
            </a:r>
            <a:r>
              <a:rPr lang="en-US" dirty="0" err="1" smtClean="0"/>
              <a:t>redox</a:t>
            </a:r>
            <a:r>
              <a:rPr lang="en-US" dirty="0" smtClean="0"/>
              <a:t> reactions take place in a </a:t>
            </a:r>
            <a:r>
              <a:rPr lang="en-US" b="1" dirty="0" smtClean="0">
                <a:solidFill>
                  <a:srgbClr val="FF0000"/>
                </a:solidFill>
              </a:rPr>
              <a:t>voltaic cell</a:t>
            </a:r>
            <a:r>
              <a:rPr lang="en-US" dirty="0" smtClean="0">
                <a:solidFill>
                  <a:srgbClr val="FF0000"/>
                </a:solidFill>
              </a:rPr>
              <a:t> </a:t>
            </a:r>
            <a:r>
              <a:rPr lang="en-US" dirty="0" smtClean="0"/>
              <a:t>(or galvanic cells)</a:t>
            </a:r>
          </a:p>
          <a:p>
            <a:pPr>
              <a:lnSpc>
                <a:spcPct val="90000"/>
              </a:lnSpc>
            </a:pPr>
            <a:r>
              <a:rPr lang="en-US" dirty="0" smtClean="0">
                <a:sym typeface="Wingdings"/>
              </a:rPr>
              <a:t>N</a:t>
            </a:r>
            <a:r>
              <a:rPr lang="en-US" dirty="0" smtClean="0"/>
              <a:t>onspontaneous redox reactions can be made to occur in an </a:t>
            </a:r>
            <a:r>
              <a:rPr lang="en-US" b="1" dirty="0" smtClean="0">
                <a:solidFill>
                  <a:srgbClr val="FF0000"/>
                </a:solidFill>
              </a:rPr>
              <a:t>electrolytic cell</a:t>
            </a:r>
            <a:r>
              <a:rPr lang="en-US" dirty="0" smtClean="0">
                <a:solidFill>
                  <a:srgbClr val="FF0000"/>
                </a:solidFill>
              </a:rPr>
              <a:t> </a:t>
            </a:r>
            <a:r>
              <a:rPr lang="en-US" dirty="0" smtClean="0"/>
              <a:t>by the external addition of electrical energy (e.g. electroplating)</a:t>
            </a:r>
          </a:p>
          <a:p>
            <a:endParaRPr lang="en-US" dirty="0"/>
          </a:p>
        </p:txBody>
      </p:sp>
      <p:grpSp>
        <p:nvGrpSpPr>
          <p:cNvPr id="8" name="Group 7"/>
          <p:cNvGrpSpPr/>
          <p:nvPr/>
        </p:nvGrpSpPr>
        <p:grpSpPr>
          <a:xfrm>
            <a:off x="959555" y="3642225"/>
            <a:ext cx="7535334" cy="2898230"/>
            <a:chOff x="959555" y="3642225"/>
            <a:chExt cx="7535334" cy="2898230"/>
          </a:xfrm>
        </p:grpSpPr>
        <p:sp>
          <p:nvSpPr>
            <p:cNvPr id="9" name="Rectangle 8"/>
            <p:cNvSpPr/>
            <p:nvPr/>
          </p:nvSpPr>
          <p:spPr>
            <a:xfrm>
              <a:off x="959555" y="4473222"/>
              <a:ext cx="7535334" cy="2067233"/>
            </a:xfrm>
            <a:prstGeom prst="rect">
              <a:avLst/>
            </a:prstGeom>
          </p:spPr>
          <p:txBody>
            <a:bodyPr wrap="square">
              <a:spAutoFit/>
            </a:bodyPr>
            <a:lstStyle/>
            <a:p>
              <a:pPr>
                <a:lnSpc>
                  <a:spcPct val="90000"/>
                </a:lnSpc>
                <a:spcBef>
                  <a:spcPct val="0"/>
                </a:spcBef>
              </a:pPr>
              <a:r>
                <a:rPr lang="en-US" sz="2000" b="1" dirty="0" smtClean="0"/>
                <a:t>Anode</a:t>
              </a:r>
              <a:endParaRPr lang="en-US" sz="2000" dirty="0" smtClean="0"/>
            </a:p>
            <a:p>
              <a:pPr lvl="1">
                <a:lnSpc>
                  <a:spcPct val="90000"/>
                </a:lnSpc>
                <a:spcBef>
                  <a:spcPct val="0"/>
                </a:spcBef>
              </a:pPr>
              <a:r>
                <a:rPr lang="en-US" sz="2000" dirty="0" smtClean="0"/>
                <a:t>electrode where oxidation occurs</a:t>
              </a:r>
            </a:p>
            <a:p>
              <a:pPr>
                <a:lnSpc>
                  <a:spcPct val="90000"/>
                </a:lnSpc>
                <a:spcBef>
                  <a:spcPct val="10000"/>
                </a:spcBef>
              </a:pPr>
              <a:r>
                <a:rPr lang="en-US" sz="2000" b="1" dirty="0" smtClean="0"/>
                <a:t>Cathode</a:t>
              </a:r>
              <a:endParaRPr lang="en-US" sz="2000" dirty="0" smtClean="0"/>
            </a:p>
            <a:p>
              <a:pPr lvl="1">
                <a:lnSpc>
                  <a:spcPct val="90000"/>
                </a:lnSpc>
                <a:spcBef>
                  <a:spcPct val="0"/>
                </a:spcBef>
              </a:pPr>
              <a:r>
                <a:rPr lang="en-US" sz="2000" dirty="0" smtClean="0"/>
                <a:t>electrode where reduction occurs</a:t>
              </a:r>
            </a:p>
            <a:p>
              <a:pPr lvl="1">
                <a:lnSpc>
                  <a:spcPct val="90000"/>
                </a:lnSpc>
                <a:spcBef>
                  <a:spcPct val="0"/>
                </a:spcBef>
                <a:buNone/>
              </a:pPr>
              <a:endParaRPr lang="en-US" sz="2000" dirty="0" smtClean="0"/>
            </a:p>
            <a:p>
              <a:pPr>
                <a:lnSpc>
                  <a:spcPct val="90000"/>
                </a:lnSpc>
                <a:spcBef>
                  <a:spcPct val="0"/>
                </a:spcBef>
              </a:pPr>
              <a:r>
                <a:rPr lang="en-US" sz="2000" b="1" dirty="0" smtClean="0"/>
                <a:t>Salt Bridge</a:t>
              </a:r>
            </a:p>
            <a:p>
              <a:pPr lvl="1">
                <a:lnSpc>
                  <a:spcPct val="90000"/>
                </a:lnSpc>
                <a:spcBef>
                  <a:spcPct val="0"/>
                </a:spcBef>
              </a:pPr>
              <a:r>
                <a:rPr lang="en-US" sz="2000" dirty="0" smtClean="0"/>
                <a:t>is required to complete the circuit and maintain charge balance</a:t>
              </a:r>
            </a:p>
          </p:txBody>
        </p:sp>
        <p:sp>
          <p:nvSpPr>
            <p:cNvPr id="10" name="Text Box 2"/>
            <p:cNvSpPr txBox="1">
              <a:spLocks noChangeArrowheads="1"/>
            </p:cNvSpPr>
            <p:nvPr/>
          </p:nvSpPr>
          <p:spPr bwMode="auto">
            <a:xfrm>
              <a:off x="2161822" y="3642225"/>
              <a:ext cx="4397375" cy="830997"/>
            </a:xfrm>
            <a:prstGeom prst="rect">
              <a:avLst/>
            </a:prstGeom>
            <a:gradFill rotWithShape="1">
              <a:gsLst>
                <a:gs pos="0">
                  <a:srgbClr val="990000">
                    <a:alpha val="35001"/>
                  </a:srgbClr>
                </a:gs>
                <a:gs pos="100000">
                  <a:srgbClr val="47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a:spcBef>
                  <a:spcPct val="50000"/>
                </a:spcBef>
              </a:pPr>
              <a:r>
                <a:rPr lang="en-US" dirty="0" smtClean="0"/>
                <a:t>Components of the Electrochemical Cell</a:t>
              </a:r>
              <a:endParaRPr lang="en-US" dirty="0"/>
            </a:p>
          </p:txBody>
        </p:sp>
      </p:grpSp>
      <p:grpSp>
        <p:nvGrpSpPr>
          <p:cNvPr id="11" name="Group 10"/>
          <p:cNvGrpSpPr/>
          <p:nvPr/>
        </p:nvGrpSpPr>
        <p:grpSpPr>
          <a:xfrm>
            <a:off x="6208888" y="4221665"/>
            <a:ext cx="3057013" cy="1887056"/>
            <a:chOff x="6208888" y="4221665"/>
            <a:chExt cx="3057013" cy="1887056"/>
          </a:xfrm>
        </p:grpSpPr>
        <p:pic>
          <p:nvPicPr>
            <p:cNvPr id="12" name="Picture 11" descr="bemidji-paul-bunyan-and-babe-the-blue-ox-mn138.jpg"/>
            <p:cNvPicPr>
              <a:picLocks noChangeAspect="1"/>
            </p:cNvPicPr>
            <p:nvPr/>
          </p:nvPicPr>
          <p:blipFill>
            <a:blip r:embed="rId2"/>
            <a:stretch>
              <a:fillRect/>
            </a:stretch>
          </p:blipFill>
          <p:spPr>
            <a:xfrm>
              <a:off x="6208888" y="4221665"/>
              <a:ext cx="1298223" cy="973667"/>
            </a:xfrm>
            <a:prstGeom prst="rect">
              <a:avLst/>
            </a:prstGeom>
          </p:spPr>
        </p:pic>
        <p:sp>
          <p:nvSpPr>
            <p:cNvPr id="13" name="TextBox 12"/>
            <p:cNvSpPr txBox="1"/>
            <p:nvPr/>
          </p:nvSpPr>
          <p:spPr>
            <a:xfrm>
              <a:off x="7507111" y="4288556"/>
              <a:ext cx="1758790" cy="646331"/>
            </a:xfrm>
            <a:prstGeom prst="rect">
              <a:avLst/>
            </a:prstGeom>
            <a:noFill/>
          </p:spPr>
          <p:txBody>
            <a:bodyPr wrap="none" rtlCol="0">
              <a:spAutoFit/>
            </a:bodyPr>
            <a:lstStyle/>
            <a:p>
              <a:r>
                <a:rPr lang="en-US" dirty="0" smtClean="0"/>
                <a:t>An Ox</a:t>
              </a:r>
            </a:p>
            <a:p>
              <a:r>
                <a:rPr lang="en-US" dirty="0" smtClean="0"/>
                <a:t>Anode Oxidation</a:t>
              </a:r>
              <a:endParaRPr lang="en-US" dirty="0"/>
            </a:p>
          </p:txBody>
        </p:sp>
        <p:pic>
          <p:nvPicPr>
            <p:cNvPr id="14" name="Picture 13" descr="red_cat.jpg"/>
            <p:cNvPicPr>
              <a:picLocks noChangeAspect="1"/>
            </p:cNvPicPr>
            <p:nvPr/>
          </p:nvPicPr>
          <p:blipFill>
            <a:blip r:embed="rId3"/>
            <a:stretch>
              <a:fillRect/>
            </a:stretch>
          </p:blipFill>
          <p:spPr>
            <a:xfrm>
              <a:off x="6208888" y="5410200"/>
              <a:ext cx="546100" cy="609600"/>
            </a:xfrm>
            <a:prstGeom prst="rect">
              <a:avLst/>
            </a:prstGeom>
          </p:spPr>
        </p:pic>
        <p:sp>
          <p:nvSpPr>
            <p:cNvPr id="15" name="TextBox 14"/>
            <p:cNvSpPr txBox="1"/>
            <p:nvPr/>
          </p:nvSpPr>
          <p:spPr>
            <a:xfrm>
              <a:off x="6970889" y="5462390"/>
              <a:ext cx="1972715" cy="646331"/>
            </a:xfrm>
            <a:prstGeom prst="rect">
              <a:avLst/>
            </a:prstGeom>
            <a:noFill/>
          </p:spPr>
          <p:txBody>
            <a:bodyPr wrap="none" rtlCol="0">
              <a:spAutoFit/>
            </a:bodyPr>
            <a:lstStyle/>
            <a:p>
              <a:r>
                <a:rPr lang="en-US" dirty="0" smtClean="0"/>
                <a:t>Red Cat</a:t>
              </a:r>
              <a:br>
                <a:rPr lang="en-US" dirty="0" smtClean="0"/>
              </a:br>
              <a:r>
                <a:rPr lang="en-US" dirty="0" smtClean="0"/>
                <a:t>Reduction Cathode</a:t>
              </a:r>
              <a:endParaRPr lang="en-US" dirty="0"/>
            </a:p>
          </p:txBody>
        </p:sp>
      </p:grpSp>
    </p:spTree>
    <p:extLst>
      <p:ext uri="{BB962C8B-B14F-4D97-AF65-F5344CB8AC3E}">
        <p14:creationId xmlns:p14="http://schemas.microsoft.com/office/powerpoint/2010/main" val="1408868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Electrochemical cell: components of cell</a:t>
            </a:r>
          </a:p>
        </p:txBody>
      </p:sp>
      <p:sp>
        <p:nvSpPr>
          <p:cNvPr id="4" name="Footer Placeholder 3"/>
          <p:cNvSpPr>
            <a:spLocks noGrp="1"/>
          </p:cNvSpPr>
          <p:nvPr>
            <p:ph type="ftr" sz="quarter" idx="11"/>
          </p:nvPr>
        </p:nvSpPr>
        <p:spPr/>
        <p:txBody>
          <a:bodyPr/>
          <a:lstStyle/>
          <a:p>
            <a:r>
              <a:rPr lang="en-US" smtClean="0"/>
              <a:t>Chem 2333: General Chemistry II</a:t>
            </a:r>
            <a:endParaRPr lang="en-US" dirty="0"/>
          </a:p>
        </p:txBody>
      </p:sp>
      <p:sp>
        <p:nvSpPr>
          <p:cNvPr id="5" name="Slide Number Placeholder 4"/>
          <p:cNvSpPr>
            <a:spLocks noGrp="1"/>
          </p:cNvSpPr>
          <p:nvPr>
            <p:ph type="sldNum" sz="quarter" idx="12"/>
          </p:nvPr>
        </p:nvSpPr>
        <p:spPr/>
        <p:txBody>
          <a:bodyPr/>
          <a:lstStyle/>
          <a:p>
            <a:fld id="{00FD2702-FBF6-CD4E-A6D6-DA4EDAF9799A}" type="slidenum">
              <a:rPr lang="en-US" smtClean="0"/>
              <a:t>5</a:t>
            </a:fld>
            <a:endParaRPr lang="en-US" dirty="0"/>
          </a:p>
        </p:txBody>
      </p:sp>
      <p:sp>
        <p:nvSpPr>
          <p:cNvPr id="6" name="Text Box 2"/>
          <p:cNvSpPr txBox="1">
            <a:spLocks noChangeArrowheads="1"/>
          </p:cNvSpPr>
          <p:nvPr/>
        </p:nvSpPr>
        <p:spPr bwMode="auto">
          <a:xfrm>
            <a:off x="-16934" y="2006600"/>
            <a:ext cx="5215467" cy="1815882"/>
          </a:xfrm>
          <a:prstGeom prst="rect">
            <a:avLst/>
          </a:prstGeom>
          <a:noFill/>
          <a:ln w="9525">
            <a:noFill/>
            <a:miter lim="800000"/>
            <a:headEnd/>
            <a:tailEnd/>
          </a:ln>
          <a:effectLst/>
        </p:spPr>
        <p:txBody>
          <a:bodyPr wrap="square">
            <a:spAutoFit/>
          </a:bodyPr>
          <a:lstStyle/>
          <a:p>
            <a:pPr>
              <a:defRPr/>
            </a:pPr>
            <a:r>
              <a:rPr lang="en-US" sz="2800" dirty="0" smtClean="0">
                <a:latin typeface="+mj-lt"/>
                <a:ea typeface="+mn-ea"/>
              </a:rPr>
              <a:t>A salt bridge of KNO</a:t>
            </a:r>
            <a:r>
              <a:rPr lang="en-US" sz="2800" baseline="-25000" dirty="0" smtClean="0">
                <a:latin typeface="+mj-lt"/>
                <a:ea typeface="+mn-ea"/>
              </a:rPr>
              <a:t>3</a:t>
            </a:r>
            <a:r>
              <a:rPr lang="en-US" sz="2800" dirty="0" smtClean="0">
                <a:latin typeface="+mj-lt"/>
                <a:ea typeface="+mn-ea"/>
              </a:rPr>
              <a:t> connects the two solutions.</a:t>
            </a:r>
          </a:p>
          <a:p>
            <a:pPr>
              <a:defRPr/>
            </a:pPr>
            <a:r>
              <a:rPr lang="en-US" sz="2800" dirty="0" smtClean="0">
                <a:latin typeface="+mj-lt"/>
                <a:ea typeface="+mn-ea"/>
              </a:rPr>
              <a:t>The </a:t>
            </a:r>
            <a:r>
              <a:rPr lang="en-US" sz="2800" dirty="0">
                <a:latin typeface="+mj-lt"/>
                <a:ea typeface="+mn-ea"/>
              </a:rPr>
              <a:t>purpose of the salt bridge in an electrochemical cell is: </a:t>
            </a:r>
          </a:p>
        </p:txBody>
      </p:sp>
      <p:sp>
        <p:nvSpPr>
          <p:cNvPr id="7" name="Rectangle 3"/>
          <p:cNvSpPr txBox="1">
            <a:spLocks noChangeArrowheads="1"/>
          </p:cNvSpPr>
          <p:nvPr/>
        </p:nvSpPr>
        <p:spPr>
          <a:xfrm>
            <a:off x="167192" y="4714611"/>
            <a:ext cx="8763000" cy="34591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Clr>
                <a:srgbClr val="FF0000"/>
              </a:buClr>
              <a:buFont typeface="+mj-lt"/>
              <a:buAutoNum type="alphaLcPeriod"/>
              <a:defRPr/>
            </a:pPr>
            <a:r>
              <a:rPr lang="en-US" sz="2000" dirty="0" smtClean="0"/>
              <a:t>to maintain electrical neutrality in the half-cells via migration of ions.</a:t>
            </a:r>
            <a:endParaRPr lang="en-US" sz="2000" baseline="30000" dirty="0" smtClean="0"/>
          </a:p>
          <a:p>
            <a:pPr marL="514350" indent="-514350">
              <a:buClr>
                <a:srgbClr val="FF0000"/>
              </a:buClr>
              <a:buFont typeface="+mj-lt"/>
              <a:buAutoNum type="alphaLcPeriod"/>
              <a:defRPr/>
            </a:pPr>
            <a:r>
              <a:rPr lang="en-US" sz="2000" dirty="0" smtClean="0">
                <a:cs typeface="Times New Roman" pitchFamily="18" charset="0"/>
              </a:rPr>
              <a:t>to </a:t>
            </a:r>
            <a:r>
              <a:rPr lang="en-US" sz="2000" dirty="0" smtClean="0"/>
              <a:t>provide a source of ions to react at the anode and cathode.</a:t>
            </a:r>
          </a:p>
          <a:p>
            <a:pPr marL="514350" indent="-514350">
              <a:buClr>
                <a:srgbClr val="FF0000"/>
              </a:buClr>
              <a:buFont typeface="+mj-lt"/>
              <a:buAutoNum type="alphaLcPeriod"/>
              <a:defRPr/>
            </a:pPr>
            <a:r>
              <a:rPr lang="en-US" sz="2000" dirty="0" smtClean="0"/>
              <a:t>to provide oxygen to facilitate oxidation at the anode.</a:t>
            </a:r>
            <a:endParaRPr lang="en-US" sz="2000" dirty="0" smtClean="0">
              <a:cs typeface="Times New Roman" pitchFamily="18" charset="0"/>
            </a:endParaRPr>
          </a:p>
          <a:p>
            <a:pPr marL="514350" indent="-514350">
              <a:buClr>
                <a:srgbClr val="FF0000"/>
              </a:buClr>
              <a:buFont typeface="+mj-lt"/>
              <a:buAutoNum type="alphaLcPeriod"/>
              <a:defRPr/>
            </a:pPr>
            <a:r>
              <a:rPr lang="en-US" sz="2000" dirty="0" smtClean="0"/>
              <a:t>to provide a means for electrons to travel from the anode to the cathode.</a:t>
            </a:r>
          </a:p>
          <a:p>
            <a:pPr marL="514350" indent="-514350">
              <a:buClr>
                <a:srgbClr val="FF0000"/>
              </a:buClr>
              <a:buFont typeface="+mj-lt"/>
              <a:buAutoNum type="alphaLcPeriod"/>
              <a:defRPr/>
            </a:pPr>
            <a:r>
              <a:rPr lang="en-US" sz="2000" dirty="0" smtClean="0"/>
              <a:t>to provide a means for electrons to travel from the cathode to the anode.</a:t>
            </a:r>
          </a:p>
          <a:p>
            <a:pPr marL="514350" indent="-514350">
              <a:buClr>
                <a:srgbClr val="FF0000"/>
              </a:buClr>
              <a:buFont typeface="+mj-lt"/>
              <a:buAutoNum type="alphaLcPeriod"/>
              <a:defRPr/>
            </a:pPr>
            <a:endParaRPr lang="en-US" sz="2000" dirty="0"/>
          </a:p>
        </p:txBody>
      </p:sp>
      <p:pic>
        <p:nvPicPr>
          <p:cNvPr id="10" name="Picture 3"/>
          <p:cNvPicPr>
            <a:picLocks noChangeAspect="1" noChangeArrowheads="1"/>
          </p:cNvPicPr>
          <p:nvPr/>
        </p:nvPicPr>
        <p:blipFill>
          <a:blip r:embed="rId2"/>
          <a:srcRect/>
          <a:stretch>
            <a:fillRect/>
          </a:stretch>
        </p:blipFill>
        <p:spPr bwMode="auto">
          <a:xfrm>
            <a:off x="5089525" y="874889"/>
            <a:ext cx="3597275" cy="3687763"/>
          </a:xfrm>
          <a:prstGeom prst="rect">
            <a:avLst/>
          </a:prstGeom>
          <a:noFill/>
          <a:ln w="9525">
            <a:noFill/>
            <a:miter lim="800000"/>
            <a:headEnd/>
            <a:tailEnd/>
          </a:ln>
        </p:spPr>
      </p:pic>
    </p:spTree>
    <p:extLst>
      <p:ext uri="{BB962C8B-B14F-4D97-AF65-F5344CB8AC3E}">
        <p14:creationId xmlns:p14="http://schemas.microsoft.com/office/powerpoint/2010/main" val="27076108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Electrochemical cell: components of cell</a:t>
            </a:r>
          </a:p>
        </p:txBody>
      </p:sp>
      <p:sp>
        <p:nvSpPr>
          <p:cNvPr id="4" name="Footer Placeholder 3"/>
          <p:cNvSpPr>
            <a:spLocks noGrp="1"/>
          </p:cNvSpPr>
          <p:nvPr>
            <p:ph type="ftr" sz="quarter" idx="11"/>
          </p:nvPr>
        </p:nvSpPr>
        <p:spPr/>
        <p:txBody>
          <a:bodyPr/>
          <a:lstStyle/>
          <a:p>
            <a:r>
              <a:rPr lang="en-US" smtClean="0"/>
              <a:t>Chem 2333: General Chemistry II</a:t>
            </a:r>
            <a:endParaRPr lang="en-US" dirty="0"/>
          </a:p>
        </p:txBody>
      </p:sp>
      <p:sp>
        <p:nvSpPr>
          <p:cNvPr id="5" name="Slide Number Placeholder 4"/>
          <p:cNvSpPr>
            <a:spLocks noGrp="1"/>
          </p:cNvSpPr>
          <p:nvPr>
            <p:ph type="sldNum" sz="quarter" idx="12"/>
          </p:nvPr>
        </p:nvSpPr>
        <p:spPr/>
        <p:txBody>
          <a:bodyPr/>
          <a:lstStyle/>
          <a:p>
            <a:fld id="{00FD2702-FBF6-CD4E-A6D6-DA4EDAF9799A}" type="slidenum">
              <a:rPr lang="en-US" smtClean="0"/>
              <a:t>6</a:t>
            </a:fld>
            <a:endParaRPr lang="en-US" dirty="0"/>
          </a:p>
        </p:txBody>
      </p:sp>
      <p:sp>
        <p:nvSpPr>
          <p:cNvPr id="6" name="Rectangle 4"/>
          <p:cNvSpPr>
            <a:spLocks noChangeArrowheads="1"/>
          </p:cNvSpPr>
          <p:nvPr/>
        </p:nvSpPr>
        <p:spPr bwMode="auto">
          <a:xfrm>
            <a:off x="167192" y="60131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434975" algn="l"/>
                <a:tab pos="796925" algn="l"/>
              </a:tabLst>
            </a:pPr>
            <a:r>
              <a:rPr lang="en-US" sz="2800" dirty="0">
                <a:latin typeface="Times New Roman" charset="0"/>
              </a:rPr>
              <a:t>Which transformation could take place at the </a:t>
            </a:r>
            <a:r>
              <a:rPr lang="en-US" sz="2800" b="1" i="1" dirty="0">
                <a:latin typeface="Times New Roman" charset="0"/>
              </a:rPr>
              <a:t>anode</a:t>
            </a:r>
            <a:r>
              <a:rPr lang="en-US" sz="2800" dirty="0">
                <a:latin typeface="Times New Roman" charset="0"/>
              </a:rPr>
              <a:t> of     an electrochemical cell?</a:t>
            </a:r>
          </a:p>
        </p:txBody>
      </p:sp>
      <p:sp>
        <p:nvSpPr>
          <p:cNvPr id="7" name="Rectangle 7"/>
          <p:cNvSpPr txBox="1">
            <a:spLocks noChangeArrowheads="1"/>
          </p:cNvSpPr>
          <p:nvPr/>
        </p:nvSpPr>
        <p:spPr>
          <a:xfrm>
            <a:off x="457200" y="1852260"/>
            <a:ext cx="8229600" cy="33829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nSpc>
                <a:spcPct val="90000"/>
              </a:lnSpc>
              <a:buClr>
                <a:srgbClr val="FF0000"/>
              </a:buClr>
              <a:buFont typeface="+mj-lt"/>
              <a:buAutoNum type="alphaLcPeriod"/>
            </a:pPr>
            <a:r>
              <a:rPr lang="en-US" dirty="0" smtClean="0">
                <a:latin typeface="Times New Roman" charset="0"/>
              </a:rPr>
              <a:t>NO </a:t>
            </a:r>
            <a:r>
              <a:rPr lang="en-US" dirty="0" smtClean="0">
                <a:latin typeface="Times New Roman" charset="0"/>
                <a:cs typeface="Arial" charset="0"/>
              </a:rPr>
              <a:t>→ NO</a:t>
            </a:r>
            <a:r>
              <a:rPr lang="en-US" baseline="-25000" dirty="0" smtClean="0">
                <a:latin typeface="Times New Roman" charset="0"/>
                <a:cs typeface="Arial" charset="0"/>
              </a:rPr>
              <a:t>3</a:t>
            </a:r>
            <a:r>
              <a:rPr lang="en-US" baseline="30000" dirty="0" smtClean="0">
                <a:latin typeface="Times New Roman" charset="0"/>
                <a:cs typeface="Arial" charset="0"/>
              </a:rPr>
              <a:t>–</a:t>
            </a:r>
            <a:endParaRPr lang="en-US" dirty="0" smtClean="0">
              <a:latin typeface="Times New Roman" charset="0"/>
              <a:cs typeface="Arial" charset="0"/>
            </a:endParaRPr>
          </a:p>
          <a:p>
            <a:pPr marL="514350" indent="-514350">
              <a:lnSpc>
                <a:spcPct val="90000"/>
              </a:lnSpc>
              <a:buClr>
                <a:srgbClr val="FF0000"/>
              </a:buClr>
              <a:buFont typeface="+mj-lt"/>
              <a:buAutoNum type="alphaLcPeriod"/>
            </a:pPr>
            <a:r>
              <a:rPr lang="en-US" dirty="0" smtClean="0">
                <a:latin typeface="Times New Roman" charset="0"/>
              </a:rPr>
              <a:t>VO</a:t>
            </a:r>
            <a:r>
              <a:rPr lang="en-US" baseline="-25000" dirty="0" smtClean="0">
                <a:latin typeface="Times New Roman" charset="0"/>
              </a:rPr>
              <a:t>2</a:t>
            </a:r>
            <a:r>
              <a:rPr lang="en-US" baseline="30000" dirty="0" smtClean="0">
                <a:latin typeface="Times New Roman" charset="0"/>
              </a:rPr>
              <a:t>+</a:t>
            </a:r>
            <a:r>
              <a:rPr lang="en-US" dirty="0" smtClean="0">
                <a:latin typeface="Times New Roman" charset="0"/>
              </a:rPr>
              <a:t> </a:t>
            </a:r>
            <a:r>
              <a:rPr lang="en-US" dirty="0" smtClean="0">
                <a:latin typeface="Times New Roman" charset="0"/>
                <a:cs typeface="Arial" charset="0"/>
              </a:rPr>
              <a:t>→ VO</a:t>
            </a:r>
            <a:r>
              <a:rPr lang="en-US" baseline="30000" dirty="0" smtClean="0">
                <a:latin typeface="Times New Roman" charset="0"/>
                <a:cs typeface="Arial" charset="0"/>
              </a:rPr>
              <a:t>2+</a:t>
            </a:r>
            <a:endParaRPr lang="en-US" dirty="0" smtClean="0">
              <a:latin typeface="Times New Roman" charset="0"/>
              <a:cs typeface="Arial" charset="0"/>
            </a:endParaRPr>
          </a:p>
          <a:p>
            <a:pPr marL="514350" indent="-514350">
              <a:lnSpc>
                <a:spcPct val="90000"/>
              </a:lnSpc>
              <a:buClr>
                <a:srgbClr val="FF0000"/>
              </a:buClr>
              <a:buFont typeface="+mj-lt"/>
              <a:buAutoNum type="alphaLcPeriod"/>
            </a:pPr>
            <a:r>
              <a:rPr lang="en-US" dirty="0" smtClean="0">
                <a:latin typeface="Times New Roman" charset="0"/>
              </a:rPr>
              <a:t>O</a:t>
            </a:r>
            <a:r>
              <a:rPr lang="en-US" baseline="-25000" dirty="0" smtClean="0">
                <a:latin typeface="Times New Roman" charset="0"/>
              </a:rPr>
              <a:t>2</a:t>
            </a:r>
            <a:r>
              <a:rPr lang="en-US" dirty="0" smtClean="0">
                <a:latin typeface="Times New Roman" charset="0"/>
              </a:rPr>
              <a:t> </a:t>
            </a:r>
            <a:r>
              <a:rPr lang="en-US" dirty="0" smtClean="0">
                <a:latin typeface="Times New Roman" charset="0"/>
                <a:cs typeface="Arial" charset="0"/>
              </a:rPr>
              <a:t>→ H</a:t>
            </a:r>
            <a:r>
              <a:rPr lang="en-US" baseline="-25000" dirty="0" smtClean="0">
                <a:latin typeface="Times New Roman" charset="0"/>
                <a:cs typeface="Arial" charset="0"/>
              </a:rPr>
              <a:t>2</a:t>
            </a:r>
            <a:r>
              <a:rPr lang="en-US" dirty="0" smtClean="0">
                <a:latin typeface="Times New Roman" charset="0"/>
                <a:cs typeface="Arial" charset="0"/>
              </a:rPr>
              <a:t>O</a:t>
            </a:r>
            <a:r>
              <a:rPr lang="en-US" baseline="-25000" dirty="0" smtClean="0">
                <a:latin typeface="Times New Roman" charset="0"/>
                <a:cs typeface="Arial" charset="0"/>
              </a:rPr>
              <a:t>2</a:t>
            </a:r>
            <a:endParaRPr lang="en-US" dirty="0" smtClean="0">
              <a:latin typeface="Times New Roman" charset="0"/>
              <a:cs typeface="Arial" charset="0"/>
            </a:endParaRPr>
          </a:p>
          <a:p>
            <a:pPr marL="514350" indent="-514350">
              <a:lnSpc>
                <a:spcPct val="90000"/>
              </a:lnSpc>
              <a:buClr>
                <a:srgbClr val="FF0000"/>
              </a:buClr>
              <a:buFont typeface="+mj-lt"/>
              <a:buAutoNum type="alphaLcPeriod"/>
            </a:pPr>
            <a:r>
              <a:rPr lang="en-US" dirty="0" smtClean="0">
                <a:latin typeface="Times New Roman" charset="0"/>
              </a:rPr>
              <a:t>All of the above would function as cathodes</a:t>
            </a:r>
          </a:p>
          <a:p>
            <a:pPr marL="514350" indent="-514350">
              <a:lnSpc>
                <a:spcPct val="90000"/>
              </a:lnSpc>
              <a:buClr>
                <a:srgbClr val="FF0000"/>
              </a:buClr>
              <a:buFont typeface="+mj-lt"/>
              <a:buAutoNum type="alphaLcPeriod"/>
            </a:pPr>
            <a:r>
              <a:rPr lang="en-US" dirty="0" smtClean="0">
                <a:latin typeface="Times New Roman" charset="0"/>
              </a:rPr>
              <a:t>All of the above would function as anodes   </a:t>
            </a:r>
          </a:p>
          <a:p>
            <a:pPr marL="514350" indent="-514350">
              <a:lnSpc>
                <a:spcPct val="90000"/>
              </a:lnSpc>
              <a:buClr>
                <a:srgbClr val="FF0000"/>
              </a:buClr>
              <a:buFont typeface="+mj-lt"/>
              <a:buAutoNum type="alphaLcPeriod"/>
            </a:pPr>
            <a:r>
              <a:rPr lang="en-US" dirty="0" smtClean="0">
                <a:latin typeface="Times New Roman" charset="0"/>
              </a:rPr>
              <a:t>   </a:t>
            </a:r>
            <a:endParaRPr lang="en-US" dirty="0">
              <a:latin typeface="Times New Roman" charset="0"/>
            </a:endParaRPr>
          </a:p>
        </p:txBody>
      </p:sp>
      <p:pic>
        <p:nvPicPr>
          <p:cNvPr id="10" name="Picture 8" descr="18_03_Figure"/>
          <p:cNvPicPr>
            <a:picLocks noChangeAspect="1" noChangeArrowheads="1"/>
          </p:cNvPicPr>
          <p:nvPr/>
        </p:nvPicPr>
        <p:blipFill>
          <a:blip r:embed="rId2">
            <a:extLst>
              <a:ext uri="{28A0092B-C50C-407E-A947-70E740481C1C}">
                <a14:useLocalDpi xmlns:a14="http://schemas.microsoft.com/office/drawing/2010/main" val="0"/>
              </a:ext>
            </a:extLst>
          </a:blip>
          <a:srcRect b="81085"/>
          <a:stretch>
            <a:fillRect/>
          </a:stretch>
        </p:blipFill>
        <p:spPr bwMode="auto">
          <a:xfrm>
            <a:off x="228600" y="4648200"/>
            <a:ext cx="868680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0079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91" y="237150"/>
            <a:ext cx="7424587" cy="505419"/>
          </a:xfrm>
        </p:spPr>
        <p:txBody>
          <a:bodyPr>
            <a:normAutofit/>
          </a:bodyPr>
          <a:lstStyle/>
          <a:p>
            <a:r>
              <a:rPr lang="en-US" dirty="0" smtClean="0"/>
              <a:t>Electrochemical cell: direction of electrons and ions</a:t>
            </a:r>
            <a:endParaRPr lang="en-US" dirty="0"/>
          </a:p>
        </p:txBody>
      </p:sp>
      <p:sp>
        <p:nvSpPr>
          <p:cNvPr id="4" name="Footer Placeholder 3"/>
          <p:cNvSpPr>
            <a:spLocks noGrp="1"/>
          </p:cNvSpPr>
          <p:nvPr>
            <p:ph type="ftr" sz="quarter" idx="11"/>
          </p:nvPr>
        </p:nvSpPr>
        <p:spPr/>
        <p:txBody>
          <a:bodyPr/>
          <a:lstStyle/>
          <a:p>
            <a:r>
              <a:rPr lang="en-US" smtClean="0"/>
              <a:t>Chem 2333: General Chemistry II</a:t>
            </a:r>
            <a:endParaRPr lang="en-US" dirty="0"/>
          </a:p>
        </p:txBody>
      </p:sp>
      <p:sp>
        <p:nvSpPr>
          <p:cNvPr id="5" name="Slide Number Placeholder 4"/>
          <p:cNvSpPr>
            <a:spLocks noGrp="1"/>
          </p:cNvSpPr>
          <p:nvPr>
            <p:ph type="sldNum" sz="quarter" idx="12"/>
          </p:nvPr>
        </p:nvSpPr>
        <p:spPr/>
        <p:txBody>
          <a:bodyPr/>
          <a:lstStyle/>
          <a:p>
            <a:fld id="{00FD2702-FBF6-CD4E-A6D6-DA4EDAF9799A}" type="slidenum">
              <a:rPr lang="en-US" smtClean="0"/>
              <a:t>7</a:t>
            </a:fld>
            <a:endParaRPr lang="en-US" dirty="0"/>
          </a:p>
        </p:txBody>
      </p:sp>
      <p:pic>
        <p:nvPicPr>
          <p:cNvPr id="6" name="Picture 5"/>
          <p:cNvPicPr>
            <a:picLocks noChangeAspect="1"/>
          </p:cNvPicPr>
          <p:nvPr/>
        </p:nvPicPr>
        <p:blipFill>
          <a:blip r:embed="rId2"/>
          <a:stretch>
            <a:fillRect/>
          </a:stretch>
        </p:blipFill>
        <p:spPr>
          <a:xfrm>
            <a:off x="2885278" y="1832239"/>
            <a:ext cx="3492500" cy="2844800"/>
          </a:xfrm>
          <a:prstGeom prst="rect">
            <a:avLst/>
          </a:prstGeom>
        </p:spPr>
      </p:pic>
      <p:sp>
        <p:nvSpPr>
          <p:cNvPr id="7" name="Rectangle 6"/>
          <p:cNvSpPr/>
          <p:nvPr/>
        </p:nvSpPr>
        <p:spPr>
          <a:xfrm>
            <a:off x="1081429" y="742569"/>
            <a:ext cx="7145136" cy="923330"/>
          </a:xfrm>
          <a:prstGeom prst="rect">
            <a:avLst/>
          </a:prstGeom>
        </p:spPr>
        <p:txBody>
          <a:bodyPr wrap="square">
            <a:spAutoFit/>
          </a:bodyPr>
          <a:lstStyle/>
          <a:p>
            <a:r>
              <a:rPr lang="en-US" dirty="0" smtClean="0"/>
              <a:t>Consider the electrochemical cell diagram shown below. As you observe the reaction in the cell, you notice that the tin electrode seems to be disappearing while there are deposits forming on the silver electrode. </a:t>
            </a:r>
            <a:endParaRPr lang="en-US" dirty="0"/>
          </a:p>
        </p:txBody>
      </p:sp>
      <p:sp>
        <p:nvSpPr>
          <p:cNvPr id="8" name="TextBox 7"/>
          <p:cNvSpPr txBox="1"/>
          <p:nvPr/>
        </p:nvSpPr>
        <p:spPr>
          <a:xfrm>
            <a:off x="915099" y="4902740"/>
            <a:ext cx="7862393" cy="1200329"/>
          </a:xfrm>
          <a:prstGeom prst="rect">
            <a:avLst/>
          </a:prstGeom>
          <a:noFill/>
        </p:spPr>
        <p:txBody>
          <a:bodyPr wrap="square" rtlCol="0">
            <a:spAutoFit/>
          </a:bodyPr>
          <a:lstStyle/>
          <a:p>
            <a:pPr marL="342900" indent="-342900">
              <a:buFont typeface="+mj-lt"/>
              <a:buAutoNum type="arabicPeriod"/>
            </a:pPr>
            <a:r>
              <a:rPr lang="en-US" dirty="0" smtClean="0"/>
              <a:t>Identify the Anode and the Cathode</a:t>
            </a:r>
          </a:p>
          <a:p>
            <a:pPr marL="342900" indent="-342900">
              <a:buFont typeface="+mj-lt"/>
              <a:buAutoNum type="arabicPeriod"/>
            </a:pPr>
            <a:r>
              <a:rPr lang="en-US" dirty="0" smtClean="0"/>
              <a:t>Describe the direction of electron flow. From what electrode?</a:t>
            </a:r>
          </a:p>
          <a:p>
            <a:pPr marL="342900" indent="-342900">
              <a:buFont typeface="+mj-lt"/>
              <a:buAutoNum type="arabicPeriod"/>
            </a:pPr>
            <a:r>
              <a:rPr lang="en-US" dirty="0" smtClean="0"/>
              <a:t>What beaker will be losing negative charge? Where will NO</a:t>
            </a:r>
            <a:r>
              <a:rPr lang="en-US" baseline="-25000" dirty="0" smtClean="0"/>
              <a:t>3</a:t>
            </a:r>
            <a:r>
              <a:rPr lang="en-US" baseline="30000" dirty="0" smtClean="0"/>
              <a:t>-</a:t>
            </a:r>
            <a:r>
              <a:rPr lang="en-US" dirty="0" smtClean="0"/>
              <a:t> ions from the salt bridge be flowing in?</a:t>
            </a:r>
          </a:p>
        </p:txBody>
      </p:sp>
    </p:spTree>
    <p:extLst>
      <p:ext uri="{BB962C8B-B14F-4D97-AF65-F5344CB8AC3E}">
        <p14:creationId xmlns:p14="http://schemas.microsoft.com/office/powerpoint/2010/main" val="4154150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Electrochemical cell: notation </a:t>
            </a:r>
            <a:endParaRPr lang="en-US" dirty="0"/>
          </a:p>
        </p:txBody>
      </p:sp>
      <p:sp>
        <p:nvSpPr>
          <p:cNvPr id="4" name="Footer Placeholder 3"/>
          <p:cNvSpPr>
            <a:spLocks noGrp="1"/>
          </p:cNvSpPr>
          <p:nvPr>
            <p:ph type="ftr" sz="quarter" idx="11"/>
          </p:nvPr>
        </p:nvSpPr>
        <p:spPr/>
        <p:txBody>
          <a:bodyPr/>
          <a:lstStyle/>
          <a:p>
            <a:r>
              <a:rPr lang="en-US" smtClean="0"/>
              <a:t>Chem 2333: General Chemistry II</a:t>
            </a:r>
            <a:endParaRPr lang="en-US" dirty="0"/>
          </a:p>
        </p:txBody>
      </p:sp>
      <p:sp>
        <p:nvSpPr>
          <p:cNvPr id="5" name="Slide Number Placeholder 4"/>
          <p:cNvSpPr>
            <a:spLocks noGrp="1"/>
          </p:cNvSpPr>
          <p:nvPr>
            <p:ph type="sldNum" sz="quarter" idx="12"/>
          </p:nvPr>
        </p:nvSpPr>
        <p:spPr/>
        <p:txBody>
          <a:bodyPr/>
          <a:lstStyle/>
          <a:p>
            <a:fld id="{00FD2702-FBF6-CD4E-A6D6-DA4EDAF9799A}" type="slidenum">
              <a:rPr lang="en-US" smtClean="0"/>
              <a:t>8</a:t>
            </a:fld>
            <a:endParaRPr lang="en-US" dirty="0"/>
          </a:p>
        </p:txBody>
      </p:sp>
      <p:sp>
        <p:nvSpPr>
          <p:cNvPr id="6" name="Text Box 2"/>
          <p:cNvSpPr txBox="1">
            <a:spLocks noChangeArrowheads="1"/>
          </p:cNvSpPr>
          <p:nvPr/>
        </p:nvSpPr>
        <p:spPr bwMode="auto">
          <a:xfrm>
            <a:off x="1219200" y="838200"/>
            <a:ext cx="6324600" cy="457200"/>
          </a:xfrm>
          <a:prstGeom prst="rect">
            <a:avLst/>
          </a:prstGeom>
          <a:gradFill rotWithShape="1">
            <a:gsLst>
              <a:gs pos="0">
                <a:srgbClr val="990000">
                  <a:alpha val="35001"/>
                </a:srgbClr>
              </a:gs>
              <a:gs pos="100000">
                <a:srgbClr val="470000">
                  <a:alpha val="0"/>
                </a:srgbClr>
              </a:gs>
            </a:gsLst>
            <a:path path="shape">
              <a:fillToRect l="50000" t="50000" r="50000" b="50000"/>
            </a:path>
          </a:gradFill>
          <a:ln w="9525">
            <a:noFill/>
            <a:miter lim="800000"/>
            <a:headEnd/>
            <a:tailEnd/>
          </a:ln>
        </p:spPr>
        <p:txBody>
          <a:bodyPr>
            <a:prstTxWarp prst="textNoShape">
              <a:avLst/>
            </a:prstTxWarp>
            <a:spAutoFit/>
          </a:bodyPr>
          <a:lstStyle/>
          <a:p>
            <a:pPr algn="ctr">
              <a:spcBef>
                <a:spcPct val="50000"/>
              </a:spcBef>
            </a:pPr>
            <a:r>
              <a:rPr lang="en-US" sz="2400"/>
              <a:t>Notation for a Voltaic Cell</a:t>
            </a:r>
          </a:p>
        </p:txBody>
      </p:sp>
      <p:sp>
        <p:nvSpPr>
          <p:cNvPr id="18" name="Text Box 16"/>
          <p:cNvSpPr txBox="1">
            <a:spLocks noChangeArrowheads="1"/>
          </p:cNvSpPr>
          <p:nvPr/>
        </p:nvSpPr>
        <p:spPr bwMode="auto">
          <a:xfrm>
            <a:off x="2534131" y="2329619"/>
            <a:ext cx="3810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0" dirty="0" err="1"/>
              <a:t>Zn(</a:t>
            </a:r>
            <a:r>
              <a:rPr lang="en-US" sz="1800" b="0" i="1" dirty="0" err="1">
                <a:latin typeface="Times" pitchFamily="-111" charset="0"/>
              </a:rPr>
              <a:t>s</a:t>
            </a:r>
            <a:r>
              <a:rPr lang="en-US" sz="1800" b="0" dirty="0"/>
              <a:t>) | Zn</a:t>
            </a:r>
            <a:r>
              <a:rPr lang="en-US" sz="1800" baseline="30000" dirty="0"/>
              <a:t>2+</a:t>
            </a:r>
            <a:r>
              <a:rPr lang="en-US" sz="1800" b="0" dirty="0"/>
              <a:t>(</a:t>
            </a:r>
            <a:r>
              <a:rPr lang="en-US" sz="1800" b="0" i="1" dirty="0">
                <a:latin typeface="Times" pitchFamily="-111" charset="0"/>
              </a:rPr>
              <a:t>aq</a:t>
            </a:r>
            <a:r>
              <a:rPr lang="en-US" sz="1800" b="0" dirty="0"/>
              <a:t>)  ||  Cu</a:t>
            </a:r>
            <a:r>
              <a:rPr lang="en-US" sz="1800" baseline="30000" dirty="0"/>
              <a:t>2+</a:t>
            </a:r>
            <a:r>
              <a:rPr lang="en-US" sz="1800" b="0" dirty="0"/>
              <a:t>(</a:t>
            </a:r>
            <a:r>
              <a:rPr lang="en-US" sz="1800" b="0" i="1" dirty="0">
                <a:latin typeface="Times" pitchFamily="-111" charset="0"/>
              </a:rPr>
              <a:t>aq</a:t>
            </a:r>
            <a:r>
              <a:rPr lang="en-US" sz="1800" b="0" dirty="0"/>
              <a:t>) | Cu (</a:t>
            </a:r>
            <a:r>
              <a:rPr lang="en-US" sz="1800" b="0" i="1" dirty="0" err="1">
                <a:latin typeface="Times" pitchFamily="-111" charset="0"/>
              </a:rPr>
              <a:t>s</a:t>
            </a:r>
            <a:r>
              <a:rPr lang="en-US" sz="1800" b="0" dirty="0"/>
              <a:t>)</a:t>
            </a:r>
          </a:p>
        </p:txBody>
      </p:sp>
      <p:grpSp>
        <p:nvGrpSpPr>
          <p:cNvPr id="19" name="Group 18"/>
          <p:cNvGrpSpPr/>
          <p:nvPr/>
        </p:nvGrpSpPr>
        <p:grpSpPr>
          <a:xfrm>
            <a:off x="1371600" y="1547968"/>
            <a:ext cx="5638800" cy="366713"/>
            <a:chOff x="1371600" y="4724400"/>
            <a:chExt cx="5638800" cy="366713"/>
          </a:xfrm>
        </p:grpSpPr>
        <p:grpSp>
          <p:nvGrpSpPr>
            <p:cNvPr id="20" name="Group 22"/>
            <p:cNvGrpSpPr>
              <a:grpSpLocks/>
            </p:cNvGrpSpPr>
            <p:nvPr/>
          </p:nvGrpSpPr>
          <p:grpSpPr bwMode="auto">
            <a:xfrm>
              <a:off x="1371600" y="4724400"/>
              <a:ext cx="2667000" cy="366713"/>
              <a:chOff x="864" y="3216"/>
              <a:chExt cx="1680" cy="231"/>
            </a:xfrm>
          </p:grpSpPr>
          <p:sp>
            <p:nvSpPr>
              <p:cNvPr id="24" name="Text Box 17"/>
              <p:cNvSpPr txBox="1">
                <a:spLocks noChangeArrowheads="1"/>
              </p:cNvSpPr>
              <p:nvPr/>
            </p:nvSpPr>
            <p:spPr bwMode="auto">
              <a:xfrm>
                <a:off x="864" y="3216"/>
                <a:ext cx="168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b="0" dirty="0" err="1"/>
                  <a:t>Zn(</a:t>
                </a:r>
                <a:r>
                  <a:rPr lang="en-US" sz="1800" b="0" i="1" dirty="0" err="1">
                    <a:latin typeface="Times" pitchFamily="-111" charset="0"/>
                  </a:rPr>
                  <a:t>s</a:t>
                </a:r>
                <a:r>
                  <a:rPr lang="en-US" sz="1800" b="0" dirty="0" smtClean="0"/>
                  <a:t>)            </a:t>
                </a:r>
                <a:r>
                  <a:rPr lang="en-US" sz="1800" b="0" dirty="0"/>
                  <a:t>Zn</a:t>
                </a:r>
                <a:r>
                  <a:rPr lang="en-US" sz="1800" baseline="30000" dirty="0"/>
                  <a:t>2+</a:t>
                </a:r>
                <a:r>
                  <a:rPr lang="en-US" sz="1800" b="0" dirty="0"/>
                  <a:t>(</a:t>
                </a:r>
                <a:r>
                  <a:rPr lang="en-US" sz="1800" b="0" i="1" dirty="0">
                    <a:latin typeface="Times" pitchFamily="-111" charset="0"/>
                  </a:rPr>
                  <a:t>aq</a:t>
                </a:r>
                <a:r>
                  <a:rPr lang="en-US" sz="1800" b="0" dirty="0"/>
                  <a:t>) + 2e</a:t>
                </a:r>
                <a:r>
                  <a:rPr lang="en-US" sz="1800" baseline="30000" dirty="0"/>
                  <a:t>-</a:t>
                </a:r>
                <a:endParaRPr lang="en-US" sz="1800" dirty="0"/>
              </a:p>
            </p:txBody>
          </p:sp>
          <p:sp>
            <p:nvSpPr>
              <p:cNvPr id="25" name="Line 19"/>
              <p:cNvSpPr>
                <a:spLocks noChangeShapeType="1"/>
              </p:cNvSpPr>
              <p:nvPr/>
            </p:nvSpPr>
            <p:spPr bwMode="auto">
              <a:xfrm>
                <a:off x="1296" y="3332"/>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grpSp>
          <p:nvGrpSpPr>
            <p:cNvPr id="21" name="Group 21"/>
            <p:cNvGrpSpPr>
              <a:grpSpLocks/>
            </p:cNvGrpSpPr>
            <p:nvPr/>
          </p:nvGrpSpPr>
          <p:grpSpPr bwMode="auto">
            <a:xfrm>
              <a:off x="4343400" y="4724400"/>
              <a:ext cx="2667000" cy="366713"/>
              <a:chOff x="2736" y="3216"/>
              <a:chExt cx="1680" cy="231"/>
            </a:xfrm>
          </p:grpSpPr>
          <p:sp>
            <p:nvSpPr>
              <p:cNvPr id="22" name="Text Box 18"/>
              <p:cNvSpPr txBox="1">
                <a:spLocks noChangeArrowheads="1"/>
              </p:cNvSpPr>
              <p:nvPr/>
            </p:nvSpPr>
            <p:spPr bwMode="auto">
              <a:xfrm>
                <a:off x="2736" y="3216"/>
                <a:ext cx="168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b="0" dirty="0"/>
                  <a:t>Cu</a:t>
                </a:r>
                <a:r>
                  <a:rPr lang="en-US" sz="1800" baseline="30000" dirty="0"/>
                  <a:t>2+</a:t>
                </a:r>
                <a:r>
                  <a:rPr lang="en-US" sz="1800" b="0" dirty="0"/>
                  <a:t>(</a:t>
                </a:r>
                <a:r>
                  <a:rPr lang="en-US" sz="1800" b="0" i="1" dirty="0">
                    <a:latin typeface="Times" pitchFamily="-111" charset="0"/>
                  </a:rPr>
                  <a:t>aq</a:t>
                </a:r>
                <a:r>
                  <a:rPr lang="en-US" sz="1800" b="0" dirty="0"/>
                  <a:t>) + </a:t>
                </a:r>
                <a:r>
                  <a:rPr lang="en-US" sz="1800" b="0" dirty="0" smtClean="0"/>
                  <a:t>2e</a:t>
                </a:r>
                <a:r>
                  <a:rPr lang="en-US" sz="1800" baseline="30000" dirty="0" smtClean="0"/>
                  <a:t>-      </a:t>
                </a:r>
                <a:r>
                  <a:rPr lang="en-US" sz="1800" b="0" baseline="30000" dirty="0" smtClean="0"/>
                  <a:t>           </a:t>
                </a:r>
                <a:r>
                  <a:rPr lang="en-US" sz="1800" b="0" dirty="0" err="1"/>
                  <a:t>Cu(</a:t>
                </a:r>
                <a:r>
                  <a:rPr lang="en-US" sz="1800" b="0" i="1" dirty="0" err="1">
                    <a:latin typeface="Times" pitchFamily="-111" charset="0"/>
                  </a:rPr>
                  <a:t>s</a:t>
                </a:r>
                <a:r>
                  <a:rPr lang="en-US" sz="1800" b="0" dirty="0"/>
                  <a:t>) </a:t>
                </a:r>
              </a:p>
            </p:txBody>
          </p:sp>
          <p:sp>
            <p:nvSpPr>
              <p:cNvPr id="23" name="Line 20"/>
              <p:cNvSpPr>
                <a:spLocks noChangeShapeType="1"/>
              </p:cNvSpPr>
              <p:nvPr/>
            </p:nvSpPr>
            <p:spPr bwMode="auto">
              <a:xfrm>
                <a:off x="3696" y="3331"/>
                <a:ext cx="24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grpSp>
      <p:grpSp>
        <p:nvGrpSpPr>
          <p:cNvPr id="36" name="Group 35"/>
          <p:cNvGrpSpPr/>
          <p:nvPr/>
        </p:nvGrpSpPr>
        <p:grpSpPr>
          <a:xfrm>
            <a:off x="710976" y="2696332"/>
            <a:ext cx="7461955" cy="3171068"/>
            <a:chOff x="710976" y="2696332"/>
            <a:chExt cx="7461955" cy="3171068"/>
          </a:xfrm>
        </p:grpSpPr>
        <p:sp>
          <p:nvSpPr>
            <p:cNvPr id="7" name="Line 10"/>
            <p:cNvSpPr>
              <a:spLocks noChangeShapeType="1"/>
            </p:cNvSpPr>
            <p:nvPr/>
          </p:nvSpPr>
          <p:spPr bwMode="auto">
            <a:xfrm>
              <a:off x="2457931" y="4891087"/>
              <a:ext cx="0" cy="762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 name="Line 12"/>
            <p:cNvSpPr>
              <a:spLocks noChangeShapeType="1"/>
            </p:cNvSpPr>
            <p:nvPr/>
          </p:nvSpPr>
          <p:spPr bwMode="auto">
            <a:xfrm>
              <a:off x="6420331" y="4852987"/>
              <a:ext cx="0" cy="76200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35" name="Group 34"/>
            <p:cNvGrpSpPr/>
            <p:nvPr/>
          </p:nvGrpSpPr>
          <p:grpSpPr>
            <a:xfrm>
              <a:off x="710976" y="2696332"/>
              <a:ext cx="7461955" cy="3171068"/>
              <a:chOff x="710976" y="2696332"/>
              <a:chExt cx="7461955" cy="3171068"/>
            </a:xfrm>
          </p:grpSpPr>
          <p:grpSp>
            <p:nvGrpSpPr>
              <p:cNvPr id="9" name="Group 8"/>
              <p:cNvGrpSpPr/>
              <p:nvPr/>
            </p:nvGrpSpPr>
            <p:grpSpPr>
              <a:xfrm>
                <a:off x="710976" y="3405187"/>
                <a:ext cx="7461955" cy="2462213"/>
                <a:chOff x="710976" y="3405187"/>
                <a:chExt cx="7461955" cy="2462213"/>
              </a:xfrm>
            </p:grpSpPr>
            <p:sp>
              <p:nvSpPr>
                <p:cNvPr id="10" name="Text Box 3"/>
                <p:cNvSpPr txBox="1">
                  <a:spLocks noChangeArrowheads="1"/>
                </p:cNvSpPr>
                <p:nvPr/>
              </p:nvSpPr>
              <p:spPr bwMode="auto">
                <a:xfrm>
                  <a:off x="1467331" y="3503612"/>
                  <a:ext cx="2286000" cy="10541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0" dirty="0"/>
                    <a:t>components of anode compartment</a:t>
                  </a:r>
                </a:p>
                <a:p>
                  <a:pPr algn="ctr">
                    <a:spcBef>
                      <a:spcPct val="50000"/>
                    </a:spcBef>
                  </a:pPr>
                  <a:r>
                    <a:rPr lang="en-US" sz="1800" b="0" dirty="0"/>
                    <a:t>(oxidation half-cell)</a:t>
                  </a:r>
                </a:p>
              </p:txBody>
            </p:sp>
            <p:sp>
              <p:nvSpPr>
                <p:cNvPr id="11" name="Text Box 4"/>
                <p:cNvSpPr txBox="1">
                  <a:spLocks noChangeArrowheads="1"/>
                </p:cNvSpPr>
                <p:nvPr/>
              </p:nvSpPr>
              <p:spPr bwMode="auto">
                <a:xfrm>
                  <a:off x="5201131" y="3503612"/>
                  <a:ext cx="2438400" cy="10541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0" dirty="0"/>
                    <a:t>components of cathode compartment</a:t>
                  </a:r>
                </a:p>
                <a:p>
                  <a:pPr algn="ctr">
                    <a:spcBef>
                      <a:spcPct val="50000"/>
                    </a:spcBef>
                  </a:pPr>
                  <a:r>
                    <a:rPr lang="en-US" sz="1800" b="0" dirty="0"/>
                    <a:t>(reduction half-cell)</a:t>
                  </a:r>
                </a:p>
              </p:txBody>
            </p:sp>
            <p:sp>
              <p:nvSpPr>
                <p:cNvPr id="12" name="Line 5"/>
                <p:cNvSpPr>
                  <a:spLocks noChangeShapeType="1"/>
                </p:cNvSpPr>
                <p:nvPr/>
              </p:nvSpPr>
              <p:spPr bwMode="auto">
                <a:xfrm>
                  <a:off x="4439131" y="3405187"/>
                  <a:ext cx="0" cy="1295400"/>
                </a:xfrm>
                <a:prstGeom prst="line">
                  <a:avLst/>
                </a:prstGeom>
                <a:noFill/>
                <a:ln w="38100" cmpd="dbl">
                  <a:solidFill>
                    <a:schemeClr val="tx1"/>
                  </a:solidFill>
                  <a:round/>
                  <a:headEnd/>
                  <a:tailEnd/>
                </a:ln>
              </p:spPr>
              <p:txBody>
                <a:bodyPr wrap="none" anchor="ctr">
                  <a:prstTxWarp prst="textNoShape">
                    <a:avLst/>
                  </a:prstTxWarp>
                </a:bodyPr>
                <a:lstStyle/>
                <a:p>
                  <a:endParaRPr lang="en-US"/>
                </a:p>
              </p:txBody>
            </p:sp>
            <p:sp>
              <p:nvSpPr>
                <p:cNvPr id="13" name="Text Box 6"/>
                <p:cNvSpPr txBox="1">
                  <a:spLocks noChangeArrowheads="1"/>
                </p:cNvSpPr>
                <p:nvPr/>
              </p:nvSpPr>
              <p:spPr bwMode="auto">
                <a:xfrm>
                  <a:off x="710976" y="4951412"/>
                  <a:ext cx="1676400" cy="915988"/>
                </a:xfrm>
                <a:prstGeom prst="rect">
                  <a:avLst/>
                </a:prstGeom>
                <a:noFill/>
                <a:ln w="9525">
                  <a:noFill/>
                  <a:miter lim="800000"/>
                  <a:headEnd/>
                  <a:tailEnd/>
                </a:ln>
              </p:spPr>
              <p:txBody>
                <a:bodyPr>
                  <a:prstTxWarp prst="textNoShape">
                    <a:avLst/>
                  </a:prstTxWarp>
                  <a:spAutoFit/>
                </a:bodyPr>
                <a:lstStyle/>
                <a:p>
                  <a:pPr>
                    <a:spcBef>
                      <a:spcPct val="50000"/>
                    </a:spcBef>
                  </a:pPr>
                  <a:r>
                    <a:rPr lang="en-US" sz="1800" b="0"/>
                    <a:t>phase of lower oxidation state</a:t>
                  </a:r>
                </a:p>
              </p:txBody>
            </p:sp>
            <p:sp>
              <p:nvSpPr>
                <p:cNvPr id="14" name="Text Box 7"/>
                <p:cNvSpPr txBox="1">
                  <a:spLocks noChangeArrowheads="1"/>
                </p:cNvSpPr>
                <p:nvPr/>
              </p:nvSpPr>
              <p:spPr bwMode="auto">
                <a:xfrm>
                  <a:off x="2457931" y="4951412"/>
                  <a:ext cx="18288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1800" b="0"/>
                    <a:t>phase of higher oxidation state</a:t>
                  </a:r>
                </a:p>
              </p:txBody>
            </p:sp>
            <p:sp>
              <p:nvSpPr>
                <p:cNvPr id="15" name="Text Box 8"/>
                <p:cNvSpPr txBox="1">
                  <a:spLocks noChangeArrowheads="1"/>
                </p:cNvSpPr>
                <p:nvPr/>
              </p:nvSpPr>
              <p:spPr bwMode="auto">
                <a:xfrm>
                  <a:off x="4591531" y="4951412"/>
                  <a:ext cx="18288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1800" b="0"/>
                    <a:t>phase of higher oxidation state</a:t>
                  </a:r>
                </a:p>
              </p:txBody>
            </p:sp>
            <p:sp>
              <p:nvSpPr>
                <p:cNvPr id="16" name="Text Box 9"/>
                <p:cNvSpPr txBox="1">
                  <a:spLocks noChangeArrowheads="1"/>
                </p:cNvSpPr>
                <p:nvPr/>
              </p:nvSpPr>
              <p:spPr bwMode="auto">
                <a:xfrm>
                  <a:off x="6496531" y="4929187"/>
                  <a:ext cx="1676400" cy="915988"/>
                </a:xfrm>
                <a:prstGeom prst="rect">
                  <a:avLst/>
                </a:prstGeom>
                <a:noFill/>
                <a:ln w="9525">
                  <a:noFill/>
                  <a:miter lim="800000"/>
                  <a:headEnd/>
                  <a:tailEnd/>
                </a:ln>
              </p:spPr>
              <p:txBody>
                <a:bodyPr>
                  <a:prstTxWarp prst="textNoShape">
                    <a:avLst/>
                  </a:prstTxWarp>
                  <a:spAutoFit/>
                </a:bodyPr>
                <a:lstStyle/>
                <a:p>
                  <a:pPr>
                    <a:spcBef>
                      <a:spcPct val="50000"/>
                    </a:spcBef>
                  </a:pPr>
                  <a:r>
                    <a:rPr lang="en-US" sz="1800" b="0"/>
                    <a:t>phase of lower oxidation state</a:t>
                  </a:r>
                </a:p>
              </p:txBody>
            </p:sp>
            <p:sp>
              <p:nvSpPr>
                <p:cNvPr id="17" name="Line 13"/>
                <p:cNvSpPr>
                  <a:spLocks noChangeShapeType="1"/>
                </p:cNvSpPr>
                <p:nvPr/>
              </p:nvSpPr>
              <p:spPr bwMode="auto">
                <a:xfrm>
                  <a:off x="4439131" y="4891087"/>
                  <a:ext cx="0" cy="762000"/>
                </a:xfrm>
                <a:prstGeom prst="line">
                  <a:avLst/>
                </a:prstGeom>
                <a:noFill/>
                <a:ln w="38100" cmpd="dbl">
                  <a:solidFill>
                    <a:schemeClr val="tx1"/>
                  </a:solidFill>
                  <a:round/>
                  <a:headEnd/>
                  <a:tailEnd/>
                </a:ln>
              </p:spPr>
              <p:txBody>
                <a:bodyPr wrap="none" anchor="ctr">
                  <a:prstTxWarp prst="textNoShape">
                    <a:avLst/>
                  </a:prstTxWarp>
                </a:bodyPr>
                <a:lstStyle/>
                <a:p>
                  <a:endParaRPr lang="en-US"/>
                </a:p>
              </p:txBody>
            </p:sp>
          </p:grpSp>
          <p:grpSp>
            <p:nvGrpSpPr>
              <p:cNvPr id="31" name="Group 30"/>
              <p:cNvGrpSpPr/>
              <p:nvPr/>
            </p:nvGrpSpPr>
            <p:grpSpPr>
              <a:xfrm>
                <a:off x="2743200" y="2696332"/>
                <a:ext cx="3505200" cy="708855"/>
                <a:chOff x="2743200" y="2696332"/>
                <a:chExt cx="3505200" cy="708855"/>
              </a:xfrm>
            </p:grpSpPr>
            <p:sp>
              <p:nvSpPr>
                <p:cNvPr id="32" name="Text Box 14"/>
                <p:cNvSpPr txBox="1">
                  <a:spLocks noChangeArrowheads="1"/>
                </p:cNvSpPr>
                <p:nvPr/>
              </p:nvSpPr>
              <p:spPr bwMode="auto">
                <a:xfrm>
                  <a:off x="2743200" y="2879688"/>
                  <a:ext cx="35052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0" i="1" dirty="0">
                      <a:latin typeface="Times" pitchFamily="-111" charset="0"/>
                    </a:rPr>
                    <a:t>phase boundary between half-cells</a:t>
                  </a:r>
                </a:p>
              </p:txBody>
            </p:sp>
            <p:cxnSp>
              <p:nvCxnSpPr>
                <p:cNvPr id="33" name="Straight Arrow Connector 32"/>
                <p:cNvCxnSpPr/>
                <p:nvPr/>
              </p:nvCxnSpPr>
              <p:spPr>
                <a:xfrm rot="16200000" flipV="1">
                  <a:off x="4223388" y="2759675"/>
                  <a:ext cx="183356" cy="566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6200000" flipH="1">
                  <a:off x="4311872" y="3277928"/>
                  <a:ext cx="158786" cy="95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3541001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92" y="237150"/>
            <a:ext cx="7466182" cy="505419"/>
          </a:xfrm>
        </p:spPr>
        <p:txBody>
          <a:bodyPr>
            <a:normAutofit/>
          </a:bodyPr>
          <a:lstStyle/>
          <a:p>
            <a:r>
              <a:rPr lang="en-US" dirty="0"/>
              <a:t>Electrochemical cell: notation </a:t>
            </a:r>
            <a:endParaRPr lang="en-US"/>
          </a:p>
        </p:txBody>
      </p:sp>
      <p:sp>
        <p:nvSpPr>
          <p:cNvPr id="3" name="Footer Placeholder 2"/>
          <p:cNvSpPr>
            <a:spLocks noGrp="1"/>
          </p:cNvSpPr>
          <p:nvPr>
            <p:ph type="ftr" sz="quarter" idx="11"/>
          </p:nvPr>
        </p:nvSpPr>
        <p:spPr/>
        <p:txBody>
          <a:bodyPr/>
          <a:lstStyle/>
          <a:p>
            <a:r>
              <a:rPr lang="en-US" smtClean="0"/>
              <a:t>Chem 2333: General Chemistry II</a:t>
            </a:r>
            <a:endParaRPr lang="en-US" dirty="0"/>
          </a:p>
        </p:txBody>
      </p:sp>
      <p:sp>
        <p:nvSpPr>
          <p:cNvPr id="4" name="Slide Number Placeholder 3"/>
          <p:cNvSpPr>
            <a:spLocks noGrp="1"/>
          </p:cNvSpPr>
          <p:nvPr>
            <p:ph type="sldNum" sz="quarter" idx="12"/>
          </p:nvPr>
        </p:nvSpPr>
        <p:spPr/>
        <p:txBody>
          <a:bodyPr/>
          <a:lstStyle/>
          <a:p>
            <a:fld id="{00FD2702-FBF6-CD4E-A6D6-DA4EDAF9799A}" type="slidenum">
              <a:rPr lang="en-US" smtClean="0"/>
              <a:t>9</a:t>
            </a:fld>
            <a:endParaRPr lang="en-US" dirty="0"/>
          </a:p>
        </p:txBody>
      </p:sp>
      <p:grpSp>
        <p:nvGrpSpPr>
          <p:cNvPr id="5" name="Group 4"/>
          <p:cNvGrpSpPr/>
          <p:nvPr/>
        </p:nvGrpSpPr>
        <p:grpSpPr>
          <a:xfrm>
            <a:off x="791916" y="1801487"/>
            <a:ext cx="7010400" cy="900113"/>
            <a:chOff x="1447800" y="5867400"/>
            <a:chExt cx="7010400" cy="900113"/>
          </a:xfrm>
        </p:grpSpPr>
        <p:sp>
          <p:nvSpPr>
            <p:cNvPr id="6" name="Text Box 23"/>
            <p:cNvSpPr txBox="1">
              <a:spLocks noChangeArrowheads="1"/>
            </p:cNvSpPr>
            <p:nvPr/>
          </p:nvSpPr>
          <p:spPr bwMode="auto">
            <a:xfrm>
              <a:off x="1752600" y="5867400"/>
              <a:ext cx="6705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0" i="1" dirty="0">
                  <a:latin typeface="Times" pitchFamily="-111" charset="0"/>
                </a:rPr>
                <a:t>graphite</a:t>
              </a:r>
              <a:r>
                <a:rPr lang="en-US" sz="1800" b="0" dirty="0"/>
                <a:t> | </a:t>
              </a:r>
              <a:r>
                <a:rPr lang="en-US" sz="1800" b="0" dirty="0">
                  <a:latin typeface="Times" pitchFamily="-111" charset="0"/>
                </a:rPr>
                <a:t>I</a:t>
              </a:r>
              <a:r>
                <a:rPr lang="en-US" sz="1800" baseline="30000" dirty="0"/>
                <a:t>-</a:t>
              </a:r>
              <a:r>
                <a:rPr lang="en-US" sz="1800" b="0" dirty="0"/>
                <a:t>(</a:t>
              </a:r>
              <a:r>
                <a:rPr lang="en-US" sz="1800" b="0" i="1" dirty="0" err="1">
                  <a:latin typeface="Times" pitchFamily="-111" charset="0"/>
                </a:rPr>
                <a:t>aq</a:t>
              </a:r>
              <a:r>
                <a:rPr lang="en-US" sz="1800" b="0" dirty="0"/>
                <a:t>) | </a:t>
              </a:r>
              <a:r>
                <a:rPr lang="en-US" sz="1800" b="0" dirty="0">
                  <a:latin typeface="Times" pitchFamily="-111" charset="0"/>
                </a:rPr>
                <a:t>I</a:t>
              </a:r>
              <a:r>
                <a:rPr lang="en-US" sz="1800" b="0" baseline="-25000" dirty="0"/>
                <a:t>2</a:t>
              </a:r>
              <a:r>
                <a:rPr lang="en-US" sz="1800" b="0" dirty="0"/>
                <a:t>(</a:t>
              </a:r>
              <a:r>
                <a:rPr lang="en-US" sz="1800" b="0" i="1" dirty="0">
                  <a:latin typeface="Times" pitchFamily="-111" charset="0"/>
                </a:rPr>
                <a:t>s</a:t>
              </a:r>
              <a:r>
                <a:rPr lang="en-US" sz="1800" b="0" dirty="0"/>
                <a:t>) || </a:t>
              </a:r>
              <a:r>
                <a:rPr lang="en-US" sz="1800" b="0" dirty="0" err="1"/>
                <a:t>H</a:t>
              </a:r>
              <a:r>
                <a:rPr lang="en-US" sz="1800" baseline="30000" dirty="0" err="1"/>
                <a:t>+</a:t>
              </a:r>
              <a:r>
                <a:rPr lang="en-US" sz="1800" b="0" dirty="0" err="1"/>
                <a:t>(</a:t>
              </a:r>
              <a:r>
                <a:rPr lang="en-US" sz="1800" b="0" i="1" dirty="0" err="1">
                  <a:latin typeface="Times" pitchFamily="-111" charset="0"/>
                </a:rPr>
                <a:t>aq</a:t>
              </a:r>
              <a:r>
                <a:rPr lang="en-US" sz="1800" b="0" dirty="0"/>
                <a:t>), MnO</a:t>
              </a:r>
              <a:r>
                <a:rPr lang="en-US" sz="1800" b="0" baseline="-25000" dirty="0"/>
                <a:t>4</a:t>
              </a:r>
              <a:r>
                <a:rPr lang="en-US" sz="1800" baseline="30000" dirty="0"/>
                <a:t>-</a:t>
              </a:r>
              <a:r>
                <a:rPr lang="en-US" sz="1800" b="0" dirty="0"/>
                <a:t>(</a:t>
              </a:r>
              <a:r>
                <a:rPr lang="en-US" sz="1800" b="0" i="1" dirty="0">
                  <a:latin typeface="Times" pitchFamily="-111" charset="0"/>
                </a:rPr>
                <a:t>aq</a:t>
              </a:r>
              <a:r>
                <a:rPr lang="en-US" sz="1800" b="0" dirty="0"/>
                <a:t>) | Mn</a:t>
              </a:r>
              <a:r>
                <a:rPr lang="en-US" sz="1800" baseline="30000" dirty="0"/>
                <a:t>2+</a:t>
              </a:r>
              <a:r>
                <a:rPr lang="en-US" sz="1800" b="0" dirty="0"/>
                <a:t>(</a:t>
              </a:r>
              <a:r>
                <a:rPr lang="en-US" sz="1800" b="0" i="1" dirty="0">
                  <a:latin typeface="Times" pitchFamily="-111" charset="0"/>
                </a:rPr>
                <a:t>aq</a:t>
              </a:r>
              <a:r>
                <a:rPr lang="en-US" sz="1800" b="0" dirty="0"/>
                <a:t>) | </a:t>
              </a:r>
              <a:r>
                <a:rPr lang="en-US" sz="1800" b="0" i="1" dirty="0">
                  <a:latin typeface="Times" pitchFamily="-111" charset="0"/>
                </a:rPr>
                <a:t>graphite</a:t>
              </a:r>
            </a:p>
          </p:txBody>
        </p:sp>
        <p:grpSp>
          <p:nvGrpSpPr>
            <p:cNvPr id="7" name="Group 26"/>
            <p:cNvGrpSpPr>
              <a:grpSpLocks/>
            </p:cNvGrpSpPr>
            <p:nvPr/>
          </p:nvGrpSpPr>
          <p:grpSpPr bwMode="auto">
            <a:xfrm>
              <a:off x="1447800" y="6172200"/>
              <a:ext cx="1981200" cy="595313"/>
              <a:chOff x="912" y="3504"/>
              <a:chExt cx="1248" cy="375"/>
            </a:xfrm>
          </p:grpSpPr>
          <p:sp>
            <p:nvSpPr>
              <p:cNvPr id="8" name="Text Box 24"/>
              <p:cNvSpPr txBox="1">
                <a:spLocks noChangeArrowheads="1"/>
              </p:cNvSpPr>
              <p:nvPr/>
            </p:nvSpPr>
            <p:spPr bwMode="auto">
              <a:xfrm>
                <a:off x="912" y="3648"/>
                <a:ext cx="1248"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b="0" dirty="0"/>
                  <a:t>inert electrode</a:t>
                </a:r>
              </a:p>
            </p:txBody>
          </p:sp>
          <p:sp>
            <p:nvSpPr>
              <p:cNvPr id="9" name="Line 25"/>
              <p:cNvSpPr>
                <a:spLocks noChangeShapeType="1"/>
              </p:cNvSpPr>
              <p:nvPr/>
            </p:nvSpPr>
            <p:spPr bwMode="auto">
              <a:xfrm flipV="1">
                <a:off x="1344" y="3504"/>
                <a:ext cx="0" cy="19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grpSp>
      <p:sp>
        <p:nvSpPr>
          <p:cNvPr id="10" name="TextBox 9"/>
          <p:cNvSpPr txBox="1"/>
          <p:nvPr/>
        </p:nvSpPr>
        <p:spPr>
          <a:xfrm>
            <a:off x="753569" y="1088627"/>
            <a:ext cx="6334073" cy="369332"/>
          </a:xfrm>
          <a:prstGeom prst="rect">
            <a:avLst/>
          </a:prstGeom>
          <a:noFill/>
        </p:spPr>
        <p:txBody>
          <a:bodyPr wrap="none" rtlCol="0">
            <a:spAutoFit/>
          </a:bodyPr>
          <a:lstStyle/>
          <a:p>
            <a:r>
              <a:rPr lang="en-US"/>
              <a:t>Draw the scheme of the following galvanic or electrochemical cell</a:t>
            </a:r>
          </a:p>
        </p:txBody>
      </p:sp>
    </p:spTree>
    <p:extLst>
      <p:ext uri="{BB962C8B-B14F-4D97-AF65-F5344CB8AC3E}">
        <p14:creationId xmlns:p14="http://schemas.microsoft.com/office/powerpoint/2010/main" val="2560766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TotalTime>
  <Words>849</Words>
  <Application>Microsoft Macintosh PowerPoint</Application>
  <PresentationFormat>On-screen Show (4:3)</PresentationFormat>
  <Paragraphs>125</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Microsoft Equation</vt:lpstr>
      <vt:lpstr>Electrochemistry</vt:lpstr>
      <vt:lpstr>Electrochemistry outline</vt:lpstr>
      <vt:lpstr>Electrochemical cell</vt:lpstr>
      <vt:lpstr>Electrochemical cell: components of cell</vt:lpstr>
      <vt:lpstr>Electrochemical cell: components of cell</vt:lpstr>
      <vt:lpstr>Electrochemical cell: components of cell</vt:lpstr>
      <vt:lpstr>Electrochemical cell: direction of electrons and ions</vt:lpstr>
      <vt:lpstr>Electrochemical cell: notation </vt:lpstr>
      <vt:lpstr>Electrochemical cell: notation </vt:lpstr>
      <vt:lpstr>Electrochemical cell: direction of electrons and ions</vt:lpstr>
      <vt:lpstr>Electrochemical cell: Corrosion</vt:lpstr>
      <vt:lpstr>Electrochemical cell: direction of electrons and ions</vt:lpstr>
      <vt:lpstr>Exam question.</vt:lpstr>
    </vt:vector>
  </TitlesOfParts>
  <Company>University of Minnesota Rochester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Electrochemistry</dc:title>
  <dc:creator>Xavier Prat-Resina</dc:creator>
  <cp:lastModifiedBy>Xavier Prat-Resina</cp:lastModifiedBy>
  <cp:revision>8</cp:revision>
  <dcterms:created xsi:type="dcterms:W3CDTF">2015-03-13T15:56:48Z</dcterms:created>
  <dcterms:modified xsi:type="dcterms:W3CDTF">2015-03-13T16:47:16Z</dcterms:modified>
</cp:coreProperties>
</file>