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66" r:id="rId6"/>
    <p:sldId id="375" r:id="rId7"/>
    <p:sldId id="376" r:id="rId8"/>
    <p:sldId id="410" r:id="rId9"/>
    <p:sldId id="377" r:id="rId10"/>
    <p:sldId id="374" r:id="rId11"/>
    <p:sldId id="394" r:id="rId12"/>
    <p:sldId id="41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3353D6-3C09-AB4D-A9EA-142C54C481FF}">
          <p14:sldIdLst>
            <p14:sldId id="256"/>
            <p14:sldId id="304"/>
          </p14:sldIdLst>
        </p14:section>
        <p14:section name="1. Oxidation states" id="{8398B64B-AB20-F64A-8A79-A83D91955EA0}">
          <p14:sldIdLst/>
        </p14:section>
        <p14:section name="2. Electrochemical cell" id="{5583757D-8AC0-DB4B-9151-B858FE7EA0C4}">
          <p14:sldIdLst>
            <p14:sldId id="366"/>
            <p14:sldId id="375"/>
            <p14:sldId id="376"/>
            <p14:sldId id="410"/>
            <p14:sldId id="377"/>
            <p14:sldId id="374"/>
            <p14:sldId id="394"/>
            <p14:sldId id="411"/>
          </p14:sldIdLst>
        </p14:section>
        <p14:section name="3. Cell potential" id="{E55E28EB-2652-BF4D-9BB4-FAE4CBE94BF9}">
          <p14:sldIdLst/>
        </p14:section>
        <p14:section name="4. Free energy and standard potential" id="{E6B7E010-E19D-E747-A702-6FB9A6FBB021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Prat-Resi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A21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97527" autoAdjust="0"/>
  </p:normalViewPr>
  <p:slideViewPr>
    <p:cSldViewPr snapToGrid="0" snapToObjects="1">
      <p:cViewPr>
        <p:scale>
          <a:sx n="90" d="100"/>
          <a:sy n="90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1642-EF08-8D4D-A349-C3F01521AD65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6E27A-7558-824D-841B-E889F86F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3C1-D4F1-D04B-8A98-5B4EFEAD842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4F6B-22BF-6E4C-B1B5-18D752BCC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3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cell: Corrosion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556" y="1227667"/>
            <a:ext cx="746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sacrificial anode is a metal that oxidizes more easily than iron and therefore</a:t>
            </a:r>
            <a:br>
              <a:rPr lang="en-US"/>
            </a:br>
            <a:r>
              <a:rPr lang="en-US"/>
              <a:t>protects iron from rusting.</a:t>
            </a:r>
          </a:p>
        </p:txBody>
      </p:sp>
      <p:pic>
        <p:nvPicPr>
          <p:cNvPr id="6" name="Picture 5" descr="19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8" y="1873998"/>
            <a:ext cx="7168444" cy="43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Electrochemistry 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222" y="1199444"/>
            <a:ext cx="50449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Module 5 – Session 2</a:t>
            </a:r>
          </a:p>
          <a:p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1: Components of the electrochemical cell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2: notation of an electrochemical cell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3: Understanding corrosion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Electrochemical 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7948" y="1066800"/>
            <a:ext cx="5294840" cy="40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25241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28600" y="4315181"/>
            <a:ext cx="2734733" cy="696913"/>
            <a:chOff x="144" y="2976"/>
            <a:chExt cx="2016" cy="439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44" y="2976"/>
              <a:ext cx="2016" cy="439"/>
            </a:xfrm>
            <a:prstGeom prst="rect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1800" b="0" dirty="0"/>
                <a:t>Oxidation half-reaction</a:t>
              </a:r>
            </a:p>
            <a:p>
              <a:pPr>
                <a:spcBef>
                  <a:spcPct val="10000"/>
                </a:spcBef>
              </a:pPr>
              <a:r>
                <a:rPr lang="en-US" sz="1800" b="0" dirty="0" err="1"/>
                <a:t>Zn(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 smtClean="0"/>
                <a:t>)            </a:t>
              </a:r>
              <a:r>
                <a:rPr lang="en-US" sz="1800" b="0" dirty="0"/>
                <a:t>Zn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+ 2e</a:t>
              </a:r>
              <a:r>
                <a:rPr lang="en-US" sz="1800" baseline="30000" dirty="0"/>
                <a:t>-</a:t>
              </a:r>
              <a:endParaRPr lang="en-US" sz="1800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28" y="3284"/>
              <a:ext cx="240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715000" y="4315181"/>
            <a:ext cx="2734733" cy="696913"/>
            <a:chOff x="3600" y="2976"/>
            <a:chExt cx="2016" cy="439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600" y="2976"/>
              <a:ext cx="2016" cy="439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10000"/>
                </a:spcBef>
              </a:pPr>
              <a:r>
                <a:rPr lang="en-US" sz="1800" b="0" dirty="0"/>
                <a:t>Reduction half-reaction</a:t>
              </a:r>
            </a:p>
            <a:p>
              <a:pPr algn="r">
                <a:spcBef>
                  <a:spcPct val="10000"/>
                </a:spcBef>
              </a:pPr>
              <a:r>
                <a:rPr lang="en-US" sz="1800" b="0" dirty="0"/>
                <a:t>Cu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</a:t>
              </a:r>
              <a:r>
                <a:rPr lang="en-US" sz="1800" b="0" dirty="0" smtClean="0"/>
                <a:t>2e   </a:t>
              </a:r>
              <a:r>
                <a:rPr lang="en-US" sz="1800" baseline="30000" dirty="0" smtClean="0"/>
                <a:t>-</a:t>
              </a:r>
              <a:r>
                <a:rPr lang="en-US" sz="1800" b="0" baseline="30000" dirty="0" smtClean="0"/>
                <a:t> </a:t>
              </a:r>
              <a:r>
                <a:rPr lang="en-US" sz="1800" b="0" dirty="0" smtClean="0"/>
                <a:t>      </a:t>
              </a:r>
              <a:r>
                <a:rPr lang="en-US" sz="1800" b="0" dirty="0" err="1"/>
                <a:t>Cu(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983" y="3284"/>
              <a:ext cx="24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14600" y="5223850"/>
            <a:ext cx="3906761" cy="696913"/>
            <a:chOff x="1584" y="3600"/>
            <a:chExt cx="2880" cy="439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584" y="3600"/>
              <a:ext cx="2880" cy="439"/>
            </a:xfrm>
            <a:prstGeom prst="rect">
              <a:avLst/>
            </a:prstGeom>
            <a:noFill/>
            <a:ln w="28575">
              <a:solidFill>
                <a:srgbClr val="ED181E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0" dirty="0"/>
                <a:t>Overall (cell) reaction</a:t>
              </a:r>
            </a:p>
            <a:p>
              <a:pPr algn="ctr">
                <a:spcBef>
                  <a:spcPct val="10000"/>
                </a:spcBef>
              </a:pPr>
              <a:r>
                <a:rPr lang="en-US" sz="1800" b="0" dirty="0" err="1"/>
                <a:t>Zn(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 + Cu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      Zn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</a:t>
              </a:r>
              <a:r>
                <a:rPr lang="en-US" sz="1800" b="0" dirty="0" err="1"/>
                <a:t>Cu(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945" y="3919"/>
              <a:ext cx="192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345265" y="761313"/>
            <a:ext cx="4397375" cy="646331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/>
              <a:t>Separating Half reactions: </a:t>
            </a:r>
            <a:br>
              <a:rPr lang="en-US" sz="1800" dirty="0" smtClean="0"/>
            </a:br>
            <a:r>
              <a:rPr lang="en-US" sz="1800" dirty="0" smtClean="0"/>
              <a:t>The Electrochemical Cell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367250"/>
            <a:ext cx="3082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Notice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salt bridge</a:t>
            </a:r>
          </a:p>
          <a:p>
            <a:r>
              <a:rPr lang="en-US" dirty="0" smtClean="0"/>
              <a:t>The spontaneity of the process</a:t>
            </a:r>
          </a:p>
          <a:p>
            <a:r>
              <a:rPr lang="en-US" dirty="0" smtClean="0"/>
              <a:t>The net electric current</a:t>
            </a:r>
            <a:br>
              <a:rPr lang="en-US" dirty="0" smtClean="0"/>
            </a:br>
            <a:r>
              <a:rPr lang="en-US" dirty="0" smtClean="0"/>
              <a:t>The sign of the electrodes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6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Electrochemical </a:t>
            </a:r>
            <a:r>
              <a:rPr lang="en-US" dirty="0" smtClean="0"/>
              <a:t>cell: components of 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418" y="1197600"/>
            <a:ext cx="7474698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E</a:t>
            </a:r>
            <a:r>
              <a:rPr lang="en-US" b="1" dirty="0" smtClean="0">
                <a:solidFill>
                  <a:srgbClr val="FF0000"/>
                </a:solidFill>
              </a:rPr>
              <a:t>lectrochemistry </a:t>
            </a:r>
            <a:r>
              <a:rPr lang="en-US" dirty="0" smtClean="0"/>
              <a:t>is the study of </a:t>
            </a:r>
            <a:r>
              <a:rPr lang="en-US" dirty="0" err="1" smtClean="0"/>
              <a:t>redox</a:t>
            </a:r>
            <a:r>
              <a:rPr lang="en-US" dirty="0" smtClean="0"/>
              <a:t> reactions that produce or require an electric current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ym typeface="Wingdings"/>
              </a:rPr>
              <a:t>T</a:t>
            </a:r>
            <a:r>
              <a:rPr lang="en-US" dirty="0" err="1" smtClean="0"/>
              <a:t>he</a:t>
            </a:r>
            <a:r>
              <a:rPr lang="en-US" dirty="0" smtClean="0"/>
              <a:t> conversion between chemical energy and electrical energy is carried out in an </a:t>
            </a:r>
            <a:r>
              <a:rPr lang="en-US" b="1" dirty="0" smtClean="0">
                <a:solidFill>
                  <a:srgbClr val="FF0000"/>
                </a:solidFill>
              </a:rPr>
              <a:t>electrochemical cell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ym typeface="Wingdings"/>
              </a:rPr>
              <a:t>S</a:t>
            </a:r>
            <a:r>
              <a:rPr lang="en-US" dirty="0" err="1" smtClean="0"/>
              <a:t>pontaneous</a:t>
            </a:r>
            <a:r>
              <a:rPr lang="en-US" dirty="0" smtClean="0"/>
              <a:t> </a:t>
            </a:r>
            <a:r>
              <a:rPr lang="en-US" dirty="0" err="1" smtClean="0"/>
              <a:t>redox</a:t>
            </a:r>
            <a:r>
              <a:rPr lang="en-US" dirty="0" smtClean="0"/>
              <a:t> reactions take place in a </a:t>
            </a:r>
            <a:r>
              <a:rPr lang="en-US" b="1" dirty="0" smtClean="0">
                <a:solidFill>
                  <a:srgbClr val="FF0000"/>
                </a:solidFill>
              </a:rPr>
              <a:t>voltaic cell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(or galvanic cells)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/>
              </a:rPr>
              <a:t>N</a:t>
            </a:r>
            <a:r>
              <a:rPr lang="en-US" dirty="0" smtClean="0"/>
              <a:t>onspontaneous redox reactions can be made to occur in an </a:t>
            </a:r>
            <a:r>
              <a:rPr lang="en-US" b="1" dirty="0" smtClean="0">
                <a:solidFill>
                  <a:srgbClr val="FF0000"/>
                </a:solidFill>
              </a:rPr>
              <a:t>electrolytic cell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 the external addition of electrical energy (e.g. electroplating)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59555" y="3642225"/>
            <a:ext cx="7535334" cy="2898230"/>
            <a:chOff x="959555" y="3642225"/>
            <a:chExt cx="7535334" cy="2898230"/>
          </a:xfrm>
        </p:grpSpPr>
        <p:sp>
          <p:nvSpPr>
            <p:cNvPr id="9" name="Rectangle 8"/>
            <p:cNvSpPr/>
            <p:nvPr/>
          </p:nvSpPr>
          <p:spPr>
            <a:xfrm>
              <a:off x="959555" y="4473222"/>
              <a:ext cx="7535334" cy="2067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 smtClean="0"/>
                <a:t>Anode</a:t>
              </a:r>
              <a:endParaRPr lang="en-US" sz="2000" dirty="0" smtClean="0"/>
            </a:p>
            <a:p>
              <a:pPr lvl="1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smtClean="0"/>
                <a:t>electrode where oxidation occurs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sz="2000" b="1" dirty="0" smtClean="0"/>
                <a:t>Cathode</a:t>
              </a:r>
              <a:endParaRPr lang="en-US" sz="2000" dirty="0" smtClean="0"/>
            </a:p>
            <a:p>
              <a:pPr lvl="1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smtClean="0"/>
                <a:t>electrode where reduction occurs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2000" dirty="0" smtClean="0"/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 smtClean="0"/>
                <a:t>Salt Bridge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smtClean="0"/>
                <a:t>is required to complete the circuit and maintain charge balance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161822" y="3642225"/>
              <a:ext cx="4397375" cy="830997"/>
            </a:xfrm>
            <a:prstGeom prst="rect">
              <a:avLst/>
            </a:prstGeom>
            <a:gradFill rotWithShape="1">
              <a:gsLst>
                <a:gs pos="0">
                  <a:srgbClr val="990000">
                    <a:alpha val="35001"/>
                  </a:srgbClr>
                </a:gs>
                <a:gs pos="100000">
                  <a:srgbClr val="47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/>
                <a:t>Components of the Electrochemical Cell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8888" y="4221665"/>
            <a:ext cx="3057013" cy="1887056"/>
            <a:chOff x="6208888" y="4221665"/>
            <a:chExt cx="3057013" cy="1887056"/>
          </a:xfrm>
        </p:grpSpPr>
        <p:pic>
          <p:nvPicPr>
            <p:cNvPr id="12" name="Picture 11" descr="bemidji-paul-bunyan-and-babe-the-blue-ox-mn1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888" y="4221665"/>
              <a:ext cx="1298223" cy="9736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07111" y="4288556"/>
              <a:ext cx="17587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Ox</a:t>
              </a:r>
            </a:p>
            <a:p>
              <a:r>
                <a:rPr lang="en-US" dirty="0" smtClean="0"/>
                <a:t>Anode Oxidation</a:t>
              </a:r>
              <a:endParaRPr lang="en-US" dirty="0"/>
            </a:p>
          </p:txBody>
        </p:sp>
        <p:pic>
          <p:nvPicPr>
            <p:cNvPr id="14" name="Picture 13" descr="red_ca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8888" y="5410200"/>
              <a:ext cx="546100" cy="609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70889" y="5462390"/>
              <a:ext cx="1972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 Cat</a:t>
              </a:r>
              <a:br>
                <a:rPr lang="en-US" dirty="0" smtClean="0"/>
              </a:br>
              <a:r>
                <a:rPr lang="en-US" dirty="0" smtClean="0"/>
                <a:t>Reduction Cathode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0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Electrochemical cell: components of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35972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1093962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 voltaic cell using inactive electrodes.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990600" y="5640554"/>
            <a:ext cx="7086600" cy="696913"/>
            <a:chOff x="624" y="3402"/>
            <a:chExt cx="4464" cy="439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24" y="3402"/>
              <a:ext cx="4464" cy="439"/>
            </a:xfrm>
            <a:prstGeom prst="rect">
              <a:avLst/>
            </a:prstGeom>
            <a:noFill/>
            <a:ln w="28575">
              <a:solidFill>
                <a:srgbClr val="ED181E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0" dirty="0"/>
                <a:t>Overall (cell) reaction</a:t>
              </a:r>
            </a:p>
            <a:p>
              <a:pPr algn="ctr">
                <a:spcBef>
                  <a:spcPct val="10000"/>
                </a:spcBef>
              </a:pPr>
              <a:r>
                <a:rPr lang="en-US" sz="1800" b="0" dirty="0"/>
                <a:t>2MnO</a:t>
              </a:r>
              <a:r>
                <a:rPr lang="en-US" sz="1800" b="0" baseline="-25000" dirty="0"/>
                <a:t>4</a:t>
              </a:r>
              <a:r>
                <a:rPr lang="en-US" sz="1800" baseline="30000" dirty="0"/>
                <a:t>-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+ 16H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+ 10</a:t>
              </a:r>
              <a:r>
                <a:rPr lang="en-US" sz="1800" b="0" dirty="0">
                  <a:latin typeface="Times" pitchFamily="-111" charset="0"/>
                </a:rPr>
                <a:t>I</a:t>
              </a:r>
              <a:r>
                <a:rPr lang="en-US" sz="1800" baseline="30000" dirty="0"/>
                <a:t>-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 smtClean="0"/>
                <a:t>)             </a:t>
              </a:r>
              <a:r>
                <a:rPr lang="en-US" sz="1800" b="0" dirty="0"/>
                <a:t>2Mn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+ 5</a:t>
              </a:r>
              <a:r>
                <a:rPr lang="en-US" sz="1800" b="0" dirty="0">
                  <a:latin typeface="Times" pitchFamily="-111" charset="0"/>
                </a:rPr>
                <a:t>I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s</a:t>
              </a:r>
              <a:r>
                <a:rPr lang="en-US" sz="1800" b="0" dirty="0"/>
                <a:t>) + 8H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857" y="3721"/>
              <a:ext cx="336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771" y="1490837"/>
            <a:ext cx="90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each half-reaction and assign which one happens in the anode and which in the cathode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27800" y="2628900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Inert electrodes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While conducting electricity they are not involved in the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75612"/>
              </p:ext>
            </p:extLst>
          </p:nvPr>
        </p:nvGraphicFramePr>
        <p:xfrm>
          <a:off x="166687" y="197027"/>
          <a:ext cx="8948547" cy="615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6235700" imgH="4292600" progId="Word.Document.12">
                  <p:embed/>
                </p:oleObj>
              </mc:Choice>
              <mc:Fallback>
                <p:oleObj name="Document" r:id="rId3" imgW="6235700" imgH="429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7" y="197027"/>
                        <a:ext cx="8948547" cy="6159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1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Electrochemical cell: notation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6324600" cy="457200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Notation for a Voltaic Cell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34131" y="2329619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err="1"/>
              <a:t>Zn(</a:t>
            </a:r>
            <a:r>
              <a:rPr lang="en-US" sz="1800" b="0" i="1" dirty="0" err="1">
                <a:latin typeface="Times" pitchFamily="-111" charset="0"/>
              </a:rPr>
              <a:t>s</a:t>
            </a:r>
            <a:r>
              <a:rPr lang="en-US" sz="1800" b="0" dirty="0"/>
              <a:t>) | Zn</a:t>
            </a:r>
            <a:r>
              <a:rPr lang="en-US" sz="1800" baseline="30000" dirty="0"/>
              <a:t>2+</a:t>
            </a:r>
            <a:r>
              <a:rPr lang="en-US" sz="1800" b="0" dirty="0"/>
              <a:t>(</a:t>
            </a:r>
            <a:r>
              <a:rPr lang="en-US" sz="1800" b="0" i="1" dirty="0">
                <a:latin typeface="Times" pitchFamily="-111" charset="0"/>
              </a:rPr>
              <a:t>aq</a:t>
            </a:r>
            <a:r>
              <a:rPr lang="en-US" sz="1800" b="0" dirty="0"/>
              <a:t>)  ||  Cu</a:t>
            </a:r>
            <a:r>
              <a:rPr lang="en-US" sz="1800" baseline="30000" dirty="0"/>
              <a:t>2+</a:t>
            </a:r>
            <a:r>
              <a:rPr lang="en-US" sz="1800" b="0" dirty="0"/>
              <a:t>(</a:t>
            </a:r>
            <a:r>
              <a:rPr lang="en-US" sz="1800" b="0" i="1" dirty="0">
                <a:latin typeface="Times" pitchFamily="-111" charset="0"/>
              </a:rPr>
              <a:t>aq</a:t>
            </a:r>
            <a:r>
              <a:rPr lang="en-US" sz="1800" b="0" dirty="0"/>
              <a:t>) | Cu (</a:t>
            </a:r>
            <a:r>
              <a:rPr lang="en-US" sz="1800" b="0" i="1" dirty="0" err="1">
                <a:latin typeface="Times" pitchFamily="-111" charset="0"/>
              </a:rPr>
              <a:t>s</a:t>
            </a:r>
            <a:r>
              <a:rPr lang="en-US" sz="1800" b="0" dirty="0"/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71600" y="1547968"/>
            <a:ext cx="5638800" cy="366713"/>
            <a:chOff x="1371600" y="4724400"/>
            <a:chExt cx="5638800" cy="366713"/>
          </a:xfrm>
        </p:grpSpPr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1371600" y="4724400"/>
              <a:ext cx="2667000" cy="366713"/>
              <a:chOff x="864" y="3216"/>
              <a:chExt cx="1680" cy="231"/>
            </a:xfrm>
          </p:grpSpPr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864" y="3216"/>
                <a:ext cx="16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 dirty="0" err="1"/>
                  <a:t>Zn(</a:t>
                </a:r>
                <a:r>
                  <a:rPr lang="en-US" sz="1800" b="0" i="1" dirty="0" err="1">
                    <a:latin typeface="Times" pitchFamily="-111" charset="0"/>
                  </a:rPr>
                  <a:t>s</a:t>
                </a:r>
                <a:r>
                  <a:rPr lang="en-US" sz="1800" b="0" dirty="0" smtClean="0"/>
                  <a:t>)            </a:t>
                </a:r>
                <a:r>
                  <a:rPr lang="en-US" sz="1800" b="0" dirty="0"/>
                  <a:t>Zn</a:t>
                </a:r>
                <a:r>
                  <a:rPr lang="en-US" sz="1800" baseline="30000" dirty="0"/>
                  <a:t>2+</a:t>
                </a:r>
                <a:r>
                  <a:rPr lang="en-US" sz="1800" b="0" dirty="0"/>
                  <a:t>(</a:t>
                </a:r>
                <a:r>
                  <a:rPr lang="en-US" sz="1800" b="0" i="1" dirty="0">
                    <a:latin typeface="Times" pitchFamily="-111" charset="0"/>
                  </a:rPr>
                  <a:t>aq</a:t>
                </a:r>
                <a:r>
                  <a:rPr lang="en-US" sz="1800" b="0" dirty="0"/>
                  <a:t>) + 2e</a:t>
                </a:r>
                <a:r>
                  <a:rPr lang="en-US" sz="1800" baseline="30000" dirty="0"/>
                  <a:t>-</a:t>
                </a:r>
                <a:endParaRPr lang="en-US" sz="1800" dirty="0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1296" y="333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4343400" y="4724400"/>
              <a:ext cx="2667000" cy="366713"/>
              <a:chOff x="2736" y="3216"/>
              <a:chExt cx="1680" cy="231"/>
            </a:xfrm>
          </p:grpSpPr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216"/>
                <a:ext cx="16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 dirty="0"/>
                  <a:t>Cu</a:t>
                </a:r>
                <a:r>
                  <a:rPr lang="en-US" sz="1800" baseline="30000" dirty="0"/>
                  <a:t>2+</a:t>
                </a:r>
                <a:r>
                  <a:rPr lang="en-US" sz="1800" b="0" dirty="0"/>
                  <a:t>(</a:t>
                </a:r>
                <a:r>
                  <a:rPr lang="en-US" sz="1800" b="0" i="1" dirty="0">
                    <a:latin typeface="Times" pitchFamily="-111" charset="0"/>
                  </a:rPr>
                  <a:t>aq</a:t>
                </a:r>
                <a:r>
                  <a:rPr lang="en-US" sz="1800" b="0" dirty="0"/>
                  <a:t>) + </a:t>
                </a:r>
                <a:r>
                  <a:rPr lang="en-US" sz="1800" b="0" dirty="0" smtClean="0"/>
                  <a:t>2e</a:t>
                </a:r>
                <a:r>
                  <a:rPr lang="en-US" sz="1800" baseline="30000" dirty="0" smtClean="0"/>
                  <a:t>-      </a:t>
                </a:r>
                <a:r>
                  <a:rPr lang="en-US" sz="1800" b="0" baseline="30000" dirty="0" smtClean="0"/>
                  <a:t>           </a:t>
                </a:r>
                <a:r>
                  <a:rPr lang="en-US" sz="1800" b="0" dirty="0" err="1"/>
                  <a:t>Cu(</a:t>
                </a:r>
                <a:r>
                  <a:rPr lang="en-US" sz="1800" b="0" i="1" dirty="0" err="1">
                    <a:latin typeface="Times" pitchFamily="-111" charset="0"/>
                  </a:rPr>
                  <a:t>s</a:t>
                </a:r>
                <a:r>
                  <a:rPr lang="en-US" sz="1800" b="0" dirty="0"/>
                  <a:t>) </a:t>
                </a: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3696" y="333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10976" y="2696332"/>
            <a:ext cx="7461955" cy="3171068"/>
            <a:chOff x="710976" y="2696332"/>
            <a:chExt cx="7461955" cy="3171068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457931" y="4891087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6420331" y="4852987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10976" y="2696332"/>
              <a:ext cx="7461955" cy="3171068"/>
              <a:chOff x="710976" y="2696332"/>
              <a:chExt cx="7461955" cy="31710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10976" y="3405187"/>
                <a:ext cx="7461955" cy="2462213"/>
                <a:chOff x="710976" y="3405187"/>
                <a:chExt cx="7461955" cy="2462213"/>
              </a:xfrm>
            </p:grpSpPr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467331" y="3503612"/>
                  <a:ext cx="2286000" cy="1054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 b="0" dirty="0"/>
                    <a:t>components of anode compartment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800" b="0" dirty="0"/>
                    <a:t>(oxidation half-cell)</a:t>
                  </a:r>
                </a:p>
              </p:txBody>
            </p:sp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201131" y="3503612"/>
                  <a:ext cx="2438400" cy="1054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 b="0" dirty="0"/>
                    <a:t>components of cathode compartment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800" b="0" dirty="0"/>
                    <a:t>(reduction half-cell)</a:t>
                  </a:r>
                </a:p>
              </p:txBody>
            </p:sp>
            <p:sp>
              <p:nvSpPr>
                <p:cNvPr id="12" name="Line 5"/>
                <p:cNvSpPr>
                  <a:spLocks noChangeShapeType="1"/>
                </p:cNvSpPr>
                <p:nvPr/>
              </p:nvSpPr>
              <p:spPr bwMode="auto">
                <a:xfrm>
                  <a:off x="4439131" y="3405187"/>
                  <a:ext cx="0" cy="129540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10976" y="4951412"/>
                  <a:ext cx="1676400" cy="915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/>
                    <a:t>phase of lower oxidation state</a:t>
                  </a:r>
                </a:p>
              </p:txBody>
            </p:sp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57931" y="4951412"/>
                  <a:ext cx="1828800" cy="641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/>
                    <a:t>phase of higher oxidation state</a:t>
                  </a:r>
                </a:p>
              </p:txBody>
            </p: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91531" y="4951412"/>
                  <a:ext cx="1828800" cy="641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/>
                    <a:t>phase of higher oxidation state</a:t>
                  </a: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496531" y="4929187"/>
                  <a:ext cx="1676400" cy="915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/>
                    <a:t>phase of lower oxidation state</a:t>
                  </a:r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4439131" y="4891087"/>
                  <a:ext cx="0" cy="76200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43200" y="2696332"/>
                <a:ext cx="3505200" cy="708855"/>
                <a:chOff x="2743200" y="2696332"/>
                <a:chExt cx="3505200" cy="708855"/>
              </a:xfrm>
            </p:grpSpPr>
            <p:sp>
              <p:nvSpPr>
                <p:cNvPr id="3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743200" y="2879688"/>
                  <a:ext cx="35052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 i="1" dirty="0">
                      <a:latin typeface="Times" pitchFamily="-111" charset="0"/>
                    </a:rPr>
                    <a:t>phase boundary between half-cells</a:t>
                  </a:r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rot="16200000" flipV="1">
                  <a:off x="4223388" y="2759675"/>
                  <a:ext cx="183356" cy="566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rot="16200000" flipH="1">
                  <a:off x="4311872" y="3277928"/>
                  <a:ext cx="158786" cy="9573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8420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cell: notation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1236839"/>
            <a:ext cx="8686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+mn-ea"/>
              </a:rPr>
              <a:t>What is the reducing agent in the following electrochemical cell?</a:t>
            </a:r>
          </a:p>
          <a:p>
            <a:pPr>
              <a:defRPr/>
            </a:pPr>
            <a:endParaRPr lang="en-US" sz="1000" dirty="0">
              <a:latin typeface="+mj-lt"/>
              <a:ea typeface="+mn-ea"/>
            </a:endParaRPr>
          </a:p>
          <a:p>
            <a:pPr algn="ctr">
              <a:defRPr/>
            </a:pPr>
            <a:r>
              <a:rPr lang="en-US" sz="2800" b="1" dirty="0">
                <a:latin typeface="+mj-lt"/>
                <a:ea typeface="+mn-ea"/>
              </a:rPr>
              <a:t>Ni (s) | Ni</a:t>
            </a:r>
            <a:r>
              <a:rPr lang="en-US" sz="2800" b="1" baseline="30000" dirty="0">
                <a:latin typeface="+mj-lt"/>
                <a:ea typeface="+mn-ea"/>
              </a:rPr>
              <a:t>2+</a:t>
            </a:r>
            <a:r>
              <a:rPr lang="en-US" sz="2800" b="1" dirty="0">
                <a:latin typeface="+mj-lt"/>
                <a:ea typeface="+mn-ea"/>
              </a:rPr>
              <a:t> (</a:t>
            </a:r>
            <a:r>
              <a:rPr lang="en-US" sz="2800" b="1" dirty="0" err="1">
                <a:latin typeface="+mj-lt"/>
                <a:ea typeface="+mn-ea"/>
              </a:rPr>
              <a:t>aq</a:t>
            </a:r>
            <a:r>
              <a:rPr lang="en-US" sz="2800" b="1" dirty="0">
                <a:latin typeface="+mj-lt"/>
                <a:ea typeface="+mn-ea"/>
              </a:rPr>
              <a:t>) || Ag</a:t>
            </a:r>
            <a:r>
              <a:rPr lang="en-US" sz="2800" b="1" baseline="30000" dirty="0">
                <a:latin typeface="+mj-lt"/>
                <a:ea typeface="+mn-ea"/>
              </a:rPr>
              <a:t>+</a:t>
            </a:r>
            <a:r>
              <a:rPr lang="en-US" sz="2800" b="1" dirty="0">
                <a:latin typeface="+mj-lt"/>
                <a:ea typeface="+mn-ea"/>
              </a:rPr>
              <a:t> (</a:t>
            </a:r>
            <a:r>
              <a:rPr lang="en-US" sz="2800" b="1" dirty="0" err="1">
                <a:latin typeface="+mj-lt"/>
                <a:ea typeface="+mn-ea"/>
              </a:rPr>
              <a:t>aq</a:t>
            </a:r>
            <a:r>
              <a:rPr lang="en-US" sz="2800" b="1" dirty="0">
                <a:latin typeface="+mj-lt"/>
                <a:ea typeface="+mn-ea"/>
              </a:rPr>
              <a:t>) | Ag (s)</a:t>
            </a:r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+mj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837039"/>
            <a:ext cx="8229600" cy="3459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</a:rPr>
              <a:t> Ni</a:t>
            </a:r>
            <a:endParaRPr lang="en-US" sz="2800" baseline="30000" dirty="0" smtClean="0">
              <a:latin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 Ni</a:t>
            </a:r>
            <a:r>
              <a:rPr lang="en-US" sz="2800" baseline="30000" dirty="0" smtClean="0">
                <a:latin typeface="Times New Roman" charset="0"/>
                <a:cs typeface="Times New Roman" charset="0"/>
              </a:rPr>
              <a:t>2+</a:t>
            </a:r>
            <a:endParaRPr lang="en-US" sz="2800" dirty="0" smtClean="0">
              <a:latin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Ag</a:t>
            </a:r>
            <a:endParaRPr lang="en-US" sz="2800" dirty="0" smtClean="0">
              <a:latin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 Ag</a:t>
            </a:r>
            <a:r>
              <a:rPr lang="en-US" sz="2800" baseline="30000" dirty="0" smtClean="0">
                <a:latin typeface="Times New Roman" charset="0"/>
                <a:cs typeface="Times New Roman" charset="0"/>
              </a:rPr>
              <a:t>+</a:t>
            </a:r>
            <a:endParaRPr lang="en-US" sz="2800" dirty="0" smtClean="0">
              <a:latin typeface="Times New Roman" charset="0"/>
              <a:cs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There is no reducing agent in an electrochemical cell.</a:t>
            </a:r>
            <a:endParaRPr 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8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6507364" cy="505419"/>
          </a:xfrm>
        </p:spPr>
        <p:txBody>
          <a:bodyPr>
            <a:normAutofit/>
          </a:bodyPr>
          <a:lstStyle/>
          <a:p>
            <a:r>
              <a:rPr lang="en-US" dirty="0"/>
              <a:t>Electrochemical cell: </a:t>
            </a:r>
            <a:r>
              <a:rPr lang="en-US" dirty="0" smtClean="0"/>
              <a:t>Corrosion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32329"/>
            <a:ext cx="76200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652783" y="998008"/>
            <a:ext cx="5960135" cy="5157695"/>
            <a:chOff x="1652783" y="1336675"/>
            <a:chExt cx="5960135" cy="5157695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688315" y="1336675"/>
            <a:ext cx="2725738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" name="Equation" r:id="rId4" imgW="1422400" imgH="355600" progId="Equation.3">
                    <p:embed/>
                  </p:oleObj>
                </mc:Choice>
                <mc:Fallback>
                  <p:oleObj name="Equation" r:id="rId4" imgW="14224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315" y="1336675"/>
                          <a:ext cx="2725738" cy="681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652783" y="5663373"/>
              <a:ext cx="59601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Identify the Anode and Cathode in this picture</a:t>
              </a:r>
            </a:p>
            <a:p>
              <a:r>
                <a:rPr lang="en-US" sz="2400" dirty="0" smtClean="0"/>
                <a:t>And the flow of electrons.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894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9455</TotalTime>
  <Words>557</Words>
  <Application>Microsoft Macintosh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1_Custom Design</vt:lpstr>
      <vt:lpstr>Custom Design</vt:lpstr>
      <vt:lpstr>Microsoft Word Document</vt:lpstr>
      <vt:lpstr>Equation</vt:lpstr>
      <vt:lpstr>Electrochemistry</vt:lpstr>
      <vt:lpstr>Electrochemistry outline</vt:lpstr>
      <vt:lpstr>Electrochemical cell</vt:lpstr>
      <vt:lpstr>Electrochemical cell: components of cell</vt:lpstr>
      <vt:lpstr>Electrochemical cell: components of cell</vt:lpstr>
      <vt:lpstr>PowerPoint Presentation</vt:lpstr>
      <vt:lpstr>Electrochemical cell: notation </vt:lpstr>
      <vt:lpstr>Electrochemical cell: notation </vt:lpstr>
      <vt:lpstr>Electrochemical cell: Corrosion</vt:lpstr>
      <vt:lpstr>Electrochemical cell: Corrosion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Units, Conversions and Representations</dc:title>
  <dc:creator>Xavier Prat-Resina</dc:creator>
  <cp:lastModifiedBy>Xavier Prat-Resina</cp:lastModifiedBy>
  <cp:revision>244</cp:revision>
  <dcterms:created xsi:type="dcterms:W3CDTF">2011-05-25T14:21:45Z</dcterms:created>
  <dcterms:modified xsi:type="dcterms:W3CDTF">2015-03-19T18:53:40Z</dcterms:modified>
</cp:coreProperties>
</file>