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8" r:id="rId4"/>
    <p:sldId id="261" r:id="rId5"/>
    <p:sldId id="262" r:id="rId6"/>
    <p:sldId id="263" r:id="rId7"/>
    <p:sldId id="268" r:id="rId8"/>
    <p:sldId id="264" r:id="rId9"/>
    <p:sldId id="269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5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3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50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66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9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1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1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3D137-6A3B-DB4C-BEE6-F205A4C3E9BA}" type="datetimeFigureOut">
              <a:t>3/18/15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5525-4998-DC4F-A1A4-68E4AA68AD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0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hemeddl.org/services/moodle/media/QBank/GenChem/Tables/EStandardTable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potential.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6462" y="805592"/>
            <a:ext cx="79108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Use the following table to answer the questions:</a:t>
            </a:r>
          </a:p>
          <a:p>
            <a:r>
              <a:rPr lang="en-US" sz="1400" dirty="0" smtClean="0">
                <a:hlinkClick r:id="rId2"/>
              </a:rPr>
              <a:t>http://www.chemeddl.org/services/moodle/media/QBank/GenChem/Tables/EStandardTable.htm</a:t>
            </a:r>
            <a:endParaRPr lang="en-US" sz="1400" dirty="0" smtClean="0"/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46462" y="4212547"/>
            <a:ext cx="420582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3. Calculate </a:t>
            </a:r>
            <a:r>
              <a:rPr lang="en-US" sz="1400" i="1" dirty="0" err="1" smtClean="0"/>
              <a:t>E</a:t>
            </a:r>
            <a:r>
              <a:rPr lang="en-US" sz="1400" baseline="30000" dirty="0" err="1" smtClean="0"/>
              <a:t>o</a:t>
            </a:r>
            <a:r>
              <a:rPr lang="en-US" sz="1400" dirty="0" smtClean="0"/>
              <a:t> for the following balanced reaction. </a:t>
            </a:r>
          </a:p>
          <a:p>
            <a:r>
              <a:rPr lang="en-US" sz="1400" dirty="0" err="1" smtClean="0"/>
              <a:t>Te(s</a:t>
            </a:r>
            <a:r>
              <a:rPr lang="en-US" sz="1400" dirty="0" smtClean="0"/>
              <a:t>) + 2H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O(l) + 2Sn</a:t>
            </a:r>
            <a:r>
              <a:rPr lang="en-US" sz="1400" baseline="30000" dirty="0" smtClean="0"/>
              <a:t>+4</a:t>
            </a:r>
            <a:r>
              <a:rPr lang="en-US" sz="1400" dirty="0" smtClean="0"/>
              <a:t>(aq) TeO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(s) + 4H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(aq) + 2Sn</a:t>
            </a:r>
            <a:r>
              <a:rPr lang="en-US" sz="1400" baseline="30000" dirty="0" smtClean="0"/>
              <a:t>+2</a:t>
            </a:r>
            <a:r>
              <a:rPr lang="en-US" sz="1400" dirty="0" smtClean="0"/>
              <a:t>(aq) </a:t>
            </a:r>
          </a:p>
          <a:p>
            <a:r>
              <a:rPr lang="en-US" sz="1400" dirty="0" smtClean="0"/>
              <a:t>Choose one answer.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0.229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0.379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-0.379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0.679 V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 -0.229 V </a:t>
            </a:r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755655" y="1790036"/>
            <a:ext cx="385192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 Calculate </a:t>
            </a:r>
            <a:r>
              <a:rPr lang="en-US" sz="1400" i="1" dirty="0" err="1" smtClean="0"/>
              <a:t>E</a:t>
            </a:r>
            <a:r>
              <a:rPr lang="en-US" sz="1400" baseline="30000" dirty="0" err="1" smtClean="0"/>
              <a:t>o</a:t>
            </a:r>
            <a:r>
              <a:rPr lang="en-US" sz="1400" dirty="0" smtClean="0"/>
              <a:t> for the following balanced reaction. </a:t>
            </a:r>
          </a:p>
          <a:p>
            <a:r>
              <a:rPr lang="en-US" sz="1400" dirty="0" smtClean="0"/>
              <a:t>2AgI + Ca </a:t>
            </a: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smtClean="0"/>
              <a:t>2Ag +CaI</a:t>
            </a:r>
            <a:r>
              <a:rPr lang="en-US" sz="1400" baseline="-25000" dirty="0" smtClean="0"/>
              <a:t>2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-3.02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 3.02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 2.72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-2.72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2.57 V </a:t>
            </a:r>
          </a:p>
          <a:p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4933032" y="4212547"/>
            <a:ext cx="46085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4. Calculate </a:t>
            </a:r>
            <a:r>
              <a:rPr lang="en-US" sz="1400" i="1" dirty="0" err="1" smtClean="0"/>
              <a:t>E</a:t>
            </a:r>
            <a:r>
              <a:rPr lang="en-US" sz="1400" baseline="30000" dirty="0" err="1" smtClean="0"/>
              <a:t>o</a:t>
            </a:r>
            <a:r>
              <a:rPr lang="en-US" sz="1400" dirty="0" smtClean="0"/>
              <a:t> for the following balanced reaction. </a:t>
            </a:r>
          </a:p>
          <a:p>
            <a:r>
              <a:rPr lang="en-US" sz="1400" dirty="0" smtClean="0"/>
              <a:t>N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H</a:t>
            </a:r>
            <a:r>
              <a:rPr lang="en-US" sz="1400" baseline="-25000" dirty="0" smtClean="0"/>
              <a:t>5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(aq) + 2Cu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(aq) + 3H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(aq) </a:t>
            </a: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/>
              <a:t> 2Cu</a:t>
            </a:r>
            <a:r>
              <a:rPr lang="en-US" sz="1400" baseline="30000" dirty="0" smtClean="0"/>
              <a:t>+2</a:t>
            </a:r>
            <a:r>
              <a:rPr lang="en-US" sz="1400" dirty="0" smtClean="0"/>
              <a:t>(aq) + 2NH</a:t>
            </a:r>
            <a:r>
              <a:rPr lang="en-US" sz="1400" baseline="-25000" dirty="0" smtClean="0"/>
              <a:t>4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(aq) </a:t>
            </a:r>
          </a:p>
          <a:p>
            <a:r>
              <a:rPr lang="en-US" sz="1400" dirty="0" smtClean="0"/>
              <a:t>Choose one answer.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-0.934 V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 -1.087 V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1.087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1.393 V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 0.934 V </a:t>
            </a:r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46462" y="1790036"/>
            <a:ext cx="385192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1. Calculate </a:t>
            </a:r>
            <a:r>
              <a:rPr lang="en-US" sz="1400" i="1" dirty="0" err="1" smtClean="0"/>
              <a:t>E</a:t>
            </a:r>
            <a:r>
              <a:rPr lang="en-US" sz="1400" baseline="30000" dirty="0" err="1" smtClean="0"/>
              <a:t>o</a:t>
            </a:r>
            <a:r>
              <a:rPr lang="en-US" sz="1400" dirty="0" smtClean="0"/>
              <a:t> for the following balanced reaction. </a:t>
            </a:r>
          </a:p>
          <a:p>
            <a:r>
              <a:rPr lang="en-US" sz="1400" dirty="0" smtClean="0"/>
              <a:t>Cu + Cl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</a:t>
            </a: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</a:t>
            </a:r>
            <a:r>
              <a:rPr lang="en-US" sz="1400" dirty="0" smtClean="0"/>
              <a:t>CuCl</a:t>
            </a:r>
            <a:r>
              <a:rPr lang="en-US" sz="1400" baseline="-25000" dirty="0" smtClean="0"/>
              <a:t>2</a:t>
            </a:r>
            <a:endParaRPr lang="en-US" sz="1400" dirty="0" smtClean="0"/>
          </a:p>
          <a:p>
            <a:pPr marL="342900" indent="-342900">
              <a:buAutoNum type="alphaLcPeriod"/>
            </a:pPr>
            <a:r>
              <a:rPr lang="en-US" sz="1400" dirty="0" smtClean="0"/>
              <a:t>-2.383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-1.021 V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1.021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1.695 V </a:t>
            </a:r>
          </a:p>
          <a:p>
            <a:pPr marL="342900" indent="-342900">
              <a:buAutoNum type="alphaLcPeriod"/>
            </a:pPr>
            <a:r>
              <a:rPr lang="en-US" sz="1400" dirty="0" smtClean="0"/>
              <a:t>2.379 V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372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potential. Practice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801509"/>
            <a:ext cx="2590800" cy="3667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99CC"/>
                </a:solidFill>
              </a:rPr>
              <a:t>Sample Problem 21.4: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0" y="801509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prstTxWarp prst="textNoShape">
              <a:avLst/>
            </a:prstTxWarp>
            <a:spAutoFit/>
          </a:bodyPr>
          <a:lstStyle/>
          <a:p>
            <a:pPr>
              <a:spcBef>
                <a:spcPct val="10000"/>
              </a:spcBef>
            </a:pPr>
            <a:r>
              <a:rPr lang="en-US" sz="1800"/>
              <a:t>Writing Spontaneous Redox Reactions and Ranking Oxidizing and Reducing Agents by Strength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457200" y="1563509"/>
            <a:ext cx="8305800" cy="915988"/>
            <a:chOff x="288" y="816"/>
            <a:chExt cx="5232" cy="577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88" y="816"/>
              <a:ext cx="10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PROBLEM: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152" y="816"/>
              <a:ext cx="436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 marL="457200" indent="-457200">
                <a:spcBef>
                  <a:spcPct val="50000"/>
                </a:spcBef>
                <a:buFont typeface="Times" pitchFamily="-111" charset="0"/>
                <a:buNone/>
              </a:pPr>
              <a:r>
                <a:rPr lang="en-US" sz="1800"/>
                <a:t>(a)  </a:t>
              </a:r>
              <a:r>
                <a:rPr lang="en-US" sz="1800" b="0"/>
                <a:t>Combine the following three half-reactions into three balanced equations (A, B, and C) for spontaneous reactions, and calculate </a:t>
              </a: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 baseline="-25000"/>
                <a:t>cell</a:t>
              </a:r>
              <a:r>
                <a:rPr lang="en-US" sz="1800" b="0"/>
                <a:t> for each.  </a:t>
              </a:r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81000" y="438290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PLAN: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828800" y="2477909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50000"/>
              </a:spcBef>
              <a:buFont typeface="Times" pitchFamily="-111" charset="0"/>
              <a:buNone/>
            </a:pPr>
            <a:r>
              <a:rPr lang="en-US" sz="1800"/>
              <a:t>(b)  </a:t>
            </a:r>
            <a:r>
              <a:rPr lang="en-US" sz="1800" b="0"/>
              <a:t>Rank the relative strengths of the oxidizing and reducing agents:</a:t>
            </a:r>
            <a:endParaRPr lang="en-US" sz="1800"/>
          </a:p>
        </p:txBody>
      </p:sp>
      <p:grpSp>
        <p:nvGrpSpPr>
          <p:cNvPr id="13" name="Group 23"/>
          <p:cNvGrpSpPr>
            <a:grpSpLocks/>
          </p:cNvGrpSpPr>
          <p:nvPr/>
        </p:nvGrpSpPr>
        <p:grpSpPr bwMode="auto">
          <a:xfrm>
            <a:off x="1905000" y="2858909"/>
            <a:ext cx="6934200" cy="366713"/>
            <a:chOff x="1200" y="1632"/>
            <a:chExt cx="4368" cy="231"/>
          </a:xfrm>
        </p:grpSpPr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656" y="163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0.96 V</a:t>
              </a:r>
            </a:p>
          </p:txBody>
        </p:sp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200" y="1632"/>
              <a:ext cx="3312" cy="231"/>
              <a:chOff x="1200" y="1632"/>
              <a:chExt cx="3312" cy="231"/>
            </a:xfrm>
          </p:grpSpPr>
          <p:sp>
            <p:nvSpPr>
              <p:cNvPr id="16" name="Text Box 9"/>
              <p:cNvSpPr txBox="1">
                <a:spLocks noChangeArrowheads="1"/>
              </p:cNvSpPr>
              <p:nvPr/>
            </p:nvSpPr>
            <p:spPr bwMode="auto">
              <a:xfrm>
                <a:off x="1200" y="1632"/>
                <a:ext cx="33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dirty="0"/>
                  <a:t>(1)  NO</a:t>
                </a:r>
                <a:r>
                  <a:rPr lang="en-US" sz="1800" b="0" baseline="-25000" dirty="0"/>
                  <a:t>3</a:t>
                </a:r>
                <a:r>
                  <a:rPr lang="en-US" sz="1800" baseline="30000" dirty="0"/>
                  <a:t>-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 + 4H</a:t>
                </a:r>
                <a:r>
                  <a:rPr lang="en-US" sz="1800" baseline="30000" dirty="0"/>
                  <a:t>+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 + 3e</a:t>
                </a:r>
                <a:r>
                  <a:rPr lang="en-US" sz="1800" baseline="30000" dirty="0"/>
                  <a:t>-</a:t>
                </a:r>
                <a:r>
                  <a:rPr lang="en-US" sz="1800" b="0" dirty="0"/>
                  <a:t>   </a:t>
                </a:r>
                <a:r>
                  <a:rPr lang="en-US" sz="1800" b="0" dirty="0" smtClean="0"/>
                  <a:t>               </a:t>
                </a:r>
                <a:r>
                  <a:rPr lang="en-US" sz="1800" b="0" dirty="0" err="1"/>
                  <a:t>NO(</a:t>
                </a:r>
                <a:r>
                  <a:rPr lang="en-US" sz="1800" b="0" i="1" dirty="0" err="1">
                    <a:latin typeface="Times" pitchFamily="-111" charset="0"/>
                  </a:rPr>
                  <a:t>g</a:t>
                </a:r>
                <a:r>
                  <a:rPr lang="en-US" sz="1800" b="0" dirty="0"/>
                  <a:t>) + 2H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O(</a:t>
                </a:r>
                <a:r>
                  <a:rPr lang="en-US" sz="1800" b="0" i="1" dirty="0">
                    <a:latin typeface="Times" pitchFamily="-111" charset="0"/>
                  </a:rPr>
                  <a:t>l</a:t>
                </a:r>
                <a:r>
                  <a:rPr lang="en-US" sz="1800" b="0" dirty="0"/>
                  <a:t>)</a:t>
                </a:r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3120" y="1747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1905000" y="3239909"/>
            <a:ext cx="6934200" cy="366713"/>
            <a:chOff x="1200" y="1872"/>
            <a:chExt cx="4368" cy="231"/>
          </a:xfrm>
        </p:grpSpPr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4656" y="187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-0.23 V</a:t>
              </a:r>
            </a:p>
          </p:txBody>
        </p: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1200" y="1872"/>
              <a:ext cx="3312" cy="231"/>
              <a:chOff x="1200" y="1872"/>
              <a:chExt cx="3312" cy="231"/>
            </a:xfrm>
          </p:grpSpPr>
          <p:sp>
            <p:nvSpPr>
              <p:cNvPr id="21" name="Text Box 10"/>
              <p:cNvSpPr txBox="1">
                <a:spLocks noChangeArrowheads="1"/>
              </p:cNvSpPr>
              <p:nvPr/>
            </p:nvSpPr>
            <p:spPr bwMode="auto">
              <a:xfrm>
                <a:off x="1200" y="1872"/>
                <a:ext cx="33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dirty="0"/>
                  <a:t>(2)  N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g</a:t>
                </a:r>
                <a:r>
                  <a:rPr lang="en-US" sz="1800" b="0" dirty="0"/>
                  <a:t>) + 5H</a:t>
                </a:r>
                <a:r>
                  <a:rPr lang="en-US" sz="1800" baseline="30000" dirty="0"/>
                  <a:t>+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 + 4e</a:t>
                </a:r>
                <a:r>
                  <a:rPr lang="en-US" sz="1800" baseline="30000" dirty="0"/>
                  <a:t>-</a:t>
                </a:r>
                <a:r>
                  <a:rPr lang="en-US" sz="1800" b="0" dirty="0"/>
                  <a:t>   </a:t>
                </a:r>
                <a:r>
                  <a:rPr lang="en-US" sz="1800" b="0" dirty="0" smtClean="0"/>
                  <a:t>             </a:t>
                </a:r>
                <a:r>
                  <a:rPr lang="en-US" sz="1800" b="0" dirty="0"/>
                  <a:t>N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H</a:t>
                </a:r>
                <a:r>
                  <a:rPr lang="en-US" sz="1800" b="0" baseline="-25000" dirty="0"/>
                  <a:t>5</a:t>
                </a:r>
                <a:r>
                  <a:rPr lang="en-US" sz="1800" baseline="30000" dirty="0"/>
                  <a:t>+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</a:t>
                </a:r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>
                <a:off x="2880" y="198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1905000" y="3620909"/>
            <a:ext cx="7086600" cy="366713"/>
            <a:chOff x="1200" y="2112"/>
            <a:chExt cx="4368" cy="231"/>
          </a:xfrm>
        </p:grpSpPr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656" y="21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i="1"/>
                <a:t>E</a:t>
              </a:r>
              <a:r>
                <a:rPr lang="en-US" sz="1800" b="0" baseline="30000"/>
                <a:t>o</a:t>
              </a:r>
              <a:r>
                <a:rPr lang="en-US" sz="1800" b="0"/>
                <a:t> = 1.23 V</a:t>
              </a:r>
            </a:p>
          </p:txBody>
        </p:sp>
        <p:grpSp>
          <p:nvGrpSpPr>
            <p:cNvPr id="25" name="Group 18"/>
            <p:cNvGrpSpPr>
              <a:grpSpLocks/>
            </p:cNvGrpSpPr>
            <p:nvPr/>
          </p:nvGrpSpPr>
          <p:grpSpPr bwMode="auto">
            <a:xfrm>
              <a:off x="1200" y="2112"/>
              <a:ext cx="3408" cy="231"/>
              <a:chOff x="1200" y="2112"/>
              <a:chExt cx="3408" cy="231"/>
            </a:xfrm>
          </p:grpSpPr>
          <p:sp>
            <p:nvSpPr>
              <p:cNvPr id="26" name="Text Box 11"/>
              <p:cNvSpPr txBox="1">
                <a:spLocks noChangeArrowheads="1"/>
              </p:cNvSpPr>
              <p:nvPr/>
            </p:nvSpPr>
            <p:spPr bwMode="auto">
              <a:xfrm>
                <a:off x="1200" y="2112"/>
                <a:ext cx="34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0" dirty="0"/>
                  <a:t>(3)  MnO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s</a:t>
                </a:r>
                <a:r>
                  <a:rPr lang="en-US" sz="1800" b="0" dirty="0"/>
                  <a:t>) +4H</a:t>
                </a:r>
                <a:r>
                  <a:rPr lang="en-US" sz="1800" baseline="30000" dirty="0"/>
                  <a:t>+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 + 2e</a:t>
                </a:r>
                <a:r>
                  <a:rPr lang="en-US" sz="1800" baseline="30000" dirty="0"/>
                  <a:t>-</a:t>
                </a:r>
                <a:r>
                  <a:rPr lang="en-US" sz="1800" b="0" dirty="0"/>
                  <a:t>  </a:t>
                </a:r>
                <a:r>
                  <a:rPr lang="en-US" sz="1800" b="0" dirty="0" smtClean="0"/>
                  <a:t>               </a:t>
                </a:r>
                <a:r>
                  <a:rPr lang="en-US" sz="1800" b="0" dirty="0"/>
                  <a:t>Mn</a:t>
                </a:r>
                <a:r>
                  <a:rPr lang="en-US" sz="1800" baseline="30000" dirty="0"/>
                  <a:t>2+</a:t>
                </a:r>
                <a:r>
                  <a:rPr lang="en-US" sz="1800" b="0" dirty="0"/>
                  <a:t>(</a:t>
                </a:r>
                <a:r>
                  <a:rPr lang="en-US" sz="1800" b="0" i="1" dirty="0">
                    <a:latin typeface="Times" pitchFamily="-111" charset="0"/>
                  </a:rPr>
                  <a:t>aq</a:t>
                </a:r>
                <a:r>
                  <a:rPr lang="en-US" sz="1800" b="0" dirty="0"/>
                  <a:t>) + 2H</a:t>
                </a:r>
                <a:r>
                  <a:rPr lang="en-US" sz="1800" b="0" baseline="-25000" dirty="0"/>
                  <a:t>2</a:t>
                </a:r>
                <a:r>
                  <a:rPr lang="en-US" sz="1800" b="0" dirty="0"/>
                  <a:t>O(</a:t>
                </a:r>
                <a:r>
                  <a:rPr lang="en-US" sz="1800" b="0" i="1" dirty="0">
                    <a:latin typeface="Times" pitchFamily="-111" charset="0"/>
                  </a:rPr>
                  <a:t>l</a:t>
                </a:r>
                <a:r>
                  <a:rPr lang="en-US" sz="1800" b="0" dirty="0"/>
                  <a:t>)</a:t>
                </a:r>
              </a:p>
            </p:txBody>
          </p:sp>
          <p:sp>
            <p:nvSpPr>
              <p:cNvPr id="27" name="Line 17"/>
              <p:cNvSpPr>
                <a:spLocks noChangeShapeType="1"/>
              </p:cNvSpPr>
              <p:nvPr/>
            </p:nvSpPr>
            <p:spPr bwMode="auto">
              <a:xfrm>
                <a:off x="3024" y="2227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447800" y="4382909"/>
            <a:ext cx="7239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Put the equations together in varying combinations so as to produce (+)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baseline="-25000" dirty="0" err="1"/>
              <a:t>cell</a:t>
            </a:r>
            <a:r>
              <a:rPr lang="en-US" sz="1800" b="0" dirty="0"/>
              <a:t> for the combination.  Since the reactions are written as reductions, remember that as you reverse one reaction for an oxidation, reverse the sign of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dirty="0"/>
              <a:t>.  Balance the number of electrons gained and lost without changing the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1800" b="0" dirty="0"/>
              <a:t>In ranking the strengths, compare the combinations in terms of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baseline="-25000" dirty="0" err="1"/>
              <a:t>cell</a:t>
            </a:r>
            <a:r>
              <a:rPr lang="en-US" sz="1800" b="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881200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Electrochemistry outline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3222" y="1199444"/>
            <a:ext cx="6801862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3</a:t>
            </a:r>
          </a:p>
          <a:p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1: Electric potential is related to Gibbs free energy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Conceptual understanding of voltage and current.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Units: Faraday constant is the charge of one mole of electrons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2: Reference potential to measure half-reaction potentials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Standard Hydrogen Electrode is an arbitrary choice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Reduction potentials give a sense of how likely a species is</a:t>
            </a:r>
            <a:br>
              <a:rPr lang="en-US"/>
            </a:br>
            <a:r>
              <a:rPr lang="en-US"/>
              <a:t>willing to accept electrons.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3: Calculating the cell potential from two half-reactions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4: Standard cell potential and spontaneity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5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potential and free energy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21794" y="1040234"/>
            <a:ext cx="7188287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For the reaction </a:t>
            </a:r>
            <a:br>
              <a:rPr lang="en-US"/>
            </a:br>
            <a:r>
              <a:rPr lang="en-US"/>
              <a:t>2 Al(s) + 3 Co</a:t>
            </a:r>
            <a:r>
              <a:rPr lang="en-US" baseline="30000"/>
              <a:t>2+</a:t>
            </a:r>
            <a:r>
              <a:rPr lang="en-US"/>
              <a:t>(aq) </a:t>
            </a:r>
            <a:r>
              <a:rPr lang="en-US">
                <a:sym typeface="Wingdings"/>
              </a:rPr>
              <a:t></a:t>
            </a:r>
            <a:r>
              <a:rPr lang="en-US"/>
              <a:t> 2 Al</a:t>
            </a:r>
            <a:r>
              <a:rPr lang="en-US" baseline="30000"/>
              <a:t>3+</a:t>
            </a:r>
            <a:r>
              <a:rPr lang="en-US"/>
              <a:t>(aq) + 3 Co(s), </a:t>
            </a:r>
            <a:r>
              <a:rPr lang="en-US">
                <a:latin typeface="Symbol" charset="2"/>
                <a:cs typeface="Symbol" charset="2"/>
              </a:rPr>
              <a:t>D</a:t>
            </a:r>
            <a:r>
              <a:rPr lang="en-US"/>
              <a:t>G° is -799 kJ. 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What is E° for a standard cell based on this reaction?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Is it spontaneous?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Volts are Joules/coloumb, being coulomb the unit of charge.</a:t>
            </a:r>
            <a:br>
              <a:rPr lang="en-US"/>
            </a:br>
            <a:r>
              <a:rPr lang="en-US"/>
              <a:t>How many joules did the battery consume after one million electrons are exchanged between the cathode and the anode?</a:t>
            </a:r>
            <a:br>
              <a:rPr lang="en-US"/>
            </a:br>
            <a:r>
              <a:rPr lang="en-US"/>
              <a:t>(the charge of one electron is 1.6E-19 coulombs.)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How many grams of cobalt are accumulated in the anode/cathode?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If this magnitude is standard, what are the concentrations of Co(2+) and Al(3+) in this battery?</a:t>
            </a:r>
            <a:br>
              <a:rPr lang="en-US"/>
            </a:br>
            <a:endParaRPr lang="en-US"/>
          </a:p>
          <a:p>
            <a:pPr marL="342900" indent="-342900">
              <a:buAutoNum type="alphaLcParenR"/>
            </a:pPr>
            <a:r>
              <a:rPr lang="en-US"/>
              <a:t>Why will </a:t>
            </a:r>
            <a:r>
              <a:rPr lang="en-US">
                <a:latin typeface="Symbol" charset="2"/>
                <a:cs typeface="Symbol" charset="2"/>
              </a:rPr>
              <a:t>D</a:t>
            </a:r>
            <a:r>
              <a:rPr lang="en-US"/>
              <a:t>G° change if we balance the reaction differently but not E</a:t>
            </a:r>
            <a:r>
              <a:rPr lang="en-US" baseline="30000"/>
              <a:t>o</a:t>
            </a:r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696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Qualitative understanding of E</a:t>
            </a:r>
            <a:r>
              <a:rPr lang="en-US" baseline="30000"/>
              <a:t>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538" y="1445326"/>
            <a:ext cx="78928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Standard reduction potentials reflect the tendency of a species to gain electrons.</a:t>
            </a:r>
            <a:br>
              <a:rPr lang="en-US"/>
            </a:br>
            <a:endParaRPr lang="en-US"/>
          </a:p>
          <a:p>
            <a:r>
              <a:rPr lang="en-US"/>
              <a:t>Rank without looking at any data table the following species in standard reduction</a:t>
            </a:r>
            <a:br>
              <a:rPr lang="en-US"/>
            </a:br>
            <a:r>
              <a:rPr lang="en-US"/>
              <a:t>potential.</a:t>
            </a:r>
          </a:p>
          <a:p>
            <a:endParaRPr lang="en-US"/>
          </a:p>
          <a:p>
            <a:pPr marL="342900" indent="-342900">
              <a:buAutoNum type="alphaLcParenR"/>
            </a:pPr>
            <a:r>
              <a:rPr lang="en-US"/>
              <a:t>E</a:t>
            </a:r>
            <a:r>
              <a:rPr lang="en-US" baseline="30000"/>
              <a:t>o</a:t>
            </a:r>
            <a:r>
              <a:rPr lang="en-US" baseline="-25000"/>
              <a:t>Na+/Na</a:t>
            </a:r>
          </a:p>
          <a:p>
            <a:pPr marL="342900" indent="-342900">
              <a:buFontTx/>
              <a:buAutoNum type="alphaLcParenR"/>
            </a:pPr>
            <a:r>
              <a:rPr lang="en-US"/>
              <a:t>E</a:t>
            </a:r>
            <a:r>
              <a:rPr lang="en-US" baseline="30000"/>
              <a:t>o</a:t>
            </a:r>
            <a:r>
              <a:rPr lang="en-US" baseline="-25000"/>
              <a:t>Li+/Li</a:t>
            </a:r>
          </a:p>
          <a:p>
            <a:pPr marL="342900" indent="-342900">
              <a:buFontTx/>
              <a:buAutoNum type="alphaLcParenR"/>
            </a:pPr>
            <a:r>
              <a:rPr lang="en-US"/>
              <a:t>E</a:t>
            </a:r>
            <a:r>
              <a:rPr lang="en-US" baseline="30000"/>
              <a:t>o</a:t>
            </a:r>
            <a:r>
              <a:rPr lang="en-US" baseline="-25000"/>
              <a:t>Cl2/Cl-</a:t>
            </a:r>
          </a:p>
          <a:p>
            <a:pPr marL="342900" indent="-342900">
              <a:buFontTx/>
              <a:buAutoNum type="alphaLcParenR"/>
            </a:pPr>
            <a:r>
              <a:rPr lang="en-US"/>
              <a:t>E</a:t>
            </a:r>
            <a:r>
              <a:rPr lang="en-US" baseline="30000"/>
              <a:t>o</a:t>
            </a:r>
            <a:r>
              <a:rPr lang="en-US" baseline="-25000"/>
              <a:t>F2/F-</a:t>
            </a:r>
          </a:p>
        </p:txBody>
      </p:sp>
    </p:spTree>
    <p:extLst>
      <p:ext uri="{BB962C8B-B14F-4D97-AF65-F5344CB8AC3E}">
        <p14:creationId xmlns:p14="http://schemas.microsoft.com/office/powerpoint/2010/main" val="282393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1" y="237150"/>
            <a:ext cx="7918475" cy="505419"/>
          </a:xfrm>
        </p:spPr>
        <p:txBody>
          <a:bodyPr>
            <a:normAutofit/>
          </a:bodyPr>
          <a:lstStyle/>
          <a:p>
            <a:r>
              <a:rPr lang="en-US" dirty="0"/>
              <a:t>Potential of half reactions and standard cell potential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168400"/>
            <a:ext cx="2819400" cy="3667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99CC"/>
                </a:solidFill>
              </a:rPr>
              <a:t>Sample Problem 21.3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352800" y="1168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prstTxWarp prst="textNoShape">
              <a:avLst/>
            </a:prstTxWarp>
            <a:spAutoFit/>
          </a:bodyPr>
          <a:lstStyle/>
          <a:p>
            <a:pPr>
              <a:spcBef>
                <a:spcPct val="10000"/>
              </a:spcBef>
            </a:pPr>
            <a:r>
              <a:rPr lang="en-US" sz="1800"/>
              <a:t>Calculating an Unknown </a:t>
            </a:r>
            <a:r>
              <a:rPr lang="en-US" sz="1800" i="1"/>
              <a:t>E</a:t>
            </a:r>
            <a:r>
              <a:rPr lang="en-US" sz="1800" baseline="30000"/>
              <a:t>o</a:t>
            </a:r>
            <a:r>
              <a:rPr lang="en-US" sz="1800" baseline="-25000"/>
              <a:t>half-cell</a:t>
            </a:r>
            <a:r>
              <a:rPr lang="en-US" sz="1800"/>
              <a:t> from </a:t>
            </a:r>
            <a:r>
              <a:rPr lang="en-US" sz="1800" i="1"/>
              <a:t>E</a:t>
            </a:r>
            <a:r>
              <a:rPr lang="en-US" sz="1800" baseline="30000"/>
              <a:t>o</a:t>
            </a:r>
            <a:r>
              <a:rPr lang="en-US" sz="1800" baseline="-25000"/>
              <a:t>cell</a:t>
            </a:r>
            <a:endParaRPr lang="en-US" sz="1800"/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57200" y="1930400"/>
            <a:ext cx="8382000" cy="641350"/>
            <a:chOff x="288" y="816"/>
            <a:chExt cx="5280" cy="404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88" y="816"/>
              <a:ext cx="10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PROBLEM: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200" y="816"/>
              <a:ext cx="43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/>
                <a:t>A voltaic cell houses the reaction between aqueous bromine and zinc metal: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981200" y="2540000"/>
            <a:ext cx="6553200" cy="366713"/>
            <a:chOff x="1248" y="1248"/>
            <a:chExt cx="4128" cy="231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248" y="1248"/>
              <a:ext cx="41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0" dirty="0"/>
                <a:t>Br</a:t>
              </a:r>
              <a:r>
                <a:rPr lang="en-US" sz="1800" b="0" baseline="-25000" dirty="0"/>
                <a:t>2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+ </a:t>
              </a:r>
              <a:r>
                <a:rPr lang="en-US" sz="1800" b="0" dirty="0" err="1"/>
                <a:t>Zn(</a:t>
              </a:r>
              <a:r>
                <a:rPr lang="en-US" sz="1800" b="0" i="1" dirty="0" err="1">
                  <a:latin typeface="Times" pitchFamily="-111" charset="0"/>
                </a:rPr>
                <a:t>s</a:t>
              </a:r>
              <a:r>
                <a:rPr lang="en-US" sz="1800" b="0" dirty="0"/>
                <a:t>)  </a:t>
              </a:r>
              <a:r>
                <a:rPr lang="en-US" sz="1800" b="0" dirty="0" smtClean="0"/>
                <a:t>               </a:t>
              </a:r>
              <a:r>
                <a:rPr lang="en-US" sz="1800" b="0" dirty="0"/>
                <a:t>Zn</a:t>
              </a:r>
              <a:r>
                <a:rPr lang="en-US" sz="1800" baseline="30000" dirty="0"/>
                <a:t>2+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+ 2Br</a:t>
              </a:r>
              <a:r>
                <a:rPr lang="en-US" sz="1800" baseline="30000" dirty="0">
                  <a:ea typeface="Arial" pitchFamily="-111" charset="0"/>
                  <a:cs typeface="Arial" pitchFamily="-111" charset="0"/>
                </a:rPr>
                <a:t>−</a:t>
              </a:r>
              <a:r>
                <a:rPr lang="en-US" sz="1800" b="0" dirty="0"/>
                <a:t>(</a:t>
              </a:r>
              <a:r>
                <a:rPr lang="en-US" sz="1800" b="0" i="1" dirty="0">
                  <a:latin typeface="Times" pitchFamily="-111" charset="0"/>
                </a:rPr>
                <a:t>aq</a:t>
              </a:r>
              <a:r>
                <a:rPr lang="en-US" sz="1800" b="0" dirty="0"/>
                <a:t>)           </a:t>
              </a:r>
              <a:r>
                <a:rPr lang="en-US" sz="1800" b="0" i="1" dirty="0" err="1"/>
                <a:t>E</a:t>
              </a:r>
              <a:r>
                <a:rPr lang="en-US" sz="1800" b="0" baseline="30000" dirty="0" err="1"/>
                <a:t>o</a:t>
              </a:r>
              <a:r>
                <a:rPr lang="en-US" sz="1800" b="0" baseline="-25000" dirty="0" err="1"/>
                <a:t>cell</a:t>
              </a:r>
              <a:r>
                <a:rPr lang="en-US" sz="1800" b="0" dirty="0"/>
                <a:t> = 1.83 V</a:t>
              </a: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304" y="13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09600" y="29210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Calculate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baseline="-25000" dirty="0" err="1"/>
              <a:t>bromine</a:t>
            </a:r>
            <a:r>
              <a:rPr lang="en-US" sz="1800" b="0" dirty="0"/>
              <a:t> given </a:t>
            </a:r>
            <a:r>
              <a:rPr lang="en-US" sz="1800" b="0" i="1" dirty="0" err="1"/>
              <a:t>E</a:t>
            </a:r>
            <a:r>
              <a:rPr lang="en-US" sz="1800" b="0" baseline="30000" dirty="0" err="1"/>
              <a:t>o</a:t>
            </a:r>
            <a:r>
              <a:rPr lang="en-US" sz="1800" b="0" baseline="-25000" dirty="0" err="1"/>
              <a:t>zinc</a:t>
            </a:r>
            <a:r>
              <a:rPr lang="en-US" sz="1800" b="0" dirty="0"/>
              <a:t> = </a:t>
            </a:r>
            <a:r>
              <a:rPr lang="en-US" sz="1800" b="0" dirty="0">
                <a:ea typeface="Arial" pitchFamily="-111" charset="0"/>
                <a:cs typeface="Arial" pitchFamily="-111" charset="0"/>
              </a:rPr>
              <a:t>−</a:t>
            </a:r>
            <a:r>
              <a:rPr lang="en-US" sz="1800" b="0" dirty="0"/>
              <a:t>0.76 V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9600" y="4026377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Note:</a:t>
            </a:r>
          </a:p>
          <a:p>
            <a:r>
              <a:rPr lang="en-US" dirty="0" smtClean="0"/>
              <a:t>	Remember that all electrode potentials are defined as reductions. So you need to change the sign of the oxidation</a:t>
            </a:r>
          </a:p>
          <a:p>
            <a:r>
              <a:rPr lang="en-US" dirty="0" err="1" smtClean="0"/>
              <a:t>E°</a:t>
            </a:r>
            <a:r>
              <a:rPr lang="en-US" baseline="-25000" dirty="0" err="1" smtClean="0"/>
              <a:t>cell</a:t>
            </a:r>
            <a:r>
              <a:rPr lang="en-US" dirty="0" smtClean="0"/>
              <a:t> =  </a:t>
            </a:r>
            <a:r>
              <a:rPr lang="en-US" dirty="0" err="1" smtClean="0"/>
              <a:t>E°</a:t>
            </a:r>
            <a:r>
              <a:rPr lang="en-US" baseline="-25000" dirty="0" err="1" smtClean="0"/>
              <a:t>reduction</a:t>
            </a:r>
            <a:r>
              <a:rPr lang="en-US" baseline="-25000" dirty="0" smtClean="0"/>
              <a:t> </a:t>
            </a:r>
            <a:r>
              <a:rPr lang="en-US" dirty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E°</a:t>
            </a:r>
            <a:r>
              <a:rPr lang="en-US" baseline="-25000" dirty="0" err="1" smtClean="0"/>
              <a:t>oxidation</a:t>
            </a:r>
            <a:r>
              <a:rPr lang="en-US" dirty="0" smtClean="0"/>
              <a:t> </a:t>
            </a:r>
            <a:endParaRPr lang="en-US" baseline="-25000" dirty="0" smtClean="0"/>
          </a:p>
          <a:p>
            <a:pPr lvl="1"/>
            <a:r>
              <a:rPr lang="en-US" dirty="0" smtClean="0">
                <a:sym typeface="Symbol" pitchFamily="-111" charset="2"/>
              </a:rPr>
              <a:t>when adding E°</a:t>
            </a:r>
            <a:r>
              <a:rPr lang="en-US" baseline="-25000" dirty="0" smtClean="0">
                <a:sym typeface="Symbol" pitchFamily="-111" charset="2"/>
              </a:rPr>
              <a:t> </a:t>
            </a:r>
            <a:r>
              <a:rPr lang="en-US" dirty="0" smtClean="0">
                <a:sym typeface="Symbol" pitchFamily="-111" charset="2"/>
              </a:rPr>
              <a:t>values for the half-cells, </a:t>
            </a:r>
            <a:r>
              <a:rPr lang="en-US" b="1" dirty="0" smtClean="0">
                <a:sym typeface="Symbol" pitchFamily="-111" charset="2"/>
              </a:rPr>
              <a:t>do not multiply</a:t>
            </a:r>
            <a:r>
              <a:rPr lang="en-US" dirty="0" smtClean="0">
                <a:sym typeface="Symbol" pitchFamily="-111" charset="2"/>
              </a:rPr>
              <a:t> the half-cell E° values, even if you need to multiply the half-reactions to balance the equation</a:t>
            </a:r>
            <a:endParaRPr lang="en-US" dirty="0">
              <a:sym typeface="Symbol" pitchFamily="-111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214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2" y="237150"/>
            <a:ext cx="7777364" cy="505419"/>
          </a:xfrm>
        </p:spPr>
        <p:txBody>
          <a:bodyPr>
            <a:normAutofit/>
          </a:bodyPr>
          <a:lstStyle/>
          <a:p>
            <a:r>
              <a:rPr lang="en-US" dirty="0" smtClean="0"/>
              <a:t>Relative strength of oxidizing and reducing agent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415994"/>
              </p:ext>
            </p:extLst>
          </p:nvPr>
        </p:nvGraphicFramePr>
        <p:xfrm>
          <a:off x="167192" y="1645839"/>
          <a:ext cx="8898437" cy="3522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21942857" imgH="8685714" progId="Word.Document.12">
                  <p:link updateAutomatic="1"/>
                </p:oleObj>
              </mc:Choice>
              <mc:Fallback>
                <p:oleObj name="Document" r:id="rId3" imgW="21942857" imgH="8685714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92" y="1645839"/>
                        <a:ext cx="8898437" cy="3522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76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 problem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884717"/>
              </p:ext>
            </p:extLst>
          </p:nvPr>
        </p:nvGraphicFramePr>
        <p:xfrm>
          <a:off x="676275" y="952853"/>
          <a:ext cx="7875588" cy="2024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5562600" imgH="1536700" progId="Word.Document.12">
                  <p:embed/>
                </p:oleObj>
              </mc:Choice>
              <mc:Fallback>
                <p:oleObj name="Document" r:id="rId4" imgW="5562600" imgH="1536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6275" y="952853"/>
                        <a:ext cx="7875588" cy="2024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06588" y="3065061"/>
            <a:ext cx="80452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a) What species in the above table can be spontaneously reduced by Silver solid?</a:t>
            </a:r>
            <a:r>
              <a:rPr lang="en-US">
                <a:effectLst/>
              </a:rPr>
              <a:t> </a:t>
            </a:r>
            <a:br>
              <a:rPr lang="en-US">
                <a:effectLst/>
              </a:rPr>
            </a:br>
            <a:endParaRPr lang="en-US">
              <a:effectLst/>
            </a:endParaRPr>
          </a:p>
          <a:p>
            <a:r>
              <a:rPr lang="en-US"/>
              <a:t>b) What species in the above table can be spontaneously oxidized by Copper(II)? </a:t>
            </a:r>
          </a:p>
          <a:p>
            <a:endParaRPr lang="en-US"/>
          </a:p>
          <a:p>
            <a:r>
              <a:rPr lang="en-US"/>
              <a:t>c) An electrode of aluminum and an electrode of copper are placed in solutions of AlCl</a:t>
            </a:r>
            <a:r>
              <a:rPr lang="en-US" baseline="-25000"/>
              <a:t>3</a:t>
            </a:r>
            <a:r>
              <a:rPr lang="en-US"/>
              <a:t> and CuCl</a:t>
            </a:r>
            <a:r>
              <a:rPr lang="en-US" baseline="-25000"/>
              <a:t>2</a:t>
            </a:r>
            <a:r>
              <a:rPr lang="en-US"/>
              <a:t>, respectively. The electrodes are connected with a metallic wire and the solutions with a salt bridge. Write the overall reaction and calculate the standard free energy associated to the overall reaction. </a:t>
            </a:r>
          </a:p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38960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7644" y="4542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3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Spontaneity and cell potential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200" y="849484"/>
            <a:ext cx="8686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dirty="0">
                <a:latin typeface="Times New Roman" charset="0"/>
              </a:rPr>
              <a:t>We build a cell with I</a:t>
            </a:r>
            <a:r>
              <a:rPr lang="en-US" sz="2600" baseline="-25000" dirty="0">
                <a:latin typeface="Times New Roman" charset="0"/>
              </a:rPr>
              <a:t>2</a:t>
            </a:r>
            <a:r>
              <a:rPr lang="en-US" sz="2600" dirty="0">
                <a:latin typeface="Times New Roman" charset="0"/>
              </a:rPr>
              <a:t>(s)/I</a:t>
            </a:r>
            <a:r>
              <a:rPr lang="en-US" sz="2600" baseline="30000" dirty="0">
                <a:latin typeface="Times New Roman" charset="0"/>
              </a:rPr>
              <a:t>-</a:t>
            </a:r>
            <a:r>
              <a:rPr lang="en-US" sz="2600" dirty="0">
                <a:latin typeface="Times New Roman" charset="0"/>
              </a:rPr>
              <a:t> in one electrode and Al/A</a:t>
            </a:r>
            <a:r>
              <a:rPr lang="en-US" sz="2600" baseline="30000" dirty="0">
                <a:latin typeface="Times New Roman" charset="0"/>
              </a:rPr>
              <a:t>l3+</a:t>
            </a:r>
            <a:r>
              <a:rPr lang="en-US" sz="2600" dirty="0">
                <a:latin typeface="Times New Roman" charset="0"/>
              </a:rPr>
              <a:t> in the other.</a:t>
            </a:r>
            <a:br>
              <a:rPr lang="en-US" sz="2600" dirty="0">
                <a:latin typeface="Times New Roman" charset="0"/>
              </a:rPr>
            </a:br>
            <a:r>
              <a:rPr lang="en-US" sz="2600" dirty="0">
                <a:latin typeface="Times New Roman" charset="0"/>
              </a:rPr>
              <a:t>What is </a:t>
            </a:r>
            <a:r>
              <a:rPr lang="el-GR" sz="2600" dirty="0">
                <a:latin typeface="Times New Roman" charset="0"/>
              </a:rPr>
              <a:t>Δ</a:t>
            </a:r>
            <a:r>
              <a:rPr lang="en-US" sz="2600" i="1" dirty="0">
                <a:latin typeface="Times New Roman" charset="0"/>
              </a:rPr>
              <a:t>G</a:t>
            </a:r>
            <a:r>
              <a:rPr lang="en-US" sz="2600" dirty="0">
                <a:latin typeface="Times New Roman" charset="0"/>
              </a:rPr>
              <a:t>º for the </a:t>
            </a:r>
            <a:r>
              <a:rPr lang="en-US" sz="2600" dirty="0" smtClean="0">
                <a:latin typeface="Times New Roman" charset="0"/>
              </a:rPr>
              <a:t>cell given the following reduction potentials? Balance the reaction with the least common multiple of electrons</a:t>
            </a:r>
            <a:endParaRPr lang="en-US" sz="2600" dirty="0">
              <a:latin typeface="Times New Roman" charset="0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381000" y="3714922"/>
            <a:ext cx="8229600" cy="34591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r>
              <a:rPr lang="en-US" sz="2800" dirty="0" smtClean="0">
                <a:latin typeface="Times New Roman" charset="0"/>
              </a:rPr>
              <a:t> 	636 kJ / </a:t>
            </a:r>
            <a:r>
              <a:rPr lang="en-US" sz="2800" dirty="0" err="1" smtClean="0">
                <a:latin typeface="Times New Roman" charset="0"/>
              </a:rPr>
              <a:t>mol</a:t>
            </a:r>
            <a:endParaRPr lang="en-US" sz="2800" dirty="0" smtClean="0">
              <a:latin typeface="Times New Roman" charset="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r>
              <a:rPr lang="en-US" sz="2800" dirty="0" smtClean="0">
                <a:latin typeface="Times New Roman" charset="0"/>
                <a:cs typeface="Times New Roman" charset="0"/>
              </a:rPr>
              <a:t> 	–648 kJ/ </a:t>
            </a:r>
            <a:r>
              <a:rPr lang="en-US" sz="2800" dirty="0" err="1" smtClean="0">
                <a:latin typeface="Times New Roman" charset="0"/>
                <a:cs typeface="Times New Roman" charset="0"/>
              </a:rPr>
              <a:t>mol</a:t>
            </a:r>
            <a:endParaRPr lang="en-US" sz="2800" dirty="0" smtClean="0">
              <a:latin typeface="Times New Roman" charset="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r>
              <a:rPr lang="en-US" sz="2800" dirty="0" smtClean="0">
                <a:latin typeface="Times New Roman" charset="0"/>
                <a:cs typeface="Times New Roman" charset="0"/>
              </a:rPr>
              <a:t> 	–216 kJ/ </a:t>
            </a:r>
            <a:r>
              <a:rPr lang="en-US" sz="2800" dirty="0" err="1" smtClean="0">
                <a:latin typeface="Times New Roman" charset="0"/>
                <a:cs typeface="Times New Roman" charset="0"/>
              </a:rPr>
              <a:t>mol</a:t>
            </a:r>
            <a:endParaRPr lang="en-US" sz="2800" dirty="0" smtClean="0">
              <a:latin typeface="Times New Roman" charset="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r>
              <a:rPr lang="en-US" sz="2800" dirty="0" smtClean="0">
                <a:latin typeface="Times New Roman" charset="0"/>
                <a:cs typeface="Times New Roman" charset="0"/>
              </a:rPr>
              <a:t> 	–636 kJ/ </a:t>
            </a:r>
            <a:r>
              <a:rPr lang="en-US" sz="2800" dirty="0" err="1" smtClean="0">
                <a:latin typeface="Times New Roman" charset="0"/>
                <a:cs typeface="Times New Roman" charset="0"/>
              </a:rPr>
              <a:t>mol</a:t>
            </a:r>
            <a:endParaRPr lang="en-US" sz="2800" dirty="0" smtClean="0">
              <a:latin typeface="Times New Roman" charset="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r>
              <a:rPr lang="en-US" sz="2800" dirty="0" smtClean="0">
                <a:latin typeface="Times New Roman" charset="0"/>
                <a:cs typeface="Times New Roman" charset="0"/>
              </a:rPr>
              <a:t> 	–1270 kJ/ </a:t>
            </a:r>
            <a:r>
              <a:rPr lang="en-US" sz="2800" dirty="0" err="1" smtClean="0">
                <a:latin typeface="Times New Roman" charset="0"/>
                <a:cs typeface="Times New Roman" charset="0"/>
              </a:rPr>
              <a:t>mol</a:t>
            </a:r>
            <a:endParaRPr lang="en-US" sz="2800" dirty="0" smtClean="0">
              <a:latin typeface="Times New Roman" charset="0"/>
              <a:cs typeface="Times New Roman" charset="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lphaLcPeriod"/>
              <a:tabLst>
                <a:tab pos="1492250" algn="dec"/>
              </a:tabLst>
            </a:pPr>
            <a:endParaRPr lang="en-US" sz="2800" dirty="0">
              <a:latin typeface="Times New Roman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95500" y="2678284"/>
            <a:ext cx="495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122738" algn="dec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I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+ 2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→ 2 I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  <a:cs typeface="Arial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cs typeface="Arial" charset="0"/>
              </a:rPr>
              <a:t>) 	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0.54V</a:t>
            </a: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Al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3+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(</a:t>
            </a:r>
            <a:r>
              <a:rPr lang="en-US" sz="2400" i="1" dirty="0" err="1">
                <a:solidFill>
                  <a:srgbClr val="FF0000"/>
                </a:solidFill>
                <a:latin typeface="Times New Roman" charset="0"/>
              </a:rPr>
              <a:t>aq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+ 3 e</a:t>
            </a:r>
            <a:r>
              <a:rPr lang="en-US" sz="2400" baseline="30000" dirty="0">
                <a:solidFill>
                  <a:srgbClr val="FF0000"/>
                </a:solidFill>
                <a:latin typeface="Times New Roman" charset="0"/>
              </a:rPr>
              <a:t>–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→ Al (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</a:rPr>
              <a:t>s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) 	–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</a:rPr>
              <a:t>1.66V</a:t>
            </a:r>
            <a:endParaRPr lang="en-US" sz="2400" dirty="0">
              <a:solidFill>
                <a:srgbClr val="FF0000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1252" y="4304388"/>
            <a:ext cx="3863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Iodine is a halogen and Aluminum a half-metal.</a:t>
            </a:r>
            <a:br>
              <a:rPr lang="en-US" dirty="0" smtClean="0"/>
            </a:br>
            <a:r>
              <a:rPr lang="en-US" dirty="0" smtClean="0"/>
              <a:t>Can you predict which of the two would get electrons and which would give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94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quizzes: setup a battery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4948" y="889289"/>
            <a:ext cx="83250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Knowing the following values</a:t>
            </a:r>
            <a:endParaRPr lang="en-US" sz="2000" dirty="0"/>
          </a:p>
          <a:p>
            <a:pPr algn="ctr"/>
            <a:r>
              <a:rPr lang="en-US" sz="2000" dirty="0"/>
              <a:t>Fe</a:t>
            </a:r>
            <a:r>
              <a:rPr lang="en-US" sz="2000" baseline="30000" dirty="0"/>
              <a:t>3+ </a:t>
            </a:r>
            <a:r>
              <a:rPr lang="en-US" sz="2000" dirty="0"/>
              <a:t>+ 1e-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Fe</a:t>
            </a:r>
            <a:r>
              <a:rPr lang="en-US" sz="2000" baseline="30000" dirty="0"/>
              <a:t>2</a:t>
            </a:r>
            <a:r>
              <a:rPr lang="en-US" sz="2000" baseline="30000" dirty="0" smtClean="0"/>
              <a:t>+	</a:t>
            </a:r>
            <a:r>
              <a:rPr lang="en-US" sz="2000" baseline="-25000" dirty="0" smtClean="0"/>
              <a:t>		</a:t>
            </a:r>
            <a:r>
              <a:rPr lang="en-US" sz="2000" dirty="0" err="1" smtClean="0"/>
              <a:t>E</a:t>
            </a:r>
            <a:r>
              <a:rPr lang="en-US" sz="2000" baseline="30000" dirty="0" err="1" smtClean="0"/>
              <a:t>o</a:t>
            </a:r>
            <a:r>
              <a:rPr lang="en-US" sz="2000" dirty="0" smtClean="0"/>
              <a:t> = </a:t>
            </a:r>
            <a:r>
              <a:rPr lang="en-US" sz="2000" dirty="0"/>
              <a:t>0.77V </a:t>
            </a:r>
            <a:r>
              <a:rPr lang="en-US" sz="2000" dirty="0" smtClean="0"/>
              <a:t>	;</a:t>
            </a:r>
            <a:r>
              <a:rPr lang="en-US" sz="2000" dirty="0"/>
              <a:t>	Cu</a:t>
            </a:r>
            <a:r>
              <a:rPr lang="en-US" sz="2000" baseline="30000" dirty="0"/>
              <a:t>2+</a:t>
            </a:r>
            <a:r>
              <a:rPr lang="en-US" sz="2000" dirty="0"/>
              <a:t> + 1e- </a:t>
            </a:r>
            <a:r>
              <a:rPr lang="en-US" sz="2000" dirty="0">
                <a:sym typeface="Wingdings"/>
              </a:rPr>
              <a:t> Cu</a:t>
            </a:r>
            <a:r>
              <a:rPr lang="en-US" sz="2000" baseline="30000" dirty="0">
                <a:sym typeface="Wingdings"/>
              </a:rPr>
              <a:t>+</a:t>
            </a:r>
            <a:r>
              <a:rPr lang="en-US" sz="2000" dirty="0">
                <a:sym typeface="Wingdings"/>
              </a:rPr>
              <a:t>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</a:t>
            </a:r>
            <a:r>
              <a:rPr lang="en-US" sz="2000" dirty="0" smtClean="0">
                <a:sym typeface="Wingdings"/>
              </a:rPr>
              <a:t>0.16V</a:t>
            </a:r>
          </a:p>
          <a:p>
            <a:pPr algn="ctr"/>
            <a:r>
              <a:rPr lang="en-US" sz="2000" dirty="0" smtClean="0"/>
              <a:t>Fe</a:t>
            </a:r>
            <a:r>
              <a:rPr lang="en-US" sz="2000" baseline="30000" dirty="0" smtClean="0"/>
              <a:t>2+ </a:t>
            </a:r>
            <a:r>
              <a:rPr lang="en-US" sz="2000" dirty="0"/>
              <a:t>+ </a:t>
            </a:r>
            <a:r>
              <a:rPr lang="en-US" sz="2000" dirty="0" smtClean="0"/>
              <a:t>2e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</a:t>
            </a:r>
            <a:r>
              <a:rPr lang="en-US" sz="2000" dirty="0"/>
              <a:t> </a:t>
            </a:r>
            <a:r>
              <a:rPr lang="en-US" sz="2000" dirty="0" smtClean="0"/>
              <a:t>Fe</a:t>
            </a:r>
            <a:r>
              <a:rPr lang="en-US" sz="2000" baseline="30000" dirty="0"/>
              <a:t>	</a:t>
            </a:r>
            <a:r>
              <a:rPr lang="en-US" sz="2000" baseline="-25000" dirty="0"/>
              <a:t>		</a:t>
            </a:r>
            <a:r>
              <a:rPr lang="en-US" sz="2000" dirty="0" err="1"/>
              <a:t>E</a:t>
            </a:r>
            <a:r>
              <a:rPr lang="en-US" sz="2000" baseline="30000" dirty="0" err="1"/>
              <a:t>o</a:t>
            </a:r>
            <a:r>
              <a:rPr lang="en-US" sz="2000" dirty="0"/>
              <a:t> = </a:t>
            </a:r>
            <a:r>
              <a:rPr lang="en-US" sz="2000" dirty="0" smtClean="0"/>
              <a:t>-0.44V 	;</a:t>
            </a:r>
            <a:r>
              <a:rPr lang="en-US" sz="2000" dirty="0" smtClean="0">
                <a:sym typeface="Wingdings"/>
              </a:rPr>
              <a:t>	</a:t>
            </a:r>
            <a:r>
              <a:rPr lang="en-US" sz="2000" dirty="0" smtClean="0"/>
              <a:t>Cu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r>
              <a:rPr lang="en-US" sz="2000" dirty="0"/>
              <a:t>+ </a:t>
            </a:r>
            <a:r>
              <a:rPr lang="en-US" sz="2000" dirty="0" smtClean="0"/>
              <a:t>1e</a:t>
            </a:r>
            <a:r>
              <a:rPr lang="en-US" sz="2000" dirty="0"/>
              <a:t>- </a:t>
            </a:r>
            <a:r>
              <a:rPr lang="en-US" sz="2000" dirty="0">
                <a:sym typeface="Wingdings"/>
              </a:rPr>
              <a:t> Cu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</a:t>
            </a:r>
            <a:r>
              <a:rPr lang="en-US" sz="2000" dirty="0" smtClean="0">
                <a:sym typeface="Wingdings"/>
              </a:rPr>
              <a:t>0.52V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Fe</a:t>
            </a:r>
            <a:r>
              <a:rPr lang="en-US" sz="2000" baseline="30000" dirty="0" smtClean="0">
                <a:sym typeface="Wingdings"/>
              </a:rPr>
              <a:t>3</a:t>
            </a:r>
            <a:r>
              <a:rPr lang="en-US" sz="2000" baseline="30000" dirty="0">
                <a:sym typeface="Wingdings"/>
              </a:rPr>
              <a:t>+</a:t>
            </a:r>
            <a:r>
              <a:rPr lang="en-US" sz="2000" dirty="0">
                <a:sym typeface="Wingdings"/>
              </a:rPr>
              <a:t> + 3e-  Fe		</a:t>
            </a:r>
            <a:r>
              <a:rPr lang="en-US" sz="2000" dirty="0" err="1">
                <a:sym typeface="Wingdings"/>
              </a:rPr>
              <a:t>E</a:t>
            </a:r>
            <a:r>
              <a:rPr lang="en-US" sz="2000" baseline="30000" dirty="0" err="1">
                <a:sym typeface="Wingdings"/>
              </a:rPr>
              <a:t>o</a:t>
            </a:r>
            <a:r>
              <a:rPr lang="en-US" sz="2000" dirty="0">
                <a:sym typeface="Wingdings"/>
              </a:rPr>
              <a:t> = -</a:t>
            </a:r>
            <a:r>
              <a:rPr lang="en-US" sz="2000" dirty="0" smtClean="0">
                <a:sym typeface="Wingdings"/>
              </a:rPr>
              <a:t>0.04V</a:t>
            </a:r>
            <a:r>
              <a:rPr lang="en-US" sz="2000" dirty="0">
                <a:sym typeface="Wingdings"/>
              </a:rPr>
              <a:t>	</a:t>
            </a:r>
            <a:r>
              <a:rPr lang="en-US" sz="2000" dirty="0" smtClean="0">
                <a:sym typeface="Wingdings"/>
              </a:rPr>
              <a:t>;	</a:t>
            </a:r>
            <a:r>
              <a:rPr lang="en-US" sz="2000" dirty="0" smtClean="0"/>
              <a:t>Cu</a:t>
            </a:r>
            <a:r>
              <a:rPr lang="en-US" sz="2000" baseline="30000" dirty="0" smtClean="0"/>
              <a:t>2</a:t>
            </a:r>
            <a:r>
              <a:rPr lang="en-US" sz="2000" baseline="30000" dirty="0"/>
              <a:t>+</a:t>
            </a:r>
            <a:r>
              <a:rPr lang="en-US" sz="2000" dirty="0"/>
              <a:t> + 2e-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 smtClean="0">
                <a:effectLst/>
                <a:sym typeface="Wingdings"/>
              </a:rPr>
              <a:t> Cu		</a:t>
            </a:r>
            <a:r>
              <a:rPr lang="en-US" sz="2000" dirty="0" err="1" smtClean="0">
                <a:effectLst/>
                <a:sym typeface="Wingdings"/>
              </a:rPr>
              <a:t>E</a:t>
            </a:r>
            <a:r>
              <a:rPr lang="en-US" sz="2000" baseline="30000" dirty="0" err="1" smtClean="0">
                <a:effectLst/>
                <a:sym typeface="Wingdings"/>
              </a:rPr>
              <a:t>o</a:t>
            </a:r>
            <a:r>
              <a:rPr lang="en-US" sz="2000" dirty="0" smtClean="0">
                <a:sym typeface="Wingdings"/>
              </a:rPr>
              <a:t> = 0.34V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/>
              <a:t>We setup a functioning battery containing the following parts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An iron electrode inside a solution containing 1M FeCl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and 1M FeCl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copper electrode inside a solution containing 1M CuCl</a:t>
            </a:r>
            <a:r>
              <a:rPr lang="en-US" sz="2000" baseline="-25000" dirty="0" smtClean="0"/>
              <a:t>2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salt bridge with </a:t>
            </a:r>
            <a:r>
              <a:rPr lang="en-US" sz="2000" dirty="0" err="1" smtClean="0"/>
              <a:t>KCl</a:t>
            </a:r>
            <a:r>
              <a:rPr lang="en-US" sz="2000" dirty="0" smtClean="0"/>
              <a:t> connecting both solutions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A conducting wire connects the iron and the copper electrode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446" y="3937812"/>
            <a:ext cx="8861778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Iron electrode is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electrons flow from the copper electrode to the iron electrode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The </a:t>
            </a:r>
            <a:r>
              <a:rPr lang="en-US" sz="2800" dirty="0" err="1" smtClean="0"/>
              <a:t>cations</a:t>
            </a:r>
            <a:r>
              <a:rPr lang="en-US" sz="2800" dirty="0" smtClean="0"/>
              <a:t> of the salt bridge will flow into the anode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2800" dirty="0" smtClean="0"/>
              <a:t>As the reaction proceeds copper solid accumulates in the anode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8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789</Words>
  <Application>Microsoft Macintosh PowerPoint</Application>
  <PresentationFormat>On-screen Show (4:3)</PresentationFormat>
  <Paragraphs>134</Paragraphs>
  <Slides>11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???</vt:lpstr>
      <vt:lpstr>Document</vt:lpstr>
      <vt:lpstr>Electrochemistry</vt:lpstr>
      <vt:lpstr>Electrochemistry outline</vt:lpstr>
      <vt:lpstr>Cell potential and free energy</vt:lpstr>
      <vt:lpstr>Qualitative understanding of Eo</vt:lpstr>
      <vt:lpstr>Potential of half reactions and standard cell potential</vt:lpstr>
      <vt:lpstr>Relative strength of oxidizing and reducing agent</vt:lpstr>
      <vt:lpstr>Exam problem</vt:lpstr>
      <vt:lpstr>Spontaneity and cell potential</vt:lpstr>
      <vt:lpstr>Fun quizzes: setup a battery</vt:lpstr>
      <vt:lpstr>Cell potential. Practice</vt:lpstr>
      <vt:lpstr>Cell potential. Practice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creator>Xavier Prat-Resina</dc:creator>
  <cp:lastModifiedBy>Xavier Prat-Resina</cp:lastModifiedBy>
  <cp:revision>17</cp:revision>
  <dcterms:created xsi:type="dcterms:W3CDTF">2015-03-16T14:03:56Z</dcterms:created>
  <dcterms:modified xsi:type="dcterms:W3CDTF">2015-03-18T16:04:43Z</dcterms:modified>
</cp:coreProperties>
</file>