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72" r:id="rId2"/>
    <p:sldMasterId id="2147483660" r:id="rId3"/>
  </p:sldMasterIdLst>
  <p:notesMasterIdLst>
    <p:notesMasterId r:id="rId17"/>
  </p:notesMasterIdLst>
  <p:handoutMasterIdLst>
    <p:handoutMasterId r:id="rId18"/>
  </p:handoutMasterIdLst>
  <p:sldIdLst>
    <p:sldId id="256" r:id="rId4"/>
    <p:sldId id="304" r:id="rId5"/>
    <p:sldId id="384" r:id="rId6"/>
    <p:sldId id="385" r:id="rId7"/>
    <p:sldId id="411" r:id="rId8"/>
    <p:sldId id="410" r:id="rId9"/>
    <p:sldId id="395" r:id="rId10"/>
    <p:sldId id="398" r:id="rId11"/>
    <p:sldId id="388" r:id="rId12"/>
    <p:sldId id="389" r:id="rId13"/>
    <p:sldId id="397" r:id="rId14"/>
    <p:sldId id="409" r:id="rId15"/>
    <p:sldId id="403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F3353D6-3C09-AB4D-A9EA-142C54C481FF}">
          <p14:sldIdLst>
            <p14:sldId id="256"/>
            <p14:sldId id="304"/>
          </p14:sldIdLst>
        </p14:section>
        <p14:section name="1. Oxidation states" id="{8398B64B-AB20-F64A-8A79-A83D91955EA0}">
          <p14:sldIdLst/>
        </p14:section>
        <p14:section name="2. Electrochemical cell" id="{5583757D-8AC0-DB4B-9151-B858FE7EA0C4}">
          <p14:sldIdLst/>
        </p14:section>
        <p14:section name="3. Cell potential" id="{E55E28EB-2652-BF4D-9BB4-FAE4CBE94BF9}">
          <p14:sldIdLst>
            <p14:sldId id="384"/>
            <p14:sldId id="385"/>
            <p14:sldId id="411"/>
            <p14:sldId id="410"/>
            <p14:sldId id="395"/>
            <p14:sldId id="398"/>
            <p14:sldId id="388"/>
            <p14:sldId id="389"/>
            <p14:sldId id="397"/>
            <p14:sldId id="409"/>
            <p14:sldId id="403"/>
          </p14:sldIdLst>
        </p14:section>
        <p14:section name="4. Free energy and standard potential" id="{E6B7E010-E19D-E747-A702-6FB9A6FBB021}">
          <p14:sldIdLst/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Xavier Prat-Resina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FF"/>
    <a:srgbClr val="A21D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28" autoAdjust="0"/>
    <p:restoredTop sz="97527" autoAdjust="0"/>
  </p:normalViewPr>
  <p:slideViewPr>
    <p:cSldViewPr snapToGrid="0" snapToObjects="1">
      <p:cViewPr>
        <p:scale>
          <a:sx n="90" d="100"/>
          <a:sy n="90" d="100"/>
        </p:scale>
        <p:origin x="-1816" y="-3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commentAuthors" Target="commentAuthors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531642-EF08-8D4D-A349-C3F01521AD65}" type="datetimeFigureOut">
              <a:rPr lang="en-US" smtClean="0"/>
              <a:t>3/16/15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06E27A-7558-824D-841B-E889F86FA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5977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9AF3C1-D4F1-D04B-8A98-5B4EFEAD8420}" type="datetimeFigureOut">
              <a:rPr lang="en-US" smtClean="0"/>
              <a:t>3/16/15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54F6B-22BF-6E4C-B1B5-18D752BCC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3068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585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776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418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7192" y="237150"/>
            <a:ext cx="5472962" cy="50541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none"/>
        </p:style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en-US" dirty="0" smtClean="0"/>
              <a:t>Session XX: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11431" y="0"/>
            <a:ext cx="742569" cy="74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580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E95D-D28A-C44B-B5A6-DA066A543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37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E95D-D28A-C44B-B5A6-DA066A543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70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E95D-D28A-C44B-B5A6-DA066A543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921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E95D-D28A-C44B-B5A6-DA066A543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84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E95D-D28A-C44B-B5A6-DA066A543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50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E95D-D28A-C44B-B5A6-DA066A543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9896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E95D-D28A-C44B-B5A6-DA066A543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879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242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E95D-D28A-C44B-B5A6-DA066A543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6235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E95D-D28A-C44B-B5A6-DA066A543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1090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E95D-D28A-C44B-B5A6-DA066A543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276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E95D-D28A-C44B-B5A6-DA066A543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2585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B82CD-49EB-D647-895B-D005364F2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1635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B82CD-49EB-D647-895B-D005364F2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3387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B82CD-49EB-D647-895B-D005364F2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2105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B82CD-49EB-D647-895B-D005364F2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9733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B82CD-49EB-D647-895B-D005364F2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5566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B82CD-49EB-D647-895B-D005364F2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27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4438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B82CD-49EB-D647-895B-D005364F2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3435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B82CD-49EB-D647-895B-D005364F2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9380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B82CD-49EB-D647-895B-D005364F2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4342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B82CD-49EB-D647-895B-D005364F2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6360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B82CD-49EB-D647-895B-D005364F2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685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242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090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10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68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692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16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Spring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Chem 2333: General Chemistry II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D2702-FBF6-CD4E-A6D6-DA4EDAF979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163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4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5E95D-D28A-C44B-B5A6-DA066A543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519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B82CD-49EB-D647-895B-D005364F2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948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www.chemeddl.org/services/moodle/media/QBank/GenChem/Tables/EStandardTable.htm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!OLE_LINK3" TargetMode="External"/><Relationship Id="rId4" Type="http://schemas.openxmlformats.org/officeDocument/2006/relationships/image" Target="../media/image1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outreach.mcb.harvard.edu/animations/actionpotential_short.swf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wmf"/><Relationship Id="rId3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Electrochemistry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General Chemistry II Chem2333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2939" y="6356350"/>
            <a:ext cx="1117600" cy="393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1943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10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192" y="237150"/>
            <a:ext cx="7706808" cy="505419"/>
          </a:xfrm>
        </p:spPr>
        <p:txBody>
          <a:bodyPr>
            <a:normAutofit/>
          </a:bodyPr>
          <a:lstStyle/>
          <a:p>
            <a:r>
              <a:rPr lang="en-US" dirty="0"/>
              <a:t>Relative strength of oxidizing and reducing agent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10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52400" y="3050823"/>
            <a:ext cx="8686800" cy="4288102"/>
            <a:chOff x="152400" y="3050823"/>
            <a:chExt cx="8686800" cy="4288102"/>
          </a:xfrm>
        </p:grpSpPr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152400" y="3050823"/>
              <a:ext cx="86868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 dirty="0">
                  <a:latin typeface="Times New Roman" charset="0"/>
                </a:rPr>
                <a:t>Which of the following is the best reducing agent?</a:t>
              </a:r>
            </a:p>
          </p:txBody>
        </p:sp>
        <p:sp>
          <p:nvSpPr>
            <p:cNvPr id="7" name="Rectangle 3"/>
            <p:cNvSpPr txBox="1">
              <a:spLocks noChangeArrowheads="1"/>
            </p:cNvSpPr>
            <p:nvPr/>
          </p:nvSpPr>
          <p:spPr>
            <a:xfrm>
              <a:off x="457200" y="3879762"/>
              <a:ext cx="1447800" cy="345916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14350" indent="-514350">
                <a:buClr>
                  <a:srgbClr val="FF0000"/>
                </a:buClr>
                <a:buFont typeface="+mj-lt"/>
                <a:buAutoNum type="alphaLcPeriod"/>
              </a:pPr>
              <a:r>
                <a:rPr lang="en-US" sz="2800" dirty="0" smtClean="0">
                  <a:latin typeface="Times New Roman" charset="0"/>
                </a:rPr>
                <a:t> Ni</a:t>
              </a:r>
              <a:r>
                <a:rPr lang="en-US" sz="2800" baseline="30000" dirty="0" smtClean="0">
                  <a:latin typeface="Times New Roman" charset="0"/>
                </a:rPr>
                <a:t>2+</a:t>
              </a:r>
            </a:p>
            <a:p>
              <a:pPr marL="514350" indent="-514350">
                <a:buClr>
                  <a:srgbClr val="FF0000"/>
                </a:buClr>
                <a:buFont typeface="+mj-lt"/>
                <a:buAutoNum type="alphaLcPeriod"/>
              </a:pPr>
              <a:r>
                <a:rPr lang="en-US" sz="2800" dirty="0" smtClean="0">
                  <a:latin typeface="Times New Roman" charset="0"/>
                  <a:cs typeface="Times New Roman" charset="0"/>
                </a:rPr>
                <a:t> Ni</a:t>
              </a:r>
              <a:endParaRPr lang="en-US" sz="2800" dirty="0" smtClean="0">
                <a:latin typeface="Times New Roman" charset="0"/>
              </a:endParaRPr>
            </a:p>
            <a:p>
              <a:pPr marL="514350" indent="-514350">
                <a:buClr>
                  <a:srgbClr val="FF0000"/>
                </a:buClr>
                <a:buFont typeface="+mj-lt"/>
                <a:buAutoNum type="alphaLcPeriod"/>
              </a:pPr>
              <a:r>
                <a:rPr lang="en-US" sz="2800" dirty="0" smtClean="0">
                  <a:latin typeface="Times New Roman" charset="0"/>
                  <a:cs typeface="Times New Roman" charset="0"/>
                </a:rPr>
                <a:t> Zn</a:t>
              </a:r>
              <a:endParaRPr lang="en-US" sz="2800" dirty="0" smtClean="0">
                <a:latin typeface="Times New Roman" charset="0"/>
              </a:endParaRPr>
            </a:p>
            <a:p>
              <a:pPr marL="514350" indent="-514350">
                <a:buClr>
                  <a:srgbClr val="FF0000"/>
                </a:buClr>
                <a:buFont typeface="+mj-lt"/>
                <a:buAutoNum type="alphaLcPeriod"/>
              </a:pPr>
              <a:r>
                <a:rPr lang="en-US" sz="2800" dirty="0" smtClean="0">
                  <a:latin typeface="Times New Roman" charset="0"/>
                  <a:cs typeface="Times New Roman" charset="0"/>
                </a:rPr>
                <a:t> Ag</a:t>
              </a:r>
              <a:endParaRPr lang="en-US" sz="2800" dirty="0">
                <a:latin typeface="Times New Roman" charset="0"/>
              </a:endParaRPr>
            </a:p>
          </p:txBody>
        </p:sp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2895600" y="3955962"/>
              <a:ext cx="594360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tabLst>
                  <a:tab pos="4572000" algn="dec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tabLst>
                  <a:tab pos="4572000" algn="dec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tabLst>
                  <a:tab pos="4572000" algn="dec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tabLst>
                  <a:tab pos="4572000" algn="dec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tabLst>
                  <a:tab pos="4572000" algn="dec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0" algn="dec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0" algn="dec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0" algn="dec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0" algn="dec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 b="1" dirty="0">
                  <a:latin typeface="Times New Roman" charset="0"/>
                </a:rPr>
                <a:t>Ni</a:t>
              </a:r>
              <a:r>
                <a:rPr lang="en-US" sz="2800" b="1" baseline="30000" dirty="0">
                  <a:latin typeface="Times New Roman" charset="0"/>
                </a:rPr>
                <a:t>2+</a:t>
              </a:r>
              <a:r>
                <a:rPr lang="en-US" sz="2800" b="1" dirty="0">
                  <a:latin typeface="Times New Roman" charset="0"/>
                </a:rPr>
                <a:t> (</a:t>
              </a:r>
              <a:r>
                <a:rPr lang="en-US" sz="2800" b="1" i="1" dirty="0" err="1">
                  <a:latin typeface="Times New Roman" charset="0"/>
                </a:rPr>
                <a:t>aq</a:t>
              </a:r>
              <a:r>
                <a:rPr lang="en-US" sz="2800" b="1" dirty="0">
                  <a:latin typeface="Times New Roman" charset="0"/>
                </a:rPr>
                <a:t>) + 2 e</a:t>
              </a:r>
              <a:r>
                <a:rPr lang="en-US" sz="2800" b="1" baseline="30000" dirty="0">
                  <a:latin typeface="Times New Roman" charset="0"/>
                  <a:sym typeface="Symbol" charset="0"/>
                </a:rPr>
                <a:t></a:t>
              </a:r>
              <a:r>
                <a:rPr lang="en-US" sz="2800" b="1" dirty="0">
                  <a:latin typeface="Times New Roman" charset="0"/>
                </a:rPr>
                <a:t> </a:t>
              </a:r>
              <a:r>
                <a:rPr lang="en-US" sz="2800" b="1" dirty="0">
                  <a:cs typeface="Arial" charset="0"/>
                </a:rPr>
                <a:t>→ </a:t>
              </a:r>
              <a:r>
                <a:rPr lang="en-US" sz="2800" b="1" dirty="0">
                  <a:latin typeface="Times New Roman" charset="0"/>
                  <a:cs typeface="Arial" charset="0"/>
                </a:rPr>
                <a:t>Ni (</a:t>
              </a:r>
              <a:r>
                <a:rPr lang="en-US" sz="2800" b="1" i="1" dirty="0">
                  <a:latin typeface="Times New Roman" charset="0"/>
                  <a:cs typeface="Arial" charset="0"/>
                </a:rPr>
                <a:t>s</a:t>
              </a:r>
              <a:r>
                <a:rPr lang="en-US" sz="2800" b="1" dirty="0">
                  <a:latin typeface="Times New Roman" charset="0"/>
                  <a:cs typeface="Arial" charset="0"/>
                </a:rPr>
                <a:t>)	</a:t>
              </a:r>
              <a:r>
                <a:rPr lang="en-US" sz="2800" b="1" dirty="0">
                  <a:latin typeface="Times New Roman" charset="0"/>
                  <a:cs typeface="Arial" charset="0"/>
                  <a:sym typeface="Symbol" charset="0"/>
                </a:rPr>
                <a:t></a:t>
              </a:r>
              <a:r>
                <a:rPr lang="en-US" sz="2800" b="1" dirty="0">
                  <a:latin typeface="Times New Roman" charset="0"/>
                  <a:cs typeface="Arial" charset="0"/>
                </a:rPr>
                <a:t>0.23 V</a:t>
              </a:r>
              <a:endParaRPr lang="en-US" sz="2800" b="1" dirty="0">
                <a:latin typeface="Times New Roman" charset="0"/>
              </a:endParaRPr>
            </a:p>
          </p:txBody>
        </p:sp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2895600" y="4679862"/>
              <a:ext cx="594360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tabLst>
                  <a:tab pos="4572000" algn="dec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tabLst>
                  <a:tab pos="4572000" algn="dec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tabLst>
                  <a:tab pos="4572000" algn="dec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tabLst>
                  <a:tab pos="4572000" algn="dec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tabLst>
                  <a:tab pos="4572000" algn="dec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0" algn="dec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0" algn="dec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0" algn="dec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0" algn="dec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 b="1" dirty="0">
                  <a:latin typeface="Times New Roman" charset="0"/>
                </a:rPr>
                <a:t>Zn</a:t>
              </a:r>
              <a:r>
                <a:rPr lang="en-US" sz="2800" b="1" baseline="30000" dirty="0">
                  <a:latin typeface="Times New Roman" charset="0"/>
                </a:rPr>
                <a:t>2+</a:t>
              </a:r>
              <a:r>
                <a:rPr lang="en-US" sz="2800" b="1" dirty="0">
                  <a:latin typeface="Times New Roman" charset="0"/>
                </a:rPr>
                <a:t> (</a:t>
              </a:r>
              <a:r>
                <a:rPr lang="en-US" sz="2800" b="1" i="1" dirty="0" err="1">
                  <a:latin typeface="Times New Roman" charset="0"/>
                </a:rPr>
                <a:t>aq</a:t>
              </a:r>
              <a:r>
                <a:rPr lang="en-US" sz="2800" b="1" dirty="0">
                  <a:latin typeface="Times New Roman" charset="0"/>
                </a:rPr>
                <a:t>) + 2 e</a:t>
              </a:r>
              <a:r>
                <a:rPr lang="en-US" sz="2800" b="1" baseline="30000" dirty="0">
                  <a:latin typeface="Times New Roman" charset="0"/>
                  <a:sym typeface="Symbol" charset="0"/>
                </a:rPr>
                <a:t></a:t>
              </a:r>
              <a:r>
                <a:rPr lang="en-US" sz="2800" b="1" dirty="0">
                  <a:latin typeface="Times New Roman" charset="0"/>
                </a:rPr>
                <a:t> </a:t>
              </a:r>
              <a:r>
                <a:rPr lang="en-US" sz="2800" b="1" dirty="0">
                  <a:cs typeface="Arial" charset="0"/>
                </a:rPr>
                <a:t>→ </a:t>
              </a:r>
              <a:r>
                <a:rPr lang="en-US" sz="2800" b="1" dirty="0">
                  <a:latin typeface="Times New Roman" charset="0"/>
                  <a:cs typeface="Arial" charset="0"/>
                </a:rPr>
                <a:t>Zn (</a:t>
              </a:r>
              <a:r>
                <a:rPr lang="en-US" sz="2800" b="1" i="1" dirty="0">
                  <a:latin typeface="Times New Roman" charset="0"/>
                  <a:cs typeface="Arial" charset="0"/>
                </a:rPr>
                <a:t>s</a:t>
              </a:r>
              <a:r>
                <a:rPr lang="en-US" sz="2800" b="1" dirty="0">
                  <a:latin typeface="Times New Roman" charset="0"/>
                  <a:cs typeface="Arial" charset="0"/>
                </a:rPr>
                <a:t>)	</a:t>
              </a:r>
              <a:r>
                <a:rPr lang="en-US" sz="2800" b="1" dirty="0">
                  <a:latin typeface="Times New Roman" charset="0"/>
                  <a:sym typeface="Symbol" charset="0"/>
                </a:rPr>
                <a:t></a:t>
              </a:r>
              <a:r>
                <a:rPr lang="en-US" sz="2800" b="1" dirty="0">
                  <a:latin typeface="Times New Roman" charset="0"/>
                  <a:cs typeface="Arial" charset="0"/>
                </a:rPr>
                <a:t>0.76 V</a:t>
              </a:r>
              <a:endParaRPr lang="en-US" sz="2800" b="1" dirty="0">
                <a:latin typeface="Times New Roman" charset="0"/>
              </a:endParaRPr>
            </a:p>
          </p:txBody>
        </p:sp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2895600" y="5403762"/>
              <a:ext cx="594360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tabLst>
                  <a:tab pos="4572000" algn="dec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tabLst>
                  <a:tab pos="4572000" algn="dec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tabLst>
                  <a:tab pos="4572000" algn="dec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tabLst>
                  <a:tab pos="4572000" algn="dec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tabLst>
                  <a:tab pos="4572000" algn="dec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0" algn="dec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0" algn="dec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0" algn="dec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0" algn="dec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 b="1" dirty="0">
                  <a:latin typeface="Times New Roman" charset="0"/>
                </a:rPr>
                <a:t>Ag</a:t>
              </a:r>
              <a:r>
                <a:rPr lang="en-US" sz="2800" b="1" baseline="30000" dirty="0">
                  <a:latin typeface="Times New Roman" charset="0"/>
                </a:rPr>
                <a:t>+</a:t>
              </a:r>
              <a:r>
                <a:rPr lang="en-US" sz="2800" b="1" dirty="0">
                  <a:latin typeface="Times New Roman" charset="0"/>
                </a:rPr>
                <a:t> (</a:t>
              </a:r>
              <a:r>
                <a:rPr lang="en-US" sz="2800" b="1" i="1" dirty="0" err="1">
                  <a:latin typeface="Times New Roman" charset="0"/>
                </a:rPr>
                <a:t>aq</a:t>
              </a:r>
              <a:r>
                <a:rPr lang="en-US" sz="2800" b="1" dirty="0">
                  <a:latin typeface="Times New Roman" charset="0"/>
                </a:rPr>
                <a:t>) + e</a:t>
              </a:r>
              <a:r>
                <a:rPr lang="en-US" sz="2800" b="1" baseline="30000" dirty="0">
                  <a:latin typeface="Times New Roman" charset="0"/>
                  <a:sym typeface="Symbol" charset="0"/>
                </a:rPr>
                <a:t></a:t>
              </a:r>
              <a:r>
                <a:rPr lang="en-US" sz="2800" b="1" dirty="0">
                  <a:latin typeface="Times New Roman" charset="0"/>
                </a:rPr>
                <a:t> </a:t>
              </a:r>
              <a:r>
                <a:rPr lang="en-US" sz="2800" b="1" dirty="0">
                  <a:cs typeface="Arial" charset="0"/>
                </a:rPr>
                <a:t>→ </a:t>
              </a:r>
              <a:r>
                <a:rPr lang="en-US" sz="2800" b="1" dirty="0">
                  <a:latin typeface="Times New Roman" charset="0"/>
                  <a:cs typeface="Arial" charset="0"/>
                </a:rPr>
                <a:t>Ag (</a:t>
              </a:r>
              <a:r>
                <a:rPr lang="en-US" sz="2800" b="1" i="1" dirty="0">
                  <a:latin typeface="Times New Roman" charset="0"/>
                  <a:cs typeface="Arial" charset="0"/>
                </a:rPr>
                <a:t>s</a:t>
              </a:r>
              <a:r>
                <a:rPr lang="en-US" sz="2800" b="1" dirty="0">
                  <a:latin typeface="Times New Roman" charset="0"/>
                  <a:cs typeface="Arial" charset="0"/>
                </a:rPr>
                <a:t>)	0.80 V</a:t>
              </a:r>
              <a:endParaRPr lang="en-US" sz="2800" b="1" dirty="0">
                <a:latin typeface="Times New Roman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09222" y="973667"/>
            <a:ext cx="76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Why does F2 have such high reduction potential and alkali metals are negative?</a:t>
            </a:r>
          </a:p>
        </p:txBody>
      </p:sp>
    </p:spTree>
    <p:extLst>
      <p:ext uri="{BB962C8B-B14F-4D97-AF65-F5344CB8AC3E}">
        <p14:creationId xmlns:p14="http://schemas.microsoft.com/office/powerpoint/2010/main" val="2857432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191" y="237150"/>
            <a:ext cx="8101919" cy="505419"/>
          </a:xfrm>
        </p:spPr>
        <p:txBody>
          <a:bodyPr>
            <a:normAutofit/>
          </a:bodyPr>
          <a:lstStyle/>
          <a:p>
            <a:r>
              <a:rPr lang="en-US" dirty="0"/>
              <a:t>Potential of half reactions and standard cell potential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99472" y="1139303"/>
            <a:ext cx="439808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For a spontaneous process:</a:t>
            </a:r>
          </a:p>
          <a:p>
            <a:pPr algn="ctr"/>
            <a:r>
              <a:rPr lang="en-US" i="1" dirty="0" err="1" smtClean="0"/>
              <a:t>E</a:t>
            </a:r>
            <a:r>
              <a:rPr lang="en-US" baseline="-25000" dirty="0" err="1" smtClean="0"/>
              <a:t>cell</a:t>
            </a:r>
            <a:r>
              <a:rPr lang="en-US" dirty="0" smtClean="0"/>
              <a:t> &gt; 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21545" y="1493246"/>
            <a:ext cx="221305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“the river needs to have</a:t>
            </a:r>
          </a:p>
          <a:p>
            <a:r>
              <a:rPr lang="en-US" sz="1600" i="1" dirty="0" smtClean="0"/>
              <a:t>a downhill slope”</a:t>
            </a:r>
            <a:endParaRPr lang="en-US" sz="1600" i="1" dirty="0"/>
          </a:p>
        </p:txBody>
      </p:sp>
      <p:grpSp>
        <p:nvGrpSpPr>
          <p:cNvPr id="9" name="Group 8"/>
          <p:cNvGrpSpPr/>
          <p:nvPr/>
        </p:nvGrpSpPr>
        <p:grpSpPr>
          <a:xfrm>
            <a:off x="562240" y="3299140"/>
            <a:ext cx="7181583" cy="584776"/>
            <a:chOff x="2360208" y="3529973"/>
            <a:chExt cx="4400329" cy="584776"/>
          </a:xfrm>
        </p:grpSpPr>
        <p:sp>
          <p:nvSpPr>
            <p:cNvPr id="10" name="TextBox 9"/>
            <p:cNvSpPr txBox="1"/>
            <p:nvPr/>
          </p:nvSpPr>
          <p:spPr>
            <a:xfrm>
              <a:off x="2990499" y="3529973"/>
              <a:ext cx="3770038" cy="5847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In tables, by convention </a:t>
              </a:r>
              <a:r>
                <a:rPr lang="en-US" sz="1600" i="1" dirty="0" err="1" smtClean="0"/>
                <a:t>E</a:t>
              </a:r>
              <a:r>
                <a:rPr lang="en-US" sz="1600" i="1" baseline="30000" dirty="0" err="1" smtClean="0"/>
                <a:t>o</a:t>
              </a:r>
              <a:r>
                <a:rPr lang="en-US" sz="1600" i="1" dirty="0" smtClean="0"/>
                <a:t> </a:t>
              </a:r>
              <a:r>
                <a:rPr lang="en-US" sz="1600" dirty="0" smtClean="0"/>
                <a:t>always refers to the reduction reaction.</a:t>
              </a:r>
              <a:br>
                <a:rPr lang="en-US" sz="1600" dirty="0" smtClean="0"/>
              </a:br>
              <a:r>
                <a:rPr lang="en-US" sz="1600" dirty="0" smtClean="0"/>
                <a:t>Pay attention to what reaction </a:t>
              </a:r>
              <a:r>
                <a:rPr lang="en-US" sz="1600" i="1" dirty="0" err="1" smtClean="0"/>
                <a:t>E</a:t>
              </a:r>
              <a:r>
                <a:rPr lang="en-US" sz="1600" i="1" baseline="30000" dirty="0" err="1" smtClean="0"/>
                <a:t>o</a:t>
              </a:r>
              <a:r>
                <a:rPr lang="en-US" sz="1600" i="1" dirty="0" smtClean="0"/>
                <a:t> </a:t>
              </a:r>
              <a:r>
                <a:rPr lang="en-US" sz="1600" dirty="0" smtClean="0"/>
                <a:t> is referring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60208" y="3529973"/>
              <a:ext cx="9150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Careful: 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587419" y="2154181"/>
            <a:ext cx="7556581" cy="1200329"/>
            <a:chOff x="1587419" y="2154181"/>
            <a:chExt cx="7556581" cy="1200329"/>
          </a:xfrm>
        </p:grpSpPr>
        <p:sp>
          <p:nvSpPr>
            <p:cNvPr id="16" name="TextBox 15"/>
            <p:cNvSpPr txBox="1"/>
            <p:nvPr/>
          </p:nvSpPr>
          <p:spPr>
            <a:xfrm>
              <a:off x="1587419" y="2477347"/>
              <a:ext cx="48341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E</a:t>
              </a:r>
              <a:r>
                <a:rPr lang="en-US" sz="2400" baseline="30000" dirty="0" err="1" smtClean="0"/>
                <a:t>o</a:t>
              </a:r>
              <a:r>
                <a:rPr lang="en-US" sz="2400" baseline="-25000" dirty="0" err="1" smtClean="0"/>
                <a:t>cell</a:t>
              </a:r>
              <a:r>
                <a:rPr lang="en-US" sz="2400" dirty="0" smtClean="0"/>
                <a:t> = </a:t>
              </a:r>
              <a:r>
                <a:rPr lang="en-US" sz="2400" dirty="0" err="1" smtClean="0"/>
                <a:t>E</a:t>
              </a:r>
              <a:r>
                <a:rPr lang="en-US" sz="2400" baseline="30000" dirty="0" err="1" smtClean="0"/>
                <a:t>o</a:t>
              </a:r>
              <a:r>
                <a:rPr lang="en-US" sz="2400" baseline="-25000" dirty="0" err="1" smtClean="0"/>
                <a:t>cathode(reduction</a:t>
              </a:r>
              <a:r>
                <a:rPr lang="en-US" sz="2400" baseline="-25000" dirty="0" smtClean="0"/>
                <a:t>) </a:t>
              </a:r>
              <a:r>
                <a:rPr lang="en-US" sz="2400" dirty="0" smtClean="0"/>
                <a:t>– </a:t>
              </a:r>
              <a:r>
                <a:rPr lang="en-US" sz="2400" dirty="0" err="1" smtClean="0"/>
                <a:t>E</a:t>
              </a:r>
              <a:r>
                <a:rPr lang="en-US" sz="2400" baseline="30000" dirty="0" err="1" smtClean="0"/>
                <a:t>o</a:t>
              </a:r>
              <a:r>
                <a:rPr lang="en-US" sz="2400" baseline="-25000" dirty="0" err="1" smtClean="0"/>
                <a:t>anode(oxidation</a:t>
              </a:r>
              <a:r>
                <a:rPr lang="en-US" sz="2400" baseline="-25000" dirty="0" smtClean="0"/>
                <a:t>)</a:t>
              </a:r>
              <a:endParaRPr lang="en-US" sz="2400" baseline="-250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607175" y="2154181"/>
              <a:ext cx="25368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if the two of them</a:t>
              </a:r>
            </a:p>
            <a:p>
              <a:r>
                <a:rPr lang="en-US" dirty="0" smtClean="0"/>
                <a:t>are reduction potentials. You need to reverse the oxidation reaction.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587419" y="4027681"/>
            <a:ext cx="7309077" cy="646331"/>
            <a:chOff x="1587419" y="4027681"/>
            <a:chExt cx="7309077" cy="646331"/>
          </a:xfrm>
        </p:grpSpPr>
        <p:sp>
          <p:nvSpPr>
            <p:cNvPr id="19" name="TextBox 18"/>
            <p:cNvSpPr txBox="1"/>
            <p:nvPr/>
          </p:nvSpPr>
          <p:spPr>
            <a:xfrm>
              <a:off x="1587419" y="4212347"/>
              <a:ext cx="48341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E</a:t>
              </a:r>
              <a:r>
                <a:rPr lang="en-US" sz="2400" baseline="30000" dirty="0" err="1" smtClean="0"/>
                <a:t>o</a:t>
              </a:r>
              <a:r>
                <a:rPr lang="en-US" sz="2400" baseline="-25000" dirty="0" err="1" smtClean="0"/>
                <a:t>cell</a:t>
              </a:r>
              <a:r>
                <a:rPr lang="en-US" sz="2400" dirty="0" smtClean="0"/>
                <a:t> = </a:t>
              </a:r>
              <a:r>
                <a:rPr lang="en-US" sz="2400" dirty="0" err="1" smtClean="0"/>
                <a:t>E</a:t>
              </a:r>
              <a:r>
                <a:rPr lang="en-US" sz="2400" baseline="30000" dirty="0" err="1" smtClean="0"/>
                <a:t>o</a:t>
              </a:r>
              <a:r>
                <a:rPr lang="en-US" sz="2400" baseline="-25000" dirty="0" err="1" smtClean="0"/>
                <a:t>cathode(reduction</a:t>
              </a:r>
              <a:r>
                <a:rPr lang="en-US" sz="2400" baseline="-25000" dirty="0" smtClean="0"/>
                <a:t>) </a:t>
              </a:r>
              <a:r>
                <a:rPr lang="en-US" sz="2400" dirty="0" smtClean="0"/>
                <a:t>+ </a:t>
              </a:r>
              <a:r>
                <a:rPr lang="en-US" sz="2400" dirty="0" err="1" smtClean="0"/>
                <a:t>E</a:t>
              </a:r>
              <a:r>
                <a:rPr lang="en-US" sz="2400" baseline="30000" dirty="0" err="1" smtClean="0"/>
                <a:t>o</a:t>
              </a:r>
              <a:r>
                <a:rPr lang="en-US" sz="2400" baseline="-25000" dirty="0" err="1" smtClean="0"/>
                <a:t>anode(oxidation</a:t>
              </a:r>
              <a:r>
                <a:rPr lang="en-US" sz="2400" baseline="-25000" dirty="0" smtClean="0"/>
                <a:t>)</a:t>
              </a:r>
              <a:endParaRPr lang="en-US" sz="2400" baseline="-250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607175" y="4027681"/>
              <a:ext cx="228932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if the second potential</a:t>
              </a:r>
            </a:p>
            <a:p>
              <a:r>
                <a:rPr lang="en-US" dirty="0" smtClean="0"/>
                <a:t>is already an oxidation</a:t>
              </a:r>
              <a:endParaRPr lang="en-US" dirty="0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0" y="701552"/>
            <a:ext cx="91835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hlinkClick r:id="rId2"/>
              </a:rPr>
              <a:t>http://www.chemeddl.org/services/moodle/media/QBank/GenChem/Tables/EStandardTable.htm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127647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191" y="237150"/>
            <a:ext cx="7791475" cy="505419"/>
          </a:xfrm>
        </p:spPr>
        <p:txBody>
          <a:bodyPr>
            <a:normAutofit/>
          </a:bodyPr>
          <a:lstStyle/>
          <a:p>
            <a:r>
              <a:rPr lang="en-US" dirty="0"/>
              <a:t>Potential of half reactions and standard cell potential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28600" y="877706"/>
            <a:ext cx="8686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latin typeface="Times New Roman" charset="0"/>
              </a:rPr>
              <a:t>Calculate the cell potential for the following reaction  under standard conditions:</a:t>
            </a:r>
          </a:p>
          <a:p>
            <a:pPr algn="ctr">
              <a:spcBef>
                <a:spcPct val="50000"/>
              </a:spcBef>
            </a:pPr>
            <a:r>
              <a:rPr lang="en-US" sz="2800" b="1" dirty="0">
                <a:latin typeface="Times New Roman" charset="0"/>
              </a:rPr>
              <a:t>Mg (</a:t>
            </a:r>
            <a:r>
              <a:rPr lang="en-US" sz="2800" b="1" i="1" dirty="0">
                <a:latin typeface="Times New Roman" charset="0"/>
              </a:rPr>
              <a:t>s</a:t>
            </a:r>
            <a:r>
              <a:rPr lang="en-US" sz="2800" b="1" dirty="0">
                <a:latin typeface="Times New Roman" charset="0"/>
              </a:rPr>
              <a:t>) + Cu</a:t>
            </a:r>
            <a:r>
              <a:rPr lang="en-US" sz="2800" b="1" baseline="30000" dirty="0">
                <a:latin typeface="Times New Roman" charset="0"/>
              </a:rPr>
              <a:t>2+</a:t>
            </a:r>
            <a:r>
              <a:rPr lang="en-US" sz="2800" b="1" dirty="0">
                <a:latin typeface="Times New Roman" charset="0"/>
              </a:rPr>
              <a:t> (</a:t>
            </a:r>
            <a:r>
              <a:rPr lang="en-US" sz="2800" b="1" i="1" dirty="0" err="1">
                <a:latin typeface="Times New Roman" charset="0"/>
              </a:rPr>
              <a:t>aq</a:t>
            </a:r>
            <a:r>
              <a:rPr lang="en-US" sz="2800" b="1" dirty="0">
                <a:latin typeface="Times New Roman" charset="0"/>
              </a:rPr>
              <a:t>) → Cu (</a:t>
            </a:r>
            <a:r>
              <a:rPr lang="en-US" sz="2800" b="1" i="1" dirty="0">
                <a:latin typeface="Times New Roman" charset="0"/>
              </a:rPr>
              <a:t>s</a:t>
            </a:r>
            <a:r>
              <a:rPr lang="en-US" sz="2800" b="1" dirty="0">
                <a:latin typeface="Times New Roman" charset="0"/>
              </a:rPr>
              <a:t>) + Mg</a:t>
            </a:r>
            <a:r>
              <a:rPr lang="en-US" sz="2800" b="1" baseline="30000" dirty="0">
                <a:latin typeface="Times New Roman" charset="0"/>
              </a:rPr>
              <a:t>2+</a:t>
            </a:r>
            <a:r>
              <a:rPr lang="en-US" sz="2800" b="1" dirty="0">
                <a:latin typeface="Times New Roman" charset="0"/>
              </a:rPr>
              <a:t> (</a:t>
            </a:r>
            <a:r>
              <a:rPr lang="en-US" sz="2800" b="1" i="1" dirty="0" err="1">
                <a:latin typeface="Times New Roman" charset="0"/>
              </a:rPr>
              <a:t>aq</a:t>
            </a:r>
            <a:r>
              <a:rPr lang="en-US" sz="2800" b="1" dirty="0">
                <a:latin typeface="Times New Roman" charset="0"/>
              </a:rPr>
              <a:t>)</a:t>
            </a:r>
          </a:p>
          <a:p>
            <a:pPr>
              <a:spcBef>
                <a:spcPct val="50000"/>
              </a:spcBef>
            </a:pPr>
            <a:endParaRPr lang="en-US" sz="2800" dirty="0">
              <a:latin typeface="Times New Roman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81000" y="2828744"/>
            <a:ext cx="2209800" cy="345916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Clr>
                <a:srgbClr val="FF0000"/>
              </a:buClr>
              <a:buFont typeface="+mj-lt"/>
              <a:buAutoNum type="alphaLcPeriod"/>
            </a:pPr>
            <a:r>
              <a:rPr lang="en-US" sz="2800" dirty="0" smtClean="0">
                <a:latin typeface="Times New Roman" charset="0"/>
              </a:rPr>
              <a:t> +2.04</a:t>
            </a:r>
            <a:endParaRPr lang="en-US" sz="2800" baseline="30000" dirty="0" smtClean="0">
              <a:latin typeface="Times New Roman" charset="0"/>
            </a:endParaRPr>
          </a:p>
          <a:p>
            <a:pPr marL="514350" indent="-514350">
              <a:buClr>
                <a:srgbClr val="FF0000"/>
              </a:buClr>
              <a:buFont typeface="+mj-lt"/>
              <a:buAutoNum type="alphaLcPeriod"/>
            </a:pPr>
            <a:r>
              <a:rPr lang="en-US" sz="2800" dirty="0" smtClean="0">
                <a:latin typeface="Times New Roman" charset="0"/>
                <a:cs typeface="Times New Roman" charset="0"/>
              </a:rPr>
              <a:t> </a:t>
            </a:r>
            <a:r>
              <a:rPr lang="en-US" sz="2800" dirty="0" smtClean="0">
                <a:latin typeface="Times New Roman" charset="0"/>
                <a:sym typeface="Symbol" charset="0"/>
              </a:rPr>
              <a:t></a:t>
            </a:r>
            <a:r>
              <a:rPr lang="en-US" sz="2800" dirty="0" smtClean="0">
                <a:latin typeface="Times New Roman" charset="0"/>
                <a:cs typeface="Times New Roman" charset="0"/>
              </a:rPr>
              <a:t>2.04</a:t>
            </a:r>
            <a:endParaRPr lang="en-US" sz="2800" dirty="0" smtClean="0">
              <a:latin typeface="Times New Roman" charset="0"/>
            </a:endParaRPr>
          </a:p>
          <a:p>
            <a:pPr marL="514350" indent="-514350">
              <a:buClr>
                <a:srgbClr val="FF0000"/>
              </a:buClr>
              <a:buFont typeface="+mj-lt"/>
              <a:buAutoNum type="alphaLcPeriod"/>
            </a:pPr>
            <a:r>
              <a:rPr lang="en-US" sz="2800" dirty="0" smtClean="0">
                <a:latin typeface="Times New Roman" charset="0"/>
                <a:cs typeface="Times New Roman" charset="0"/>
              </a:rPr>
              <a:t>+2.71</a:t>
            </a:r>
            <a:endParaRPr lang="en-US" sz="2800" dirty="0" smtClean="0">
              <a:latin typeface="Times New Roman" charset="0"/>
            </a:endParaRPr>
          </a:p>
          <a:p>
            <a:pPr marL="514350" indent="-514350">
              <a:buClr>
                <a:srgbClr val="FF0000"/>
              </a:buClr>
              <a:buFont typeface="+mj-lt"/>
              <a:buAutoNum type="alphaLcPeriod"/>
            </a:pPr>
            <a:r>
              <a:rPr lang="en-US" sz="2800" dirty="0" smtClean="0">
                <a:latin typeface="Times New Roman" charset="0"/>
                <a:cs typeface="Times New Roman" charset="0"/>
              </a:rPr>
              <a:t> –1.36</a:t>
            </a:r>
          </a:p>
          <a:p>
            <a:pPr marL="514350" indent="-514350">
              <a:buClr>
                <a:srgbClr val="FF0000"/>
              </a:buClr>
              <a:buFont typeface="+mj-lt"/>
              <a:buAutoNum type="alphaLcPeriod"/>
            </a:pPr>
            <a:r>
              <a:rPr lang="en-US" sz="2800" dirty="0" smtClean="0">
                <a:latin typeface="Times New Roman" charset="0"/>
                <a:cs typeface="Times New Roman" charset="0"/>
              </a:rPr>
              <a:t>+1.36</a:t>
            </a:r>
            <a:endParaRPr lang="en-US" sz="2800" dirty="0">
              <a:latin typeface="Times New Roman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819400" y="3249431"/>
            <a:ext cx="594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tabLst>
                <a:tab pos="4572000" algn="dec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tabLst>
                <a:tab pos="4572000" algn="dec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4572000" algn="dec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4572000" algn="dec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4572000" algn="dec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4572000" algn="dec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4572000" algn="dec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4572000" algn="dec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4572000" algn="dec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latin typeface="Times New Roman" charset="0"/>
              </a:rPr>
              <a:t>Cu</a:t>
            </a:r>
            <a:r>
              <a:rPr lang="en-US" sz="2800" b="1" baseline="30000">
                <a:latin typeface="Times New Roman" charset="0"/>
              </a:rPr>
              <a:t>2+</a:t>
            </a:r>
            <a:r>
              <a:rPr lang="en-US" sz="2800" b="1">
                <a:latin typeface="Times New Roman" charset="0"/>
              </a:rPr>
              <a:t> (</a:t>
            </a:r>
            <a:r>
              <a:rPr lang="en-US" sz="2800" b="1" i="1">
                <a:latin typeface="Times New Roman" charset="0"/>
              </a:rPr>
              <a:t>aq</a:t>
            </a:r>
            <a:r>
              <a:rPr lang="en-US" sz="2800" b="1">
                <a:latin typeface="Times New Roman" charset="0"/>
              </a:rPr>
              <a:t>) + 2 e</a:t>
            </a:r>
            <a:r>
              <a:rPr lang="en-US" sz="2800" b="1" baseline="30000">
                <a:latin typeface="Times New Roman" charset="0"/>
                <a:sym typeface="Symbol" charset="0"/>
              </a:rPr>
              <a:t></a:t>
            </a:r>
            <a:r>
              <a:rPr lang="en-US" sz="2800" b="1">
                <a:latin typeface="Times New Roman" charset="0"/>
              </a:rPr>
              <a:t> </a:t>
            </a:r>
            <a:r>
              <a:rPr lang="en-US" sz="2800" b="1">
                <a:cs typeface="Arial" charset="0"/>
              </a:rPr>
              <a:t>→ </a:t>
            </a:r>
            <a:r>
              <a:rPr lang="en-US" sz="2800" b="1">
                <a:latin typeface="Times New Roman" charset="0"/>
                <a:cs typeface="Arial" charset="0"/>
              </a:rPr>
              <a:t>Cu (</a:t>
            </a:r>
            <a:r>
              <a:rPr lang="en-US" sz="2800" b="1" i="1">
                <a:latin typeface="Times New Roman" charset="0"/>
                <a:cs typeface="Arial" charset="0"/>
              </a:rPr>
              <a:t>s</a:t>
            </a:r>
            <a:r>
              <a:rPr lang="en-US" sz="2800" b="1">
                <a:latin typeface="Times New Roman" charset="0"/>
                <a:cs typeface="Arial" charset="0"/>
              </a:rPr>
              <a:t>)	0.34 V</a:t>
            </a:r>
            <a:endParaRPr lang="en-US" sz="2800" b="1">
              <a:latin typeface="Times New Roman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819400" y="4240031"/>
            <a:ext cx="594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tabLst>
                <a:tab pos="4572000" algn="dec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tabLst>
                <a:tab pos="4572000" algn="dec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4572000" algn="dec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4572000" algn="dec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4572000" algn="dec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4572000" algn="dec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4572000" algn="dec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4572000" algn="dec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4572000" algn="dec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latin typeface="Times New Roman" charset="0"/>
              </a:rPr>
              <a:t>Mg</a:t>
            </a:r>
            <a:r>
              <a:rPr lang="en-US" sz="2800" b="1" baseline="30000">
                <a:latin typeface="Times New Roman" charset="0"/>
              </a:rPr>
              <a:t>2+</a:t>
            </a:r>
            <a:r>
              <a:rPr lang="en-US" sz="2800" b="1">
                <a:latin typeface="Times New Roman" charset="0"/>
              </a:rPr>
              <a:t> (</a:t>
            </a:r>
            <a:r>
              <a:rPr lang="en-US" sz="2800" b="1" i="1">
                <a:latin typeface="Times New Roman" charset="0"/>
              </a:rPr>
              <a:t>aq</a:t>
            </a:r>
            <a:r>
              <a:rPr lang="en-US" sz="2800" b="1">
                <a:latin typeface="Times New Roman" charset="0"/>
              </a:rPr>
              <a:t>) + 2 e</a:t>
            </a:r>
            <a:r>
              <a:rPr lang="en-US" sz="2800" b="1" baseline="30000">
                <a:latin typeface="Times New Roman" charset="0"/>
                <a:sym typeface="Symbol" charset="0"/>
              </a:rPr>
              <a:t></a:t>
            </a:r>
            <a:r>
              <a:rPr lang="en-US" sz="2800" b="1">
                <a:latin typeface="Times New Roman" charset="0"/>
              </a:rPr>
              <a:t> </a:t>
            </a:r>
            <a:r>
              <a:rPr lang="en-US" sz="2800" b="1">
                <a:cs typeface="Arial" charset="0"/>
              </a:rPr>
              <a:t>→ </a:t>
            </a:r>
            <a:r>
              <a:rPr lang="en-US" sz="2800" b="1">
                <a:latin typeface="Times New Roman" charset="0"/>
                <a:cs typeface="Arial" charset="0"/>
              </a:rPr>
              <a:t>Mg (</a:t>
            </a:r>
            <a:r>
              <a:rPr lang="en-US" sz="2800" b="1" i="1">
                <a:latin typeface="Times New Roman" charset="0"/>
                <a:cs typeface="Arial" charset="0"/>
              </a:rPr>
              <a:t>s</a:t>
            </a:r>
            <a:r>
              <a:rPr lang="en-US" sz="2800" b="1">
                <a:latin typeface="Times New Roman" charset="0"/>
                <a:cs typeface="Arial" charset="0"/>
              </a:rPr>
              <a:t>)	</a:t>
            </a:r>
            <a:r>
              <a:rPr lang="en-US" sz="2800" b="1">
                <a:latin typeface="Times New Roman" charset="0"/>
                <a:sym typeface="Symbol" charset="0"/>
              </a:rPr>
              <a:t></a:t>
            </a:r>
            <a:r>
              <a:rPr lang="en-US" sz="2800" b="1">
                <a:latin typeface="Times New Roman" charset="0"/>
                <a:cs typeface="Arial" charset="0"/>
              </a:rPr>
              <a:t>2.37 V</a:t>
            </a:r>
            <a:endParaRPr lang="en-US" sz="2800" b="1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915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Spontaneity and cell potential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99472" y="1139303"/>
            <a:ext cx="439808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For a spontaneous process:</a:t>
            </a:r>
          </a:p>
          <a:p>
            <a:pPr algn="ctr"/>
            <a:r>
              <a:rPr lang="en-US" i="1" dirty="0" err="1" smtClean="0"/>
              <a:t>E</a:t>
            </a:r>
            <a:r>
              <a:rPr lang="en-US" baseline="-25000" dirty="0" err="1" smtClean="0"/>
              <a:t>cell</a:t>
            </a:r>
            <a:r>
              <a:rPr lang="en-US" dirty="0" smtClean="0"/>
              <a:t> &gt; 0</a:t>
            </a:r>
            <a:endParaRPr lang="en-US" dirty="0"/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4463275"/>
              </p:ext>
            </p:extLst>
          </p:nvPr>
        </p:nvGraphicFramePr>
        <p:xfrm>
          <a:off x="358239" y="2496722"/>
          <a:ext cx="8540674" cy="1285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2" name="Document" r:id="rId3" imgW="5486400" imgH="825500" progId="Word.Document.12">
                  <p:link updateAutomatic="1"/>
                </p:oleObj>
              </mc:Choice>
              <mc:Fallback>
                <p:oleObj name="Document" r:id="rId3" imgW="5486400" imgH="8255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239" y="2496722"/>
                        <a:ext cx="8540674" cy="12850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0108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Electrochemistry outline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3222" y="1199444"/>
            <a:ext cx="6801862" cy="4524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Module 5 – Session 3</a:t>
            </a:r>
          </a:p>
          <a:p>
            <a:endParaRPr lang="en-US"/>
          </a:p>
          <a:p>
            <a:pPr marL="342900" indent="-342900">
              <a:buFont typeface="+mj-lt"/>
              <a:buAutoNum type="arabicPeriod"/>
            </a:pPr>
            <a:r>
              <a:rPr lang="en-US"/>
              <a:t>Video 1: Electric potential is related to Gibbs free energy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/>
              <a:t>Conceptual understanding of voltage and current.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/>
              <a:t>Units: Faraday constant is the charge of one mole of electrons</a:t>
            </a:r>
          </a:p>
          <a:p>
            <a:pPr marL="342900" indent="-342900">
              <a:buFont typeface="+mj-lt"/>
              <a:buAutoNum type="arabicPeriod"/>
            </a:pPr>
            <a:endParaRPr lang="en-US"/>
          </a:p>
          <a:p>
            <a:pPr marL="342900" indent="-342900">
              <a:buFont typeface="+mj-lt"/>
              <a:buAutoNum type="arabicPeriod"/>
            </a:pPr>
            <a:r>
              <a:rPr lang="en-US"/>
              <a:t>Video 2: Reference potential to measure half-reaction potentials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/>
              <a:t>Standard Hydrogen Electrode is an arbitrary choice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/>
              <a:t>Reduction potentials give a sense of how likely a species is</a:t>
            </a:r>
            <a:br>
              <a:rPr lang="en-US"/>
            </a:br>
            <a:r>
              <a:rPr lang="en-US"/>
              <a:t>willing to accept electrons.</a:t>
            </a:r>
          </a:p>
          <a:p>
            <a:pPr marL="342900" indent="-342900">
              <a:buFont typeface="+mj-lt"/>
              <a:buAutoNum type="arabicPeriod"/>
            </a:pPr>
            <a:endParaRPr lang="en-US"/>
          </a:p>
          <a:p>
            <a:pPr marL="342900" indent="-342900">
              <a:buFont typeface="+mj-lt"/>
              <a:buAutoNum type="arabicPeriod"/>
            </a:pPr>
            <a:r>
              <a:rPr lang="en-US"/>
              <a:t>Video 3: Calculating the cell potential from two half-reactions</a:t>
            </a:r>
            <a:br>
              <a:rPr lang="en-US"/>
            </a:br>
            <a:endParaRPr lang="en-US"/>
          </a:p>
          <a:p>
            <a:pPr marL="342900" indent="-342900">
              <a:buFont typeface="+mj-lt"/>
              <a:buAutoNum type="arabicPeriod"/>
            </a:pPr>
            <a:r>
              <a:rPr lang="en-US"/>
              <a:t>Video 4: Standard cell potential and spontaneity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592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potential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074812" y="718432"/>
            <a:ext cx="4397375" cy="830997"/>
          </a:xfrm>
          <a:prstGeom prst="rect">
            <a:avLst/>
          </a:prstGeom>
          <a:gradFill rotWithShape="1">
            <a:gsLst>
              <a:gs pos="0">
                <a:srgbClr val="990000">
                  <a:alpha val="35001"/>
                </a:srgbClr>
              </a:gs>
              <a:gs pos="100000">
                <a:srgbClr val="47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 smtClean="0"/>
              <a:t>Magnitudes to study Electrochemical reactions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05554" y="1593909"/>
            <a:ext cx="82408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ATP</a:t>
            </a:r>
            <a:r>
              <a:rPr lang="en-US" baseline="30000" dirty="0" smtClean="0"/>
              <a:t>4-</a:t>
            </a:r>
            <a:r>
              <a:rPr lang="en-US" dirty="0" smtClean="0"/>
              <a:t>(aq) + H</a:t>
            </a:r>
            <a:r>
              <a:rPr lang="en-US" baseline="-25000" dirty="0" smtClean="0"/>
              <a:t>2</a:t>
            </a:r>
            <a:r>
              <a:rPr lang="en-US" dirty="0" smtClean="0"/>
              <a:t>O                ADP</a:t>
            </a:r>
            <a:r>
              <a:rPr lang="en-US" baseline="30000" dirty="0" smtClean="0"/>
              <a:t>3-</a:t>
            </a:r>
            <a:r>
              <a:rPr lang="en-US" dirty="0" smtClean="0"/>
              <a:t>(aq) + HPO</a:t>
            </a:r>
            <a:r>
              <a:rPr lang="en-US" baseline="-25000" dirty="0" smtClean="0"/>
              <a:t>4</a:t>
            </a:r>
            <a:r>
              <a:rPr lang="en-US" baseline="30000" dirty="0" smtClean="0"/>
              <a:t>2- </a:t>
            </a:r>
            <a:r>
              <a:rPr lang="en-US" dirty="0" smtClean="0"/>
              <a:t>(</a:t>
            </a:r>
            <a:r>
              <a:rPr lang="en-US" dirty="0" err="1" smtClean="0"/>
              <a:t>aq</a:t>
            </a:r>
            <a:r>
              <a:rPr lang="en-US" dirty="0" smtClean="0"/>
              <a:t>) + </a:t>
            </a:r>
            <a:r>
              <a:rPr lang="en-US" dirty="0" err="1" smtClean="0"/>
              <a:t>H</a:t>
            </a:r>
            <a:r>
              <a:rPr lang="en-US" baseline="30000" dirty="0" err="1" smtClean="0"/>
              <a:t>+</a:t>
            </a:r>
            <a:r>
              <a:rPr lang="en-US" dirty="0" err="1" smtClean="0"/>
              <a:t>(aq</a:t>
            </a:r>
            <a:r>
              <a:rPr lang="en-US" dirty="0" smtClean="0"/>
              <a:t>) 	</a:t>
            </a:r>
            <a:r>
              <a:rPr lang="en-US" dirty="0" err="1" smtClean="0">
                <a:latin typeface="Symbol" charset="2"/>
                <a:cs typeface="Symbol" charset="2"/>
              </a:rPr>
              <a:t>Δ</a:t>
            </a:r>
            <a:r>
              <a:rPr lang="en-US" dirty="0" err="1" smtClean="0"/>
              <a:t>G</a:t>
            </a:r>
            <a:r>
              <a:rPr lang="en-US" baseline="30000" dirty="0" err="1" smtClean="0"/>
              <a:t>o</a:t>
            </a:r>
            <a:r>
              <a:rPr lang="en-US" dirty="0" smtClean="0"/>
              <a:t> = -30.5kJ/mol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322" y="1997486"/>
            <a:ext cx="495300" cy="152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0356" y="2525889"/>
            <a:ext cx="7626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Why is it divided per mol? Does this value depend on how it is balanced?</a:t>
            </a:r>
          </a:p>
          <a:p>
            <a:r>
              <a:rPr lang="en-US" dirty="0" smtClean="0"/>
              <a:t>We need to quantify how much energy we get every time the reaction happens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419633" y="3303222"/>
            <a:ext cx="7706934" cy="1569661"/>
            <a:chOff x="419633" y="3303222"/>
            <a:chExt cx="7706934" cy="1569661"/>
          </a:xfrm>
        </p:grpSpPr>
        <p:grpSp>
          <p:nvGrpSpPr>
            <p:cNvPr id="18" name="Group 17"/>
            <p:cNvGrpSpPr/>
            <p:nvPr/>
          </p:nvGrpSpPr>
          <p:grpSpPr>
            <a:xfrm>
              <a:off x="419633" y="4503551"/>
              <a:ext cx="7706934" cy="369332"/>
              <a:chOff x="248356" y="5009444"/>
              <a:chExt cx="7706934" cy="369332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4098044" y="5009444"/>
                <a:ext cx="38572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 electron has −1.602×10−19 coulombs</a:t>
                </a:r>
                <a:endParaRPr lang="en-US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48356" y="5009444"/>
                <a:ext cx="24947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Unit of charge</a:t>
                </a:r>
                <a:r>
                  <a:rPr lang="en-US" dirty="0" smtClean="0"/>
                  <a:t>: Coulomb</a:t>
                </a:r>
                <a:endParaRPr lang="en-US" dirty="0"/>
              </a:p>
            </p:txBody>
          </p:sp>
        </p:grpSp>
        <p:sp>
          <p:nvSpPr>
            <p:cNvPr id="27" name="Rectangle 26"/>
            <p:cNvSpPr/>
            <p:nvPr/>
          </p:nvSpPr>
          <p:spPr>
            <a:xfrm>
              <a:off x="2361322" y="3303222"/>
              <a:ext cx="5527512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>
                  <a:latin typeface="Symbol" charset="2"/>
                  <a:cs typeface="Symbol" charset="2"/>
                </a:rPr>
                <a:t>Δ</a:t>
              </a:r>
              <a:r>
                <a:rPr lang="en-US" dirty="0" err="1"/>
                <a:t>G</a:t>
              </a:r>
              <a:r>
                <a:rPr lang="en-US" baseline="30000" dirty="0" err="1"/>
                <a:t>o</a:t>
              </a:r>
              <a:r>
                <a:rPr lang="en-US" dirty="0"/>
                <a:t> = </a:t>
              </a:r>
              <a:r>
                <a:rPr lang="en-US" dirty="0" smtClean="0"/>
                <a:t>-nFE</a:t>
              </a:r>
              <a:r>
                <a:rPr lang="en-US" baseline="30000" dirty="0" smtClean="0"/>
                <a:t>0 </a:t>
              </a:r>
              <a:endParaRPr lang="en-US" dirty="0" smtClean="0"/>
            </a:p>
            <a:p>
              <a:r>
                <a:rPr lang="en-US" dirty="0"/>
                <a:t>n</a:t>
              </a:r>
              <a:r>
                <a:rPr lang="en-US" dirty="0" smtClean="0"/>
                <a:t>: number of electrons</a:t>
              </a:r>
            </a:p>
            <a:p>
              <a:r>
                <a:rPr lang="en-US" dirty="0" smtClean="0"/>
                <a:t>F: Faraday constant </a:t>
              </a:r>
              <a:r>
                <a:rPr lang="en-US" b="1" dirty="0"/>
                <a:t>96 </a:t>
              </a:r>
              <a:r>
                <a:rPr lang="en-US" b="1" dirty="0" smtClean="0"/>
                <a:t>485.3415 Coulombs</a:t>
              </a:r>
              <a:endParaRPr lang="en-US" dirty="0" smtClean="0"/>
            </a:p>
            <a:p>
              <a:r>
                <a:rPr lang="en-US" dirty="0" smtClean="0"/>
                <a:t>E</a:t>
              </a:r>
              <a:r>
                <a:rPr lang="en-US" baseline="30000" dirty="0" smtClean="0"/>
                <a:t>0</a:t>
              </a:r>
              <a:r>
                <a:rPr lang="en-US" dirty="0" smtClean="0"/>
                <a:t>: Electric cell potential. Units in Volts (Joules /Coulomb)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30214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Units of charge and units of potential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4" descr="18_03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9486" y="848752"/>
            <a:ext cx="3092450" cy="2776538"/>
          </a:xfrm>
          <a:prstGeom prst="rect">
            <a:avLst/>
          </a:prstGeom>
          <a:noFill/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163244"/>
              </p:ext>
            </p:extLst>
          </p:nvPr>
        </p:nvGraphicFramePr>
        <p:xfrm>
          <a:off x="1253865" y="3446889"/>
          <a:ext cx="6096000" cy="2834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483524">
                <a:tc>
                  <a:txBody>
                    <a:bodyPr/>
                    <a:lstStyle/>
                    <a:p>
                      <a:r>
                        <a:rPr lang="en-US" dirty="0" smtClean="0"/>
                        <a:t>Electric Property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Electric Potential /Voltage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Current / Intensity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force with which electrons are being pushed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number of electrons that flow per unit of time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Volts: Joules/coulomb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Ampere: coulomb/second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River Metaphor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Slope. Difference in height.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Volume</a:t>
                      </a:r>
                      <a:r>
                        <a:rPr lang="en-US" baseline="0" dirty="0" smtClean="0"/>
                        <a:t> of flow per second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720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Voltages of some voltaic cells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066800" y="15240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Voltaic Cell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791200" y="16002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Voltage (V)</a:t>
            </a: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990600" y="2057400"/>
            <a:ext cx="66294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066800" y="2438400"/>
            <a:ext cx="403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 dirty="0"/>
              <a:t>Common alkaline flashlight battery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066800" y="3067050"/>
            <a:ext cx="419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/>
              <a:t>Lead-acid car battery (6 cells = 12 V)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066800" y="3695700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/>
              <a:t>Calculator battery (mercury)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066800" y="493395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/>
              <a:t>Electric eel (~5000 cells in 6-ft eel = 750 V)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1066800" y="5562600"/>
            <a:ext cx="472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 dirty="0"/>
              <a:t>Nerve of giant squid (across cell membrane)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6324600" y="3052763"/>
            <a:ext cx="533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/>
              <a:t>2.0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6324600" y="2414588"/>
            <a:ext cx="533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/>
              <a:t>1.5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6324600" y="3692525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/>
              <a:t>1.3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6324600" y="49403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/>
              <a:t>0.15</a:t>
            </a: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6324600" y="5580063"/>
            <a:ext cx="838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 dirty="0"/>
              <a:t>0.070</a:t>
            </a:r>
          </a:p>
        </p:txBody>
      </p:sp>
      <p:sp>
        <p:nvSpPr>
          <p:cNvPr id="20" name="Text Box 24"/>
          <p:cNvSpPr txBox="1">
            <a:spLocks noChangeArrowheads="1"/>
          </p:cNvSpPr>
          <p:nvPr/>
        </p:nvSpPr>
        <p:spPr bwMode="auto">
          <a:xfrm>
            <a:off x="1066800" y="4267200"/>
            <a:ext cx="403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/>
              <a:t>Lithium-ion laptop battery</a:t>
            </a:r>
          </a:p>
        </p:txBody>
      </p:sp>
      <p:sp>
        <p:nvSpPr>
          <p:cNvPr id="21" name="Text Box 25"/>
          <p:cNvSpPr txBox="1">
            <a:spLocks noChangeArrowheads="1"/>
          </p:cNvSpPr>
          <p:nvPr/>
        </p:nvSpPr>
        <p:spPr bwMode="auto">
          <a:xfrm>
            <a:off x="6324600" y="4243388"/>
            <a:ext cx="533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/>
              <a:t>3.7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54714" y="877669"/>
            <a:ext cx="5856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same way that there are more or less energetic reactions</a:t>
            </a:r>
          </a:p>
          <a:p>
            <a:r>
              <a:rPr lang="en-US" dirty="0" smtClean="0"/>
              <a:t>now we have </a:t>
            </a:r>
            <a:r>
              <a:rPr lang="en-US" dirty="0" err="1" smtClean="0"/>
              <a:t>redox</a:t>
            </a:r>
            <a:r>
              <a:rPr lang="en-US" dirty="0" smtClean="0"/>
              <a:t> reactions with more or less voltage</a:t>
            </a:r>
            <a:endParaRPr lang="en-US" dirty="0"/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1066800" y="6081713"/>
            <a:ext cx="472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 dirty="0" smtClean="0"/>
              <a:t>Human nerve cell</a:t>
            </a:r>
            <a:endParaRPr lang="en-US" sz="1800" b="0" dirty="0"/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6324600" y="6081713"/>
            <a:ext cx="838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 dirty="0" smtClean="0"/>
              <a:t>0.030</a:t>
            </a:r>
            <a:endParaRPr lang="en-US" sz="1800" b="0" dirty="0"/>
          </a:p>
        </p:txBody>
      </p:sp>
      <p:sp>
        <p:nvSpPr>
          <p:cNvPr id="25" name="Rectangle 24"/>
          <p:cNvSpPr/>
          <p:nvPr/>
        </p:nvSpPr>
        <p:spPr>
          <a:xfrm>
            <a:off x="990600" y="6448425"/>
            <a:ext cx="87497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http://outreach.mcb.harvard.edu/animations/actionpotential_short.swf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132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potential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6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36221" y="987778"/>
            <a:ext cx="7785004" cy="1003111"/>
            <a:chOff x="705554" y="5009444"/>
            <a:chExt cx="7785004" cy="1003111"/>
          </a:xfrm>
        </p:grpSpPr>
        <p:sp>
          <p:nvSpPr>
            <p:cNvPr id="6" name="TextBox 5"/>
            <p:cNvSpPr txBox="1"/>
            <p:nvPr/>
          </p:nvSpPr>
          <p:spPr>
            <a:xfrm>
              <a:off x="705554" y="5009444"/>
              <a:ext cx="77850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ym typeface="Wingdings"/>
                </a:rPr>
                <a:t></a:t>
              </a:r>
              <a:r>
                <a:rPr lang="en-US" dirty="0" err="1" smtClean="0"/>
                <a:t>Instead</a:t>
              </a:r>
              <a:r>
                <a:rPr lang="en-US" dirty="0" smtClean="0"/>
                <a:t> of energy per mol. Now we are interested in energy per unit of charge.</a:t>
              </a:r>
              <a:br>
                <a:rPr lang="en-US" dirty="0" smtClean="0"/>
              </a:br>
              <a:r>
                <a:rPr lang="en-US" dirty="0" smtClean="0"/>
                <a:t>Electric potential can be easily measured by a voltmeter. 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775150" y="5643223"/>
              <a:ext cx="409792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>
                  <a:latin typeface="Times New Roman" charset="0"/>
                </a:rPr>
                <a:t>Mg (</a:t>
              </a:r>
              <a:r>
                <a:rPr lang="en-US" b="1" i="1" dirty="0">
                  <a:latin typeface="Times New Roman" charset="0"/>
                </a:rPr>
                <a:t>s</a:t>
              </a:r>
              <a:r>
                <a:rPr lang="en-US" b="1" dirty="0">
                  <a:latin typeface="Times New Roman" charset="0"/>
                </a:rPr>
                <a:t>) + Cu</a:t>
              </a:r>
              <a:r>
                <a:rPr lang="en-US" b="1" baseline="30000" dirty="0">
                  <a:latin typeface="Times New Roman" charset="0"/>
                </a:rPr>
                <a:t>2+</a:t>
              </a:r>
              <a:r>
                <a:rPr lang="en-US" b="1" dirty="0">
                  <a:latin typeface="Times New Roman" charset="0"/>
                </a:rPr>
                <a:t> (</a:t>
              </a:r>
              <a:r>
                <a:rPr lang="en-US" b="1" i="1" dirty="0" err="1">
                  <a:latin typeface="Times New Roman" charset="0"/>
                </a:rPr>
                <a:t>aq</a:t>
              </a:r>
              <a:r>
                <a:rPr lang="en-US" b="1" dirty="0">
                  <a:latin typeface="Times New Roman" charset="0"/>
                </a:rPr>
                <a:t>) → Cu (</a:t>
              </a:r>
              <a:r>
                <a:rPr lang="en-US" b="1" i="1" dirty="0">
                  <a:latin typeface="Times New Roman" charset="0"/>
                </a:rPr>
                <a:t>s</a:t>
              </a:r>
              <a:r>
                <a:rPr lang="en-US" b="1" dirty="0">
                  <a:latin typeface="Times New Roman" charset="0"/>
                </a:rPr>
                <a:t>) + Mg</a:t>
              </a:r>
              <a:r>
                <a:rPr lang="en-US" b="1" baseline="30000" dirty="0">
                  <a:latin typeface="Times New Roman" charset="0"/>
                </a:rPr>
                <a:t>2+</a:t>
              </a:r>
              <a:r>
                <a:rPr lang="en-US" b="1" dirty="0">
                  <a:latin typeface="Times New Roman" charset="0"/>
                </a:rPr>
                <a:t> (</a:t>
              </a:r>
              <a:r>
                <a:rPr lang="en-US" b="1" i="1" dirty="0" err="1">
                  <a:latin typeface="Times New Roman" charset="0"/>
                </a:rPr>
                <a:t>aq</a:t>
              </a:r>
              <a:r>
                <a:rPr lang="en-US" b="1" dirty="0">
                  <a:latin typeface="Times New Roman" charset="0"/>
                </a:rPr>
                <a:t>)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279444" y="5643223"/>
              <a:ext cx="12261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</a:t>
              </a:r>
              <a:r>
                <a:rPr lang="en-US" baseline="30000" dirty="0" smtClean="0"/>
                <a:t>0</a:t>
              </a:r>
              <a:r>
                <a:rPr lang="en-US" dirty="0" smtClean="0"/>
                <a:t> = 2.04 V</a:t>
              </a:r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20889" y="2187222"/>
            <a:ext cx="83002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ym typeface="Wingdings"/>
              </a:rPr>
              <a:t></a:t>
            </a:r>
            <a:r>
              <a:rPr lang="en-US"/>
              <a:t>Calculate the </a:t>
            </a:r>
            <a:r>
              <a:rPr lang="en-US">
                <a:latin typeface="Symbol" charset="2"/>
                <a:cs typeface="Symbol" charset="2"/>
              </a:rPr>
              <a:t>D</a:t>
            </a:r>
            <a:r>
              <a:rPr lang="en-US"/>
              <a:t>G</a:t>
            </a:r>
            <a:r>
              <a:rPr lang="en-US" baseline="30000"/>
              <a:t>o</a:t>
            </a:r>
            <a:r>
              <a:rPr lang="en-US"/>
              <a:t> of this reaction?</a:t>
            </a:r>
          </a:p>
          <a:p>
            <a:r>
              <a:rPr lang="en-US">
                <a:sym typeface="Wingdings"/>
              </a:rPr>
              <a:t></a:t>
            </a:r>
            <a:r>
              <a:rPr lang="en-US"/>
              <a:t>How much solid copper is formed after this reaction proceeds during 10 seconds at a</a:t>
            </a:r>
            <a:br>
              <a:rPr lang="en-US"/>
            </a:br>
            <a:r>
              <a:rPr lang="en-US"/>
              <a:t>steady current 0.5 amperes?</a:t>
            </a:r>
          </a:p>
        </p:txBody>
      </p:sp>
    </p:spTree>
    <p:extLst>
      <p:ext uri="{BB962C8B-B14F-4D97-AF65-F5344CB8AC3E}">
        <p14:creationId xmlns:p14="http://schemas.microsoft.com/office/powerpoint/2010/main" val="3347923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191" y="237150"/>
            <a:ext cx="7339919" cy="505419"/>
          </a:xfrm>
        </p:spPr>
        <p:txBody>
          <a:bodyPr>
            <a:normAutofit/>
          </a:bodyPr>
          <a:lstStyle/>
          <a:p>
            <a:r>
              <a:rPr lang="en-US" dirty="0" smtClean="0"/>
              <a:t>Potential of half reactions and standard cell potential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7</a:t>
            </a:fld>
            <a:endParaRPr lang="en-US" dirty="0"/>
          </a:p>
        </p:txBody>
      </p:sp>
      <p:grpSp>
        <p:nvGrpSpPr>
          <p:cNvPr id="17" name="Group 20"/>
          <p:cNvGrpSpPr>
            <a:grpSpLocks/>
          </p:cNvGrpSpPr>
          <p:nvPr/>
        </p:nvGrpSpPr>
        <p:grpSpPr bwMode="auto">
          <a:xfrm>
            <a:off x="1146831" y="1787787"/>
            <a:ext cx="4953000" cy="696913"/>
            <a:chOff x="144" y="3264"/>
            <a:chExt cx="3120" cy="439"/>
          </a:xfrm>
        </p:grpSpPr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144" y="3264"/>
              <a:ext cx="3120" cy="439"/>
            </a:xfrm>
            <a:prstGeom prst="rect">
              <a:avLst/>
            </a:prstGeom>
            <a:noFill/>
            <a:ln w="28575">
              <a:solidFill>
                <a:srgbClr val="ED181E"/>
              </a:solidFill>
              <a:miter lim="800000"/>
              <a:headEnd/>
              <a:tailEnd/>
            </a:ln>
          </p:spPr>
          <p:txBody>
            <a:bodyPr lIns="0" rIns="0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10000"/>
                </a:spcBef>
              </a:pPr>
              <a:r>
                <a:rPr lang="en-US" sz="1800" b="0" dirty="0"/>
                <a:t>Overall (cell) reaction</a:t>
              </a:r>
            </a:p>
            <a:p>
              <a:pPr algn="ctr">
                <a:spcBef>
                  <a:spcPct val="10000"/>
                </a:spcBef>
              </a:pPr>
              <a:r>
                <a:rPr lang="en-US" sz="1800" b="0" dirty="0" err="1"/>
                <a:t>Zn(</a:t>
              </a:r>
              <a:r>
                <a:rPr lang="en-US" sz="1800" b="0" i="1" dirty="0" err="1">
                  <a:latin typeface="Times" pitchFamily="-111" charset="0"/>
                </a:rPr>
                <a:t>s</a:t>
              </a:r>
              <a:r>
                <a:rPr lang="en-US" sz="1800" b="0" dirty="0"/>
                <a:t>) + 2H</a:t>
              </a:r>
              <a:r>
                <a:rPr lang="en-US" sz="1800" b="0" baseline="-25000" dirty="0"/>
                <a:t>3</a:t>
              </a:r>
              <a:r>
                <a:rPr lang="en-US" sz="1800" b="0" dirty="0"/>
                <a:t>O</a:t>
              </a:r>
              <a:r>
                <a:rPr lang="en-US" sz="1800" baseline="30000" dirty="0"/>
                <a:t>+</a:t>
              </a:r>
              <a:r>
                <a:rPr lang="en-US" sz="1800" b="0" dirty="0"/>
                <a:t>(</a:t>
              </a:r>
              <a:r>
                <a:rPr lang="en-US" sz="1800" b="0" i="1" dirty="0">
                  <a:latin typeface="Times" pitchFamily="-111" charset="0"/>
                </a:rPr>
                <a:t>aq</a:t>
              </a:r>
              <a:r>
                <a:rPr lang="en-US" sz="1800" b="0" dirty="0"/>
                <a:t>)</a:t>
              </a:r>
              <a:r>
                <a:rPr lang="en-US" sz="1800" b="0" dirty="0" smtClean="0"/>
                <a:t>          </a:t>
              </a:r>
              <a:r>
                <a:rPr lang="en-US" sz="1800" b="0" dirty="0"/>
                <a:t>Zn</a:t>
              </a:r>
              <a:r>
                <a:rPr lang="en-US" sz="1800" baseline="30000" dirty="0"/>
                <a:t>2+</a:t>
              </a:r>
              <a:r>
                <a:rPr lang="en-US" sz="1800" b="0" dirty="0"/>
                <a:t>(</a:t>
              </a:r>
              <a:r>
                <a:rPr lang="en-US" sz="1800" b="0" i="1" dirty="0">
                  <a:latin typeface="Times" pitchFamily="-111" charset="0"/>
                </a:rPr>
                <a:t>aq</a:t>
              </a:r>
              <a:r>
                <a:rPr lang="en-US" sz="1800" b="0" dirty="0"/>
                <a:t>) + H</a:t>
              </a:r>
              <a:r>
                <a:rPr lang="en-US" sz="1800" b="0" baseline="-25000" dirty="0"/>
                <a:t>2</a:t>
              </a:r>
              <a:r>
                <a:rPr lang="en-US" sz="1800" b="0" dirty="0"/>
                <a:t>(</a:t>
              </a:r>
              <a:r>
                <a:rPr lang="en-US" sz="1800" b="0" i="1" dirty="0">
                  <a:latin typeface="Times" pitchFamily="-111" charset="0"/>
                </a:rPr>
                <a:t>g</a:t>
              </a:r>
              <a:r>
                <a:rPr lang="en-US" sz="1800" b="0" dirty="0"/>
                <a:t>) + 2H</a:t>
              </a:r>
              <a:r>
                <a:rPr lang="en-US" sz="1800" b="0" baseline="-25000" dirty="0"/>
                <a:t>2</a:t>
              </a:r>
              <a:r>
                <a:rPr lang="en-US" sz="1800" b="0" dirty="0"/>
                <a:t>O(</a:t>
              </a:r>
              <a:r>
                <a:rPr lang="en-US" sz="1800" b="0" i="1" dirty="0">
                  <a:latin typeface="Times" pitchFamily="-111" charset="0"/>
                </a:rPr>
                <a:t>l</a:t>
              </a:r>
              <a:r>
                <a:rPr lang="en-US" sz="1800" b="0" dirty="0"/>
                <a:t>)</a:t>
              </a:r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>
              <a:off x="1344" y="3600"/>
              <a:ext cx="192" cy="0"/>
            </a:xfrm>
            <a:prstGeom prst="line">
              <a:avLst/>
            </a:prstGeom>
            <a:noFill/>
            <a:ln w="28575">
              <a:solidFill>
                <a:srgbClr val="ED181E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67191" y="1058333"/>
            <a:ext cx="9053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Since the half reactions happen in different electrodes. Can we measure E for each electrode?</a:t>
            </a:r>
          </a:p>
          <a:p>
            <a:r>
              <a:rPr lang="en-US" dirty="0" smtClean="0"/>
              <a:t>We can only measure overall cell potentials. Oxidation + Reduction</a:t>
            </a:r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2363788" y="2804586"/>
            <a:ext cx="6602412" cy="2080660"/>
            <a:chOff x="2363788" y="2804586"/>
            <a:chExt cx="6602412" cy="2080660"/>
          </a:xfrm>
        </p:grpSpPr>
        <p:grpSp>
          <p:nvGrpSpPr>
            <p:cNvPr id="11" name="Group 14"/>
            <p:cNvGrpSpPr>
              <a:grpSpLocks/>
            </p:cNvGrpSpPr>
            <p:nvPr/>
          </p:nvGrpSpPr>
          <p:grpSpPr bwMode="auto">
            <a:xfrm>
              <a:off x="2637367" y="2804586"/>
              <a:ext cx="2667000" cy="696913"/>
              <a:chOff x="192" y="1056"/>
              <a:chExt cx="1680" cy="439"/>
            </a:xfrm>
          </p:grpSpPr>
          <p:sp>
            <p:nvSpPr>
              <p:cNvPr id="12" name="Text Box 7"/>
              <p:cNvSpPr txBox="1">
                <a:spLocks noChangeArrowheads="1"/>
              </p:cNvSpPr>
              <p:nvPr/>
            </p:nvSpPr>
            <p:spPr bwMode="auto">
              <a:xfrm>
                <a:off x="192" y="1056"/>
                <a:ext cx="1680" cy="439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10000"/>
                  </a:spcBef>
                </a:pPr>
                <a:r>
                  <a:rPr lang="en-US" sz="1800" b="0" dirty="0"/>
                  <a:t>Oxidation half-reaction</a:t>
                </a:r>
              </a:p>
              <a:p>
                <a:pPr>
                  <a:spcBef>
                    <a:spcPct val="10000"/>
                  </a:spcBef>
                </a:pPr>
                <a:r>
                  <a:rPr lang="en-US" sz="1800" b="0" dirty="0" err="1"/>
                  <a:t>Zn(</a:t>
                </a:r>
                <a:r>
                  <a:rPr lang="en-US" sz="1800" b="0" i="1" dirty="0" err="1">
                    <a:latin typeface="Times" pitchFamily="-111" charset="0"/>
                  </a:rPr>
                  <a:t>s</a:t>
                </a:r>
                <a:r>
                  <a:rPr lang="en-US" sz="1800" b="0" dirty="0"/>
                  <a:t>)</a:t>
                </a:r>
                <a:r>
                  <a:rPr lang="en-US" sz="1800" b="0" dirty="0" smtClean="0"/>
                  <a:t>          </a:t>
                </a:r>
                <a:r>
                  <a:rPr lang="en-US" sz="1800" b="0" dirty="0"/>
                  <a:t>Zn</a:t>
                </a:r>
                <a:r>
                  <a:rPr lang="en-US" sz="1800" baseline="30000" dirty="0"/>
                  <a:t>2+</a:t>
                </a:r>
                <a:r>
                  <a:rPr lang="en-US" sz="1800" b="0" dirty="0"/>
                  <a:t>(</a:t>
                </a:r>
                <a:r>
                  <a:rPr lang="en-US" sz="1800" b="0" i="1" dirty="0">
                    <a:latin typeface="Times" pitchFamily="-111" charset="0"/>
                  </a:rPr>
                  <a:t>aq</a:t>
                </a:r>
                <a:r>
                  <a:rPr lang="en-US" sz="1800" b="0" dirty="0"/>
                  <a:t>) + 2e</a:t>
                </a:r>
                <a:r>
                  <a:rPr lang="en-US" sz="1800" baseline="30000" dirty="0">
                    <a:ea typeface="Arial" pitchFamily="-111" charset="0"/>
                    <a:cs typeface="Arial" pitchFamily="-111" charset="0"/>
                  </a:rPr>
                  <a:t>−</a:t>
                </a:r>
                <a:endParaRPr lang="en-US" sz="1800" dirty="0">
                  <a:ea typeface="Arial" pitchFamily="-111" charset="0"/>
                  <a:cs typeface="Arial" pitchFamily="-111" charset="0"/>
                </a:endParaRPr>
              </a:p>
            </p:txBody>
          </p:sp>
          <p:sp>
            <p:nvSpPr>
              <p:cNvPr id="13" name="Line 12"/>
              <p:cNvSpPr>
                <a:spLocks noChangeShapeType="1"/>
              </p:cNvSpPr>
              <p:nvPr/>
            </p:nvSpPr>
            <p:spPr bwMode="auto">
              <a:xfrm>
                <a:off x="601" y="1367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" name="Group 15"/>
            <p:cNvGrpSpPr>
              <a:grpSpLocks/>
            </p:cNvGrpSpPr>
            <p:nvPr/>
          </p:nvGrpSpPr>
          <p:grpSpPr bwMode="auto">
            <a:xfrm>
              <a:off x="2590800" y="3710519"/>
              <a:ext cx="3733800" cy="696913"/>
              <a:chOff x="3312" y="3120"/>
              <a:chExt cx="2352" cy="439"/>
            </a:xfrm>
          </p:grpSpPr>
          <p:sp>
            <p:nvSpPr>
              <p:cNvPr id="15" name="Text Box 8"/>
              <p:cNvSpPr txBox="1">
                <a:spLocks noChangeArrowheads="1"/>
              </p:cNvSpPr>
              <p:nvPr/>
            </p:nvSpPr>
            <p:spPr bwMode="auto">
              <a:xfrm>
                <a:off x="3312" y="3120"/>
                <a:ext cx="2352" cy="439"/>
              </a:xfrm>
              <a:prstGeom prst="rect">
                <a:avLst/>
              </a:prstGeom>
              <a:noFill/>
              <a:ln w="2857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r">
                  <a:spcBef>
                    <a:spcPct val="10000"/>
                  </a:spcBef>
                </a:pPr>
                <a:r>
                  <a:rPr lang="en-US" sz="1800" b="0" dirty="0"/>
                  <a:t>Reduction half-reaction</a:t>
                </a:r>
              </a:p>
              <a:p>
                <a:pPr algn="r">
                  <a:spcBef>
                    <a:spcPct val="10000"/>
                  </a:spcBef>
                </a:pPr>
                <a:r>
                  <a:rPr lang="en-US" sz="1800" b="0" dirty="0"/>
                  <a:t>2H</a:t>
                </a:r>
                <a:r>
                  <a:rPr lang="en-US" sz="1800" b="0" baseline="-25000" dirty="0"/>
                  <a:t>3</a:t>
                </a:r>
                <a:r>
                  <a:rPr lang="en-US" sz="1800" b="0" dirty="0"/>
                  <a:t>O</a:t>
                </a:r>
                <a:r>
                  <a:rPr lang="en-US" sz="1800" baseline="30000" dirty="0"/>
                  <a:t>+</a:t>
                </a:r>
                <a:r>
                  <a:rPr lang="en-US" sz="1800" b="0" dirty="0"/>
                  <a:t>(</a:t>
                </a:r>
                <a:r>
                  <a:rPr lang="en-US" sz="1800" b="0" i="1" dirty="0">
                    <a:latin typeface="Times" pitchFamily="-111" charset="0"/>
                  </a:rPr>
                  <a:t>aq</a:t>
                </a:r>
                <a:r>
                  <a:rPr lang="en-US" sz="1800" b="0" dirty="0"/>
                  <a:t>) + 2e</a:t>
                </a:r>
                <a:r>
                  <a:rPr lang="en-US" sz="1800" baseline="30000" dirty="0"/>
                  <a:t>- </a:t>
                </a:r>
                <a:r>
                  <a:rPr lang="en-US" sz="1800" b="0" dirty="0"/>
                  <a:t> </a:t>
                </a:r>
                <a:r>
                  <a:rPr lang="en-US" sz="1800" b="0" dirty="0" smtClean="0"/>
                  <a:t>           </a:t>
                </a:r>
                <a:r>
                  <a:rPr lang="en-US" sz="1800" b="0" dirty="0"/>
                  <a:t>H</a:t>
                </a:r>
                <a:r>
                  <a:rPr lang="en-US" sz="1800" b="0" baseline="-25000" dirty="0"/>
                  <a:t>2</a:t>
                </a:r>
                <a:r>
                  <a:rPr lang="en-US" sz="1800" b="0" dirty="0"/>
                  <a:t>(</a:t>
                </a:r>
                <a:r>
                  <a:rPr lang="en-US" sz="1800" b="0" i="1" dirty="0">
                    <a:latin typeface="Times" pitchFamily="-111" charset="0"/>
                  </a:rPr>
                  <a:t>g</a:t>
                </a:r>
                <a:r>
                  <a:rPr lang="en-US" sz="1800" b="0" dirty="0"/>
                  <a:t>) + 2H</a:t>
                </a:r>
                <a:r>
                  <a:rPr lang="en-US" sz="1800" b="0" baseline="-25000" dirty="0"/>
                  <a:t>2</a:t>
                </a:r>
                <a:r>
                  <a:rPr lang="en-US" sz="1800" b="0" dirty="0"/>
                  <a:t>O(</a:t>
                </a:r>
                <a:r>
                  <a:rPr lang="en-US" sz="1800" b="0" i="1" dirty="0">
                    <a:latin typeface="Times" pitchFamily="-111" charset="0"/>
                  </a:rPr>
                  <a:t>l</a:t>
                </a:r>
                <a:r>
                  <a:rPr lang="en-US" sz="1800" b="0" dirty="0"/>
                  <a:t>)</a:t>
                </a:r>
              </a:p>
            </p:txBody>
          </p:sp>
          <p:sp>
            <p:nvSpPr>
              <p:cNvPr id="16" name="Line 13"/>
              <p:cNvSpPr>
                <a:spLocks noChangeShapeType="1"/>
              </p:cNvSpPr>
              <p:nvPr/>
            </p:nvSpPr>
            <p:spPr bwMode="auto">
              <a:xfrm>
                <a:off x="4416" y="3456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FF99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2363788" y="4546692"/>
              <a:ext cx="50064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E</a:t>
              </a:r>
              <a:r>
                <a:rPr lang="en-US" sz="1600" baseline="30000" dirty="0" err="1" smtClean="0"/>
                <a:t>o</a:t>
              </a:r>
              <a:r>
                <a:rPr lang="en-US" sz="1600" baseline="-25000" dirty="0" err="1" smtClean="0"/>
                <a:t>cell</a:t>
              </a:r>
              <a:r>
                <a:rPr lang="en-US" sz="1600" dirty="0" smtClean="0"/>
                <a:t> = </a:t>
              </a:r>
              <a:r>
                <a:rPr lang="en-US" sz="1600" dirty="0" err="1" smtClean="0"/>
                <a:t>E</a:t>
              </a:r>
              <a:r>
                <a:rPr lang="en-US" sz="1600" baseline="30000" dirty="0" err="1" smtClean="0"/>
                <a:t>o</a:t>
              </a:r>
              <a:r>
                <a:rPr lang="en-US" sz="1600" baseline="-25000" dirty="0" err="1" smtClean="0"/>
                <a:t>cathode</a:t>
              </a:r>
              <a:r>
                <a:rPr lang="en-US" sz="1600" baseline="-25000" dirty="0" smtClean="0"/>
                <a:t>(reduction) </a:t>
              </a:r>
              <a:r>
                <a:rPr lang="en-US" sz="1600" dirty="0"/>
                <a:t>+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E</a:t>
              </a:r>
              <a:r>
                <a:rPr lang="en-US" sz="1600" baseline="30000" dirty="0" err="1" smtClean="0"/>
                <a:t>o</a:t>
              </a:r>
              <a:r>
                <a:rPr lang="en-US" sz="1600" baseline="-25000" dirty="0" err="1" smtClean="0"/>
                <a:t>anode</a:t>
              </a:r>
              <a:r>
                <a:rPr lang="en-US" sz="1600" baseline="-25000" dirty="0" smtClean="0"/>
                <a:t>(oxidation)   </a:t>
              </a:r>
              <a:r>
                <a:rPr lang="en-US" sz="1600" dirty="0" smtClean="0"/>
                <a:t>= 0 + 0.76 = 0.76V</a:t>
              </a:r>
              <a:endParaRPr lang="en-US" sz="1600" baseline="-250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553200" y="3518432"/>
              <a:ext cx="2413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The reduction of H</a:t>
              </a:r>
              <a:r>
                <a:rPr lang="en-US" baseline="30000" dirty="0" smtClean="0"/>
                <a:t>+</a:t>
              </a:r>
              <a:r>
                <a:rPr lang="en-US" dirty="0" smtClean="0"/>
                <a:t> at 1M is </a:t>
              </a:r>
              <a:r>
                <a:rPr lang="en-US" u="sng" dirty="0" smtClean="0"/>
                <a:t>arbitrarily</a:t>
              </a:r>
              <a:r>
                <a:rPr lang="en-US" dirty="0" smtClean="0"/>
                <a:t> set to </a:t>
              </a:r>
              <a:br>
                <a:rPr lang="en-US" dirty="0" smtClean="0"/>
              </a:br>
              <a:r>
                <a:rPr lang="en-US" sz="2400" b="1" u="sng" dirty="0" smtClean="0"/>
                <a:t>E = 0 V</a:t>
              </a:r>
              <a:endParaRPr lang="en-US" sz="2400" b="1" u="sng" dirty="0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6674556" y="1763889"/>
            <a:ext cx="1109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 = 0.76 V</a:t>
            </a:r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562241" y="5058732"/>
            <a:ext cx="8581759" cy="1686727"/>
            <a:chOff x="562241" y="5058732"/>
            <a:chExt cx="8581759" cy="1686727"/>
          </a:xfrm>
        </p:grpSpPr>
        <p:grpSp>
          <p:nvGrpSpPr>
            <p:cNvPr id="32" name="Group 31"/>
            <p:cNvGrpSpPr/>
            <p:nvPr/>
          </p:nvGrpSpPr>
          <p:grpSpPr>
            <a:xfrm>
              <a:off x="562241" y="5643508"/>
              <a:ext cx="8581759" cy="1101951"/>
              <a:chOff x="562241" y="5643508"/>
              <a:chExt cx="8581759" cy="1101951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562241" y="5643508"/>
                <a:ext cx="858175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The same way that we need </a:t>
                </a:r>
                <a:r>
                  <a:rPr lang="en-US" dirty="0" err="1" smtClean="0">
                    <a:latin typeface="Symbol" charset="2"/>
                    <a:cs typeface="Symbol" charset="2"/>
                  </a:rPr>
                  <a:t>Δ</a:t>
                </a:r>
                <a:r>
                  <a:rPr lang="en-US" dirty="0" err="1" smtClean="0"/>
                  <a:t>H</a:t>
                </a:r>
                <a:r>
                  <a:rPr lang="en-US" baseline="-25000" dirty="0" err="1" smtClean="0"/>
                  <a:t>f</a:t>
                </a:r>
                <a:r>
                  <a:rPr lang="en-US" dirty="0" smtClean="0"/>
                  <a:t> and </a:t>
                </a:r>
                <a:r>
                  <a:rPr lang="en-US" dirty="0" err="1" smtClean="0">
                    <a:latin typeface="Symbol" charset="2"/>
                    <a:cs typeface="Symbol" charset="2"/>
                  </a:rPr>
                  <a:t>Δ</a:t>
                </a:r>
                <a:r>
                  <a:rPr lang="en-US" dirty="0" err="1" smtClean="0"/>
                  <a:t>G</a:t>
                </a:r>
                <a:r>
                  <a:rPr lang="en-US" baseline="-25000" dirty="0" err="1" smtClean="0"/>
                  <a:t>f</a:t>
                </a:r>
                <a:r>
                  <a:rPr lang="en-US" dirty="0" smtClean="0"/>
                  <a:t> of formation in Thermodynamics;</a:t>
                </a:r>
              </a:p>
              <a:p>
                <a:r>
                  <a:rPr lang="en-US" dirty="0" smtClean="0"/>
                  <a:t>now we need a Standard Electrode Potential from which all other reactions are measured.</a:t>
                </a:r>
                <a:endParaRPr lang="en-US" dirty="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209800" y="6376127"/>
                <a:ext cx="3975142" cy="36933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u="sng" dirty="0" smtClean="0"/>
                  <a:t>standard reference (hydrogen) electrode</a:t>
                </a:r>
                <a:endParaRPr lang="en-US" dirty="0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715084" y="5058732"/>
              <a:ext cx="7028740" cy="584776"/>
              <a:chOff x="715084" y="5058732"/>
              <a:chExt cx="7028740" cy="584776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715084" y="5090474"/>
                <a:ext cx="6846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Wait: </a:t>
                </a:r>
                <a:endParaRPr lang="en-US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1590911" y="5058732"/>
                <a:ext cx="6152913" cy="58477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One </a:t>
                </a:r>
                <a:r>
                  <a:rPr lang="en-US" sz="1600" dirty="0" err="1" smtClean="0"/>
                  <a:t>redox</a:t>
                </a:r>
                <a:r>
                  <a:rPr lang="en-US" sz="1600" dirty="0" smtClean="0"/>
                  <a:t> half-reaction cannot happen alone.</a:t>
                </a:r>
              </a:p>
              <a:p>
                <a:r>
                  <a:rPr lang="en-US" sz="1600" dirty="0" smtClean="0"/>
                  <a:t>We need to </a:t>
                </a:r>
                <a:r>
                  <a:rPr lang="en-US" sz="1600" dirty="0" err="1" smtClean="0"/>
                  <a:t>maesure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E</a:t>
                </a:r>
                <a:r>
                  <a:rPr lang="en-US" sz="1600" baseline="30000" dirty="0" err="1" smtClean="0"/>
                  <a:t>o</a:t>
                </a:r>
                <a:r>
                  <a:rPr lang="en-US" sz="1600" dirty="0" smtClean="0"/>
                  <a:t> by comparing it to another reaction/electrode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51981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191" y="237150"/>
            <a:ext cx="8003141" cy="505419"/>
          </a:xfrm>
        </p:spPr>
        <p:txBody>
          <a:bodyPr>
            <a:normAutofit/>
          </a:bodyPr>
          <a:lstStyle/>
          <a:p>
            <a:r>
              <a:rPr lang="en-US" dirty="0"/>
              <a:t>Potential of half reactions and standard cell potential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8</a:t>
            </a:fld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1295400"/>
            <a:ext cx="3276600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-386645" y="742569"/>
            <a:ext cx="96999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Determining an unknown </a:t>
            </a:r>
            <a:r>
              <a:rPr lang="en-US" sz="2000" i="1" dirty="0" err="1"/>
              <a:t>E</a:t>
            </a:r>
            <a:r>
              <a:rPr lang="en-US" sz="2000" baseline="30000" dirty="0" err="1"/>
              <a:t>o</a:t>
            </a:r>
            <a:r>
              <a:rPr lang="en-US" sz="2000" baseline="-25000" dirty="0" err="1"/>
              <a:t>half</a:t>
            </a:r>
            <a:r>
              <a:rPr lang="en-US" sz="2000" baseline="-25000" dirty="0"/>
              <a:t>-cell</a:t>
            </a:r>
            <a:r>
              <a:rPr lang="en-US" sz="2000" dirty="0"/>
              <a:t> with the </a:t>
            </a:r>
            <a:r>
              <a:rPr lang="en-US" sz="2000" u="sng" dirty="0"/>
              <a:t>standard reference (hydrogen) electrode</a:t>
            </a:r>
            <a:r>
              <a:rPr lang="en-US" sz="2000" dirty="0"/>
              <a:t>.</a:t>
            </a:r>
          </a:p>
        </p:txBody>
      </p:sp>
      <p:grpSp>
        <p:nvGrpSpPr>
          <p:cNvPr id="9" name="Group 21"/>
          <p:cNvGrpSpPr>
            <a:grpSpLocks/>
          </p:cNvGrpSpPr>
          <p:nvPr/>
        </p:nvGrpSpPr>
        <p:grpSpPr bwMode="auto">
          <a:xfrm>
            <a:off x="228600" y="2362200"/>
            <a:ext cx="2971800" cy="2667000"/>
            <a:chOff x="144" y="1488"/>
            <a:chExt cx="1872" cy="1680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4" y="1488"/>
              <a:ext cx="1666" cy="1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AutoShape 10"/>
            <p:cNvSpPr>
              <a:spLocks noChangeArrowheads="1"/>
            </p:cNvSpPr>
            <p:nvPr/>
          </p:nvSpPr>
          <p:spPr bwMode="auto">
            <a:xfrm flipH="1" flipV="1">
              <a:off x="1344" y="2592"/>
              <a:ext cx="672" cy="528"/>
            </a:xfrm>
            <a:custGeom>
              <a:avLst/>
              <a:gdLst>
                <a:gd name="T0" fmla="*/ 9250 w 21600"/>
                <a:gd name="T1" fmla="*/ 0 h 21600"/>
                <a:gd name="T2" fmla="*/ 3055 w 21600"/>
                <a:gd name="T3" fmla="*/ 21600 h 21600"/>
                <a:gd name="T4" fmla="*/ 9725 w 21600"/>
                <a:gd name="T5" fmla="*/ 8310 h 21600"/>
                <a:gd name="T6" fmla="*/ 15662 w 21600"/>
                <a:gd name="T7" fmla="*/ 14285 h 21600"/>
                <a:gd name="T8" fmla="*/ 21600 w 21600"/>
                <a:gd name="T9" fmla="*/ 8310 h 21600"/>
                <a:gd name="T10" fmla="*/ 17694720 60000 65536"/>
                <a:gd name="T11" fmla="*/ 5898240 60000 65536"/>
                <a:gd name="T12" fmla="*/ 5898240 60000 65536"/>
                <a:gd name="T13" fmla="*/ 5898240 60000 65536"/>
                <a:gd name="T14" fmla="*/ 0 60000 65536"/>
                <a:gd name="T15" fmla="*/ 0 w 21600"/>
                <a:gd name="T16" fmla="*/ 8310 h 21600"/>
                <a:gd name="T17" fmla="*/ 611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5662" y="14285"/>
                  </a:moveTo>
                  <a:lnTo>
                    <a:pt x="21600" y="8310"/>
                  </a:lnTo>
                  <a:lnTo>
                    <a:pt x="18630" y="8310"/>
                  </a:lnTo>
                  <a:cubicBezTo>
                    <a:pt x="18630" y="3721"/>
                    <a:pt x="14430" y="0"/>
                    <a:pt x="9250" y="0"/>
                  </a:cubicBezTo>
                  <a:cubicBezTo>
                    <a:pt x="4141" y="0"/>
                    <a:pt x="0" y="3799"/>
                    <a:pt x="0" y="8485"/>
                  </a:cubicBezTo>
                  <a:lnTo>
                    <a:pt x="0" y="21600"/>
                  </a:lnTo>
                  <a:lnTo>
                    <a:pt x="6110" y="21600"/>
                  </a:lnTo>
                  <a:lnTo>
                    <a:pt x="6110" y="8310"/>
                  </a:lnTo>
                  <a:cubicBezTo>
                    <a:pt x="6110" y="6947"/>
                    <a:pt x="7362" y="5842"/>
                    <a:pt x="8907" y="5842"/>
                  </a:cubicBezTo>
                  <a:lnTo>
                    <a:pt x="9725" y="5842"/>
                  </a:lnTo>
                  <a:cubicBezTo>
                    <a:pt x="11269" y="5842"/>
                    <a:pt x="12520" y="6947"/>
                    <a:pt x="12520" y="8310"/>
                  </a:cubicBezTo>
                  <a:lnTo>
                    <a:pt x="9725" y="8310"/>
                  </a:lnTo>
                  <a:close/>
                </a:path>
              </a:pathLst>
            </a:custGeom>
            <a:gradFill rotWithShape="0">
              <a:gsLst>
                <a:gs pos="0">
                  <a:srgbClr val="C2C2CD"/>
                </a:gs>
                <a:gs pos="100000">
                  <a:srgbClr val="C2C2CD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rot="10800000" wrap="none" anchor="ctr"/>
            <a:lstStyle/>
            <a:p>
              <a:pPr algn="ctr">
                <a:defRPr/>
              </a:pPr>
              <a:endParaRPr lang="en-US" sz="1800">
                <a:latin typeface="Arial" charset="0"/>
              </a:endParaRPr>
            </a:p>
          </p:txBody>
        </p:sp>
      </p:grpSp>
      <p:grpSp>
        <p:nvGrpSpPr>
          <p:cNvPr id="12" name="Group 22"/>
          <p:cNvGrpSpPr>
            <a:grpSpLocks/>
          </p:cNvGrpSpPr>
          <p:nvPr/>
        </p:nvGrpSpPr>
        <p:grpSpPr bwMode="auto">
          <a:xfrm>
            <a:off x="5791200" y="2286000"/>
            <a:ext cx="3163888" cy="2743200"/>
            <a:chOff x="3648" y="1440"/>
            <a:chExt cx="1993" cy="1728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984" y="1440"/>
              <a:ext cx="1657" cy="1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AutoShape 11"/>
            <p:cNvSpPr>
              <a:spLocks noChangeArrowheads="1"/>
            </p:cNvSpPr>
            <p:nvPr/>
          </p:nvSpPr>
          <p:spPr bwMode="auto">
            <a:xfrm flipV="1">
              <a:off x="3648" y="2592"/>
              <a:ext cx="672" cy="528"/>
            </a:xfrm>
            <a:custGeom>
              <a:avLst/>
              <a:gdLst>
                <a:gd name="T0" fmla="*/ 9250 w 21600"/>
                <a:gd name="T1" fmla="*/ 0 h 21600"/>
                <a:gd name="T2" fmla="*/ 3055 w 21600"/>
                <a:gd name="T3" fmla="*/ 21600 h 21600"/>
                <a:gd name="T4" fmla="*/ 9725 w 21600"/>
                <a:gd name="T5" fmla="*/ 8310 h 21600"/>
                <a:gd name="T6" fmla="*/ 15662 w 21600"/>
                <a:gd name="T7" fmla="*/ 14285 h 21600"/>
                <a:gd name="T8" fmla="*/ 21600 w 21600"/>
                <a:gd name="T9" fmla="*/ 8310 h 21600"/>
                <a:gd name="T10" fmla="*/ 17694720 60000 65536"/>
                <a:gd name="T11" fmla="*/ 5898240 60000 65536"/>
                <a:gd name="T12" fmla="*/ 5898240 60000 65536"/>
                <a:gd name="T13" fmla="*/ 5898240 60000 65536"/>
                <a:gd name="T14" fmla="*/ 0 60000 65536"/>
                <a:gd name="T15" fmla="*/ 0 w 21600"/>
                <a:gd name="T16" fmla="*/ 8310 h 21600"/>
                <a:gd name="T17" fmla="*/ 611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5662" y="14285"/>
                  </a:moveTo>
                  <a:lnTo>
                    <a:pt x="21600" y="8310"/>
                  </a:lnTo>
                  <a:lnTo>
                    <a:pt x="18630" y="8310"/>
                  </a:lnTo>
                  <a:cubicBezTo>
                    <a:pt x="18630" y="3721"/>
                    <a:pt x="14430" y="0"/>
                    <a:pt x="9250" y="0"/>
                  </a:cubicBezTo>
                  <a:cubicBezTo>
                    <a:pt x="4141" y="0"/>
                    <a:pt x="0" y="3799"/>
                    <a:pt x="0" y="8485"/>
                  </a:cubicBezTo>
                  <a:lnTo>
                    <a:pt x="0" y="21600"/>
                  </a:lnTo>
                  <a:lnTo>
                    <a:pt x="6110" y="21600"/>
                  </a:lnTo>
                  <a:lnTo>
                    <a:pt x="6110" y="8310"/>
                  </a:lnTo>
                  <a:cubicBezTo>
                    <a:pt x="6110" y="6947"/>
                    <a:pt x="7362" y="5842"/>
                    <a:pt x="8907" y="5842"/>
                  </a:cubicBezTo>
                  <a:lnTo>
                    <a:pt x="9725" y="5842"/>
                  </a:lnTo>
                  <a:cubicBezTo>
                    <a:pt x="11269" y="5842"/>
                    <a:pt x="12520" y="6947"/>
                    <a:pt x="12520" y="8310"/>
                  </a:cubicBezTo>
                  <a:lnTo>
                    <a:pt x="9725" y="8310"/>
                  </a:lnTo>
                  <a:close/>
                </a:path>
              </a:pathLst>
            </a:custGeom>
            <a:gradFill rotWithShape="0">
              <a:gsLst>
                <a:gs pos="0">
                  <a:srgbClr val="C2C2CD"/>
                </a:gs>
                <a:gs pos="100000">
                  <a:srgbClr val="C2C2CD">
                    <a:gamma/>
                    <a:shade val="51765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latin typeface="Arial" charset="0"/>
              </a:endParaRPr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304800" y="1676400"/>
            <a:ext cx="2667000" cy="696913"/>
            <a:chOff x="192" y="1056"/>
            <a:chExt cx="1680" cy="439"/>
          </a:xfrm>
        </p:grpSpPr>
        <p:sp>
          <p:nvSpPr>
            <p:cNvPr id="16" name="Text Box 7"/>
            <p:cNvSpPr txBox="1">
              <a:spLocks noChangeArrowheads="1"/>
            </p:cNvSpPr>
            <p:nvPr/>
          </p:nvSpPr>
          <p:spPr bwMode="auto">
            <a:xfrm>
              <a:off x="192" y="1056"/>
              <a:ext cx="1680" cy="439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10000"/>
                </a:spcBef>
              </a:pPr>
              <a:r>
                <a:rPr lang="en-US" sz="1800" b="0" dirty="0"/>
                <a:t>Oxidation half-reaction</a:t>
              </a:r>
            </a:p>
            <a:p>
              <a:pPr>
                <a:spcBef>
                  <a:spcPct val="10000"/>
                </a:spcBef>
              </a:pPr>
              <a:r>
                <a:rPr lang="en-US" sz="1800" b="0" dirty="0" err="1"/>
                <a:t>Zn(</a:t>
              </a:r>
              <a:r>
                <a:rPr lang="en-US" sz="1800" b="0" i="1" dirty="0" err="1">
                  <a:latin typeface="Times" pitchFamily="-111" charset="0"/>
                </a:rPr>
                <a:t>s</a:t>
              </a:r>
              <a:r>
                <a:rPr lang="en-US" sz="1800" b="0" dirty="0"/>
                <a:t>)</a:t>
              </a:r>
              <a:r>
                <a:rPr lang="en-US" sz="1800" b="0" dirty="0" smtClean="0"/>
                <a:t>          </a:t>
              </a:r>
              <a:r>
                <a:rPr lang="en-US" sz="1800" b="0" dirty="0"/>
                <a:t>Zn</a:t>
              </a:r>
              <a:r>
                <a:rPr lang="en-US" sz="1800" baseline="30000" dirty="0"/>
                <a:t>2+</a:t>
              </a:r>
              <a:r>
                <a:rPr lang="en-US" sz="1800" b="0" dirty="0"/>
                <a:t>(</a:t>
              </a:r>
              <a:r>
                <a:rPr lang="en-US" sz="1800" b="0" i="1" dirty="0">
                  <a:latin typeface="Times" pitchFamily="-111" charset="0"/>
                </a:rPr>
                <a:t>aq</a:t>
              </a:r>
              <a:r>
                <a:rPr lang="en-US" sz="1800" b="0" dirty="0"/>
                <a:t>) + 2e</a:t>
              </a:r>
              <a:r>
                <a:rPr lang="en-US" sz="1800" baseline="30000" dirty="0">
                  <a:ea typeface="Arial" pitchFamily="-111" charset="0"/>
                  <a:cs typeface="Arial" pitchFamily="-111" charset="0"/>
                </a:rPr>
                <a:t>−</a:t>
              </a:r>
              <a:endParaRPr lang="en-US" sz="1800" dirty="0">
                <a:ea typeface="Arial" pitchFamily="-111" charset="0"/>
                <a:cs typeface="Arial" pitchFamily="-111" charset="0"/>
              </a:endParaRPr>
            </a:p>
          </p:txBody>
        </p:sp>
        <p:sp>
          <p:nvSpPr>
            <p:cNvPr id="17" name="Line 12"/>
            <p:cNvSpPr>
              <a:spLocks noChangeShapeType="1"/>
            </p:cNvSpPr>
            <p:nvPr/>
          </p:nvSpPr>
          <p:spPr bwMode="auto">
            <a:xfrm>
              <a:off x="601" y="1367"/>
              <a:ext cx="192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" name="Group 15"/>
          <p:cNvGrpSpPr>
            <a:grpSpLocks/>
          </p:cNvGrpSpPr>
          <p:nvPr/>
        </p:nvGrpSpPr>
        <p:grpSpPr bwMode="auto">
          <a:xfrm>
            <a:off x="5257800" y="4953000"/>
            <a:ext cx="3733800" cy="696913"/>
            <a:chOff x="3312" y="3120"/>
            <a:chExt cx="2352" cy="439"/>
          </a:xfrm>
        </p:grpSpPr>
        <p:sp>
          <p:nvSpPr>
            <p:cNvPr id="19" name="Text Box 8"/>
            <p:cNvSpPr txBox="1">
              <a:spLocks noChangeArrowheads="1"/>
            </p:cNvSpPr>
            <p:nvPr/>
          </p:nvSpPr>
          <p:spPr bwMode="auto">
            <a:xfrm>
              <a:off x="3312" y="3120"/>
              <a:ext cx="2352" cy="439"/>
            </a:xfrm>
            <a:prstGeom prst="rect">
              <a:avLst/>
            </a:prstGeom>
            <a:noFill/>
            <a:ln w="28575">
              <a:solidFill>
                <a:srgbClr val="FF99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10000"/>
                </a:spcBef>
              </a:pPr>
              <a:r>
                <a:rPr lang="en-US" sz="1800" b="0" dirty="0"/>
                <a:t>Reduction half-reaction</a:t>
              </a:r>
            </a:p>
            <a:p>
              <a:pPr algn="r">
                <a:spcBef>
                  <a:spcPct val="10000"/>
                </a:spcBef>
              </a:pPr>
              <a:r>
                <a:rPr lang="en-US" sz="1800" b="0" dirty="0"/>
                <a:t>2H</a:t>
              </a:r>
              <a:r>
                <a:rPr lang="en-US" sz="1800" b="0" baseline="-25000" dirty="0"/>
                <a:t>3</a:t>
              </a:r>
              <a:r>
                <a:rPr lang="en-US" sz="1800" b="0" dirty="0"/>
                <a:t>O</a:t>
              </a:r>
              <a:r>
                <a:rPr lang="en-US" sz="1800" baseline="30000" dirty="0"/>
                <a:t>+</a:t>
              </a:r>
              <a:r>
                <a:rPr lang="en-US" sz="1800" b="0" dirty="0"/>
                <a:t>(</a:t>
              </a:r>
              <a:r>
                <a:rPr lang="en-US" sz="1800" b="0" i="1" dirty="0">
                  <a:latin typeface="Times" pitchFamily="-111" charset="0"/>
                </a:rPr>
                <a:t>aq</a:t>
              </a:r>
              <a:r>
                <a:rPr lang="en-US" sz="1800" b="0" dirty="0"/>
                <a:t>) + 2e</a:t>
              </a:r>
              <a:r>
                <a:rPr lang="en-US" sz="1800" baseline="30000" dirty="0"/>
                <a:t>- </a:t>
              </a:r>
              <a:r>
                <a:rPr lang="en-US" sz="1800" b="0" dirty="0"/>
                <a:t> </a:t>
              </a:r>
              <a:r>
                <a:rPr lang="en-US" sz="1800" b="0" dirty="0" smtClean="0"/>
                <a:t>           </a:t>
              </a:r>
              <a:r>
                <a:rPr lang="en-US" sz="1800" b="0" dirty="0"/>
                <a:t>H</a:t>
              </a:r>
              <a:r>
                <a:rPr lang="en-US" sz="1800" b="0" baseline="-25000" dirty="0"/>
                <a:t>2</a:t>
              </a:r>
              <a:r>
                <a:rPr lang="en-US" sz="1800" b="0" dirty="0"/>
                <a:t>(</a:t>
              </a:r>
              <a:r>
                <a:rPr lang="en-US" sz="1800" b="0" i="1" dirty="0">
                  <a:latin typeface="Times" pitchFamily="-111" charset="0"/>
                </a:rPr>
                <a:t>g</a:t>
              </a:r>
              <a:r>
                <a:rPr lang="en-US" sz="1800" b="0" dirty="0"/>
                <a:t>) + 2H</a:t>
              </a:r>
              <a:r>
                <a:rPr lang="en-US" sz="1800" b="0" baseline="-25000" dirty="0"/>
                <a:t>2</a:t>
              </a:r>
              <a:r>
                <a:rPr lang="en-US" sz="1800" b="0" dirty="0"/>
                <a:t>O(</a:t>
              </a:r>
              <a:r>
                <a:rPr lang="en-US" sz="1800" b="0" i="1" dirty="0">
                  <a:latin typeface="Times" pitchFamily="-111" charset="0"/>
                </a:rPr>
                <a:t>l</a:t>
              </a:r>
              <a:r>
                <a:rPr lang="en-US" sz="1800" b="0" dirty="0"/>
                <a:t>)</a:t>
              </a:r>
            </a:p>
          </p:txBody>
        </p:sp>
        <p:sp>
          <p:nvSpPr>
            <p:cNvPr id="20" name="Line 13"/>
            <p:cNvSpPr>
              <a:spLocks noChangeShapeType="1"/>
            </p:cNvSpPr>
            <p:nvPr/>
          </p:nvSpPr>
          <p:spPr bwMode="auto">
            <a:xfrm>
              <a:off x="4416" y="3456"/>
              <a:ext cx="192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152400" y="5334000"/>
            <a:ext cx="4953000" cy="696913"/>
            <a:chOff x="144" y="3264"/>
            <a:chExt cx="3120" cy="439"/>
          </a:xfrm>
        </p:grpSpPr>
        <p:sp>
          <p:nvSpPr>
            <p:cNvPr id="22" name="Text Box 16"/>
            <p:cNvSpPr txBox="1">
              <a:spLocks noChangeArrowheads="1"/>
            </p:cNvSpPr>
            <p:nvPr/>
          </p:nvSpPr>
          <p:spPr bwMode="auto">
            <a:xfrm>
              <a:off x="144" y="3264"/>
              <a:ext cx="3120" cy="439"/>
            </a:xfrm>
            <a:prstGeom prst="rect">
              <a:avLst/>
            </a:prstGeom>
            <a:noFill/>
            <a:ln w="28575">
              <a:solidFill>
                <a:srgbClr val="ED181E"/>
              </a:solidFill>
              <a:miter lim="800000"/>
              <a:headEnd/>
              <a:tailEnd/>
            </a:ln>
          </p:spPr>
          <p:txBody>
            <a:bodyPr lIns="0" rIns="0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10000"/>
                </a:spcBef>
              </a:pPr>
              <a:r>
                <a:rPr lang="en-US" sz="1800" b="0" dirty="0"/>
                <a:t>Overall (cell) reaction</a:t>
              </a:r>
            </a:p>
            <a:p>
              <a:pPr algn="ctr">
                <a:spcBef>
                  <a:spcPct val="10000"/>
                </a:spcBef>
              </a:pPr>
              <a:r>
                <a:rPr lang="en-US" sz="1800" b="0" dirty="0" err="1"/>
                <a:t>Zn(</a:t>
              </a:r>
              <a:r>
                <a:rPr lang="en-US" sz="1800" b="0" i="1" dirty="0" err="1">
                  <a:latin typeface="Times" pitchFamily="-111" charset="0"/>
                </a:rPr>
                <a:t>s</a:t>
              </a:r>
              <a:r>
                <a:rPr lang="en-US" sz="1800" b="0" dirty="0"/>
                <a:t>) + 2H</a:t>
              </a:r>
              <a:r>
                <a:rPr lang="en-US" sz="1800" b="0" baseline="-25000" dirty="0"/>
                <a:t>3</a:t>
              </a:r>
              <a:r>
                <a:rPr lang="en-US" sz="1800" b="0" dirty="0"/>
                <a:t>O</a:t>
              </a:r>
              <a:r>
                <a:rPr lang="en-US" sz="1800" baseline="30000" dirty="0"/>
                <a:t>+</a:t>
              </a:r>
              <a:r>
                <a:rPr lang="en-US" sz="1800" b="0" dirty="0"/>
                <a:t>(</a:t>
              </a:r>
              <a:r>
                <a:rPr lang="en-US" sz="1800" b="0" i="1" dirty="0">
                  <a:latin typeface="Times" pitchFamily="-111" charset="0"/>
                </a:rPr>
                <a:t>aq</a:t>
              </a:r>
              <a:r>
                <a:rPr lang="en-US" sz="1800" b="0" dirty="0"/>
                <a:t>)</a:t>
              </a:r>
              <a:r>
                <a:rPr lang="en-US" sz="1800" b="0" dirty="0" smtClean="0"/>
                <a:t>          </a:t>
              </a:r>
              <a:r>
                <a:rPr lang="en-US" sz="1800" b="0" dirty="0"/>
                <a:t>Zn</a:t>
              </a:r>
              <a:r>
                <a:rPr lang="en-US" sz="1800" baseline="30000" dirty="0"/>
                <a:t>2+</a:t>
              </a:r>
              <a:r>
                <a:rPr lang="en-US" sz="1800" b="0" dirty="0"/>
                <a:t>(</a:t>
              </a:r>
              <a:r>
                <a:rPr lang="en-US" sz="1800" b="0" i="1" dirty="0">
                  <a:latin typeface="Times" pitchFamily="-111" charset="0"/>
                </a:rPr>
                <a:t>aq</a:t>
              </a:r>
              <a:r>
                <a:rPr lang="en-US" sz="1800" b="0" dirty="0"/>
                <a:t>) + H</a:t>
              </a:r>
              <a:r>
                <a:rPr lang="en-US" sz="1800" b="0" baseline="-25000" dirty="0"/>
                <a:t>2</a:t>
              </a:r>
              <a:r>
                <a:rPr lang="en-US" sz="1800" b="0" dirty="0"/>
                <a:t>(</a:t>
              </a:r>
              <a:r>
                <a:rPr lang="en-US" sz="1800" b="0" i="1" dirty="0">
                  <a:latin typeface="Times" pitchFamily="-111" charset="0"/>
                </a:rPr>
                <a:t>g</a:t>
              </a:r>
              <a:r>
                <a:rPr lang="en-US" sz="1800" b="0" dirty="0"/>
                <a:t>) + 2H</a:t>
              </a:r>
              <a:r>
                <a:rPr lang="en-US" sz="1800" b="0" baseline="-25000" dirty="0"/>
                <a:t>2</a:t>
              </a:r>
              <a:r>
                <a:rPr lang="en-US" sz="1800" b="0" dirty="0"/>
                <a:t>O(</a:t>
              </a:r>
              <a:r>
                <a:rPr lang="en-US" sz="1800" b="0" i="1" dirty="0">
                  <a:latin typeface="Times" pitchFamily="-111" charset="0"/>
                </a:rPr>
                <a:t>l</a:t>
              </a:r>
              <a:r>
                <a:rPr lang="en-US" sz="1800" b="0" dirty="0"/>
                <a:t>)</a:t>
              </a:r>
            </a:p>
          </p:txBody>
        </p:sp>
        <p:sp>
          <p:nvSpPr>
            <p:cNvPr id="23" name="Line 19"/>
            <p:cNvSpPr>
              <a:spLocks noChangeShapeType="1"/>
            </p:cNvSpPr>
            <p:nvPr/>
          </p:nvSpPr>
          <p:spPr bwMode="auto">
            <a:xfrm>
              <a:off x="1344" y="3600"/>
              <a:ext cx="192" cy="0"/>
            </a:xfrm>
            <a:prstGeom prst="line">
              <a:avLst/>
            </a:prstGeom>
            <a:noFill/>
            <a:ln w="28575">
              <a:solidFill>
                <a:srgbClr val="ED181E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295900" y="5768327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Notice that the concentration is constant and </a:t>
            </a:r>
            <a:r>
              <a:rPr lang="en-US" dirty="0" err="1" smtClean="0"/>
              <a:t>p</a:t>
            </a:r>
            <a:r>
              <a:rPr lang="en-US" dirty="0" smtClean="0"/>
              <a:t>=1atm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86650" y="6098858"/>
            <a:ext cx="5006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E</a:t>
            </a:r>
            <a:r>
              <a:rPr lang="en-US" sz="1600" baseline="30000" dirty="0" err="1" smtClean="0"/>
              <a:t>o</a:t>
            </a:r>
            <a:r>
              <a:rPr lang="en-US" sz="1600" baseline="-25000" dirty="0" err="1" smtClean="0"/>
              <a:t>cell</a:t>
            </a:r>
            <a:r>
              <a:rPr lang="en-US" sz="1600" dirty="0" smtClean="0"/>
              <a:t> = </a:t>
            </a:r>
            <a:r>
              <a:rPr lang="en-US" sz="1600" dirty="0" err="1" smtClean="0"/>
              <a:t>E</a:t>
            </a:r>
            <a:r>
              <a:rPr lang="en-US" sz="1600" baseline="30000" dirty="0" err="1" smtClean="0"/>
              <a:t>o</a:t>
            </a:r>
            <a:r>
              <a:rPr lang="en-US" sz="1600" baseline="-25000" dirty="0" err="1" smtClean="0"/>
              <a:t>cathode</a:t>
            </a:r>
            <a:r>
              <a:rPr lang="en-US" sz="1600" baseline="-25000" dirty="0" smtClean="0"/>
              <a:t>(reduction) </a:t>
            </a:r>
            <a:r>
              <a:rPr lang="en-US" sz="1600" dirty="0"/>
              <a:t>+</a:t>
            </a:r>
            <a:r>
              <a:rPr lang="en-US" sz="1600" dirty="0" smtClean="0"/>
              <a:t> </a:t>
            </a:r>
            <a:r>
              <a:rPr lang="en-US" sz="1600" dirty="0" err="1" smtClean="0"/>
              <a:t>E</a:t>
            </a:r>
            <a:r>
              <a:rPr lang="en-US" sz="1600" baseline="30000" dirty="0" err="1" smtClean="0"/>
              <a:t>o</a:t>
            </a:r>
            <a:r>
              <a:rPr lang="en-US" sz="1600" baseline="-25000" dirty="0" err="1" smtClean="0"/>
              <a:t>anode</a:t>
            </a:r>
            <a:r>
              <a:rPr lang="en-US" sz="1600" baseline="-25000" dirty="0" smtClean="0"/>
              <a:t>(oxidation)   </a:t>
            </a:r>
            <a:r>
              <a:rPr lang="en-US" sz="1600" dirty="0" smtClean="0"/>
              <a:t>= 0 + 0.76 = 0.76V</a:t>
            </a:r>
            <a:endParaRPr lang="en-US" sz="1600" baseline="-25000" dirty="0"/>
          </a:p>
        </p:txBody>
      </p:sp>
    </p:spTree>
    <p:extLst>
      <p:ext uri="{BB962C8B-B14F-4D97-AF65-F5344CB8AC3E}">
        <p14:creationId xmlns:p14="http://schemas.microsoft.com/office/powerpoint/2010/main" val="1139897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192" y="0"/>
            <a:ext cx="5472962" cy="750585"/>
          </a:xfrm>
        </p:spPr>
        <p:txBody>
          <a:bodyPr>
            <a:normAutofit fontScale="90000"/>
          </a:bodyPr>
          <a:lstStyle/>
          <a:p>
            <a:r>
              <a:rPr lang="en-US" dirty="0"/>
              <a:t>Potential of half reactions and standard cell potential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964710" y="124598"/>
            <a:ext cx="2417290" cy="1015663"/>
          </a:xfrm>
          <a:prstGeom prst="rect">
            <a:avLst/>
          </a:prstGeom>
          <a:gradFill rotWithShape="1">
            <a:gsLst>
              <a:gs pos="0">
                <a:srgbClr val="006600">
                  <a:alpha val="64998"/>
                </a:srgbClr>
              </a:gs>
              <a:gs pos="100000">
                <a:srgbClr val="002F00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Table 21.2   Selected Standard Electrode Potentials (298K)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28650" y="750585"/>
            <a:ext cx="52959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Notice that these are </a:t>
            </a:r>
            <a:r>
              <a:rPr lang="en-US" sz="1800" b="1" u="sng" dirty="0" smtClean="0">
                <a:solidFill>
                  <a:srgbClr val="FF0000"/>
                </a:solidFill>
              </a:rPr>
              <a:t>Half</a:t>
            </a:r>
            <a:r>
              <a:rPr lang="en-US" sz="1800" b="1" u="sng" dirty="0">
                <a:solidFill>
                  <a:srgbClr val="FF0000"/>
                </a:solidFill>
              </a:rPr>
              <a:t>-</a:t>
            </a:r>
            <a:r>
              <a:rPr lang="en-US" sz="1800" b="1" u="sng" dirty="0" smtClean="0">
                <a:solidFill>
                  <a:srgbClr val="FF0000"/>
                </a:solidFill>
              </a:rPr>
              <a:t>Reactions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Half-reactions never happen alone </a:t>
            </a:r>
            <a:endParaRPr lang="en-US" sz="1800" b="1" u="sng" dirty="0">
              <a:solidFill>
                <a:srgbClr val="FF0000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781800" y="11430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 i="1"/>
              <a:t>E</a:t>
            </a:r>
            <a:r>
              <a:rPr lang="en-US" sz="1800" baseline="30000"/>
              <a:t>o</a:t>
            </a:r>
            <a:r>
              <a:rPr lang="en-US" sz="1800"/>
              <a:t>(V)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143000" y="4103688"/>
            <a:ext cx="3505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 dirty="0">
                <a:solidFill>
                  <a:srgbClr val="0099CC"/>
                </a:solidFill>
              </a:rPr>
              <a:t>2H</a:t>
            </a:r>
            <a:r>
              <a:rPr lang="en-US" sz="1800" baseline="30000" dirty="0">
                <a:solidFill>
                  <a:srgbClr val="0099CC"/>
                </a:solidFill>
              </a:rPr>
              <a:t>+</a:t>
            </a:r>
            <a:r>
              <a:rPr lang="en-US" sz="1800" b="0" dirty="0">
                <a:solidFill>
                  <a:srgbClr val="0099CC"/>
                </a:solidFill>
              </a:rPr>
              <a:t>(</a:t>
            </a:r>
            <a:r>
              <a:rPr lang="en-US" sz="1800" b="0" i="1" dirty="0">
                <a:solidFill>
                  <a:srgbClr val="0099CC"/>
                </a:solidFill>
                <a:latin typeface="Times" pitchFamily="-111" charset="0"/>
              </a:rPr>
              <a:t>aq</a:t>
            </a:r>
            <a:r>
              <a:rPr lang="en-US" sz="1800" b="0" dirty="0">
                <a:solidFill>
                  <a:srgbClr val="0099CC"/>
                </a:solidFill>
              </a:rPr>
              <a:t>) + 2e</a:t>
            </a:r>
            <a:r>
              <a:rPr lang="en-US" sz="1800" baseline="30000" dirty="0">
                <a:solidFill>
                  <a:srgbClr val="0099CC"/>
                </a:solidFill>
                <a:ea typeface="Arial" pitchFamily="-111" charset="0"/>
                <a:cs typeface="Arial" pitchFamily="-111" charset="0"/>
              </a:rPr>
              <a:t>−</a:t>
            </a:r>
            <a:r>
              <a:rPr lang="en-US" sz="1800" b="0" dirty="0" smtClean="0">
                <a:solidFill>
                  <a:srgbClr val="0099CC"/>
                </a:solidFill>
              </a:rPr>
              <a:t>              </a:t>
            </a:r>
            <a:r>
              <a:rPr lang="en-US" sz="1800" b="0" dirty="0">
                <a:solidFill>
                  <a:srgbClr val="0099CC"/>
                </a:solidFill>
              </a:rPr>
              <a:t>H</a:t>
            </a:r>
            <a:r>
              <a:rPr lang="en-US" sz="1800" b="0" baseline="-25000" dirty="0">
                <a:solidFill>
                  <a:srgbClr val="0099CC"/>
                </a:solidFill>
              </a:rPr>
              <a:t>2</a:t>
            </a:r>
            <a:r>
              <a:rPr lang="en-US" sz="1800" b="0" dirty="0">
                <a:solidFill>
                  <a:srgbClr val="0099CC"/>
                </a:solidFill>
              </a:rPr>
              <a:t>(</a:t>
            </a:r>
            <a:r>
              <a:rPr lang="en-US" sz="1800" b="0" i="1" dirty="0">
                <a:solidFill>
                  <a:srgbClr val="0099CC"/>
                </a:solidFill>
                <a:latin typeface="Times" pitchFamily="-111" charset="0"/>
              </a:rPr>
              <a:t>g</a:t>
            </a:r>
            <a:r>
              <a:rPr lang="en-US" sz="1800" b="0" dirty="0">
                <a:solidFill>
                  <a:srgbClr val="0099CC"/>
                </a:solidFill>
              </a:rPr>
              <a:t>)</a:t>
            </a:r>
          </a:p>
        </p:txBody>
      </p:sp>
      <p:grpSp>
        <p:nvGrpSpPr>
          <p:cNvPr id="10" name="Group 24"/>
          <p:cNvGrpSpPr>
            <a:grpSpLocks/>
          </p:cNvGrpSpPr>
          <p:nvPr/>
        </p:nvGrpSpPr>
        <p:grpSpPr bwMode="auto">
          <a:xfrm>
            <a:off x="1143000" y="1524000"/>
            <a:ext cx="3505200" cy="366713"/>
            <a:chOff x="576" y="960"/>
            <a:chExt cx="2208" cy="231"/>
          </a:xfrm>
        </p:grpSpPr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576" y="960"/>
              <a:ext cx="22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0" dirty="0"/>
                <a:t>F</a:t>
              </a:r>
              <a:r>
                <a:rPr lang="en-US" sz="1800" b="0" baseline="-25000" dirty="0"/>
                <a:t>2</a:t>
              </a:r>
              <a:r>
                <a:rPr lang="en-US" sz="1800" b="0" dirty="0"/>
                <a:t>(</a:t>
              </a:r>
              <a:r>
                <a:rPr lang="en-US" sz="1800" b="0" i="1" dirty="0">
                  <a:latin typeface="Times" pitchFamily="-111" charset="0"/>
                </a:rPr>
                <a:t>g</a:t>
              </a:r>
              <a:r>
                <a:rPr lang="en-US" sz="1800" b="0" dirty="0"/>
                <a:t>) + </a:t>
              </a:r>
              <a:r>
                <a:rPr lang="en-US" sz="1800" b="0" dirty="0" smtClean="0"/>
                <a:t>2e     </a:t>
              </a:r>
              <a:r>
                <a:rPr lang="en-US" sz="1800" baseline="30000" dirty="0" smtClean="0">
                  <a:ea typeface="Arial" pitchFamily="-111" charset="0"/>
                  <a:cs typeface="Arial" pitchFamily="-111" charset="0"/>
                </a:rPr>
                <a:t>−</a:t>
              </a:r>
              <a:r>
                <a:rPr lang="en-US" sz="1800" b="0" dirty="0" smtClean="0"/>
                <a:t>         </a:t>
              </a:r>
              <a:r>
                <a:rPr lang="en-US" sz="1800" b="0" dirty="0"/>
                <a:t>2F</a:t>
              </a:r>
              <a:r>
                <a:rPr lang="en-US" sz="1800" baseline="30000" dirty="0">
                  <a:ea typeface="Arial" pitchFamily="-111" charset="0"/>
                  <a:cs typeface="Arial" pitchFamily="-111" charset="0"/>
                </a:rPr>
                <a:t>−</a:t>
              </a:r>
              <a:r>
                <a:rPr lang="en-US" sz="1800" b="0" dirty="0"/>
                <a:t>(</a:t>
              </a:r>
              <a:r>
                <a:rPr lang="en-US" sz="1800" b="0" i="1" dirty="0">
                  <a:latin typeface="Times" pitchFamily="-111" charset="0"/>
                </a:rPr>
                <a:t>aq</a:t>
              </a:r>
              <a:r>
                <a:rPr lang="en-US" sz="1800" b="0" dirty="0"/>
                <a:t>)</a:t>
              </a:r>
            </a:p>
          </p:txBody>
        </p:sp>
        <p:pic>
          <p:nvPicPr>
            <p:cNvPr id="12" name="Picture 2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96" y="996"/>
              <a:ext cx="368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up 37"/>
          <p:cNvGrpSpPr>
            <a:grpSpLocks/>
          </p:cNvGrpSpPr>
          <p:nvPr/>
        </p:nvGrpSpPr>
        <p:grpSpPr bwMode="auto">
          <a:xfrm>
            <a:off x="1143000" y="1847850"/>
            <a:ext cx="3505200" cy="366713"/>
            <a:chOff x="576" y="1164"/>
            <a:chExt cx="2208" cy="231"/>
          </a:xfrm>
        </p:grpSpPr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576" y="1164"/>
              <a:ext cx="22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0" dirty="0"/>
                <a:t>Cl</a:t>
              </a:r>
              <a:r>
                <a:rPr lang="en-US" sz="1800" b="0" baseline="-25000" dirty="0"/>
                <a:t>2</a:t>
              </a:r>
              <a:r>
                <a:rPr lang="en-US" sz="1800" b="0" dirty="0"/>
                <a:t>(</a:t>
              </a:r>
              <a:r>
                <a:rPr lang="en-US" sz="1800" b="0" i="1" dirty="0">
                  <a:latin typeface="Times" pitchFamily="-111" charset="0"/>
                </a:rPr>
                <a:t>g</a:t>
              </a:r>
              <a:r>
                <a:rPr lang="en-US" sz="1800" b="0" dirty="0"/>
                <a:t>) + </a:t>
              </a:r>
              <a:r>
                <a:rPr lang="en-US" sz="1800" b="0" dirty="0" smtClean="0"/>
                <a:t>2e</a:t>
              </a:r>
              <a:r>
                <a:rPr lang="en-US" sz="1800" baseline="30000" dirty="0">
                  <a:ea typeface="Arial" pitchFamily="-111" charset="0"/>
                  <a:cs typeface="Arial" pitchFamily="-111" charset="0"/>
                </a:rPr>
                <a:t>−</a:t>
              </a:r>
              <a:r>
                <a:rPr lang="en-US" sz="1800" b="0" dirty="0" smtClean="0"/>
                <a:t>             </a:t>
              </a:r>
              <a:r>
                <a:rPr lang="en-US" sz="1800" b="0" dirty="0"/>
                <a:t>2Cl</a:t>
              </a:r>
              <a:r>
                <a:rPr lang="en-US" sz="1800" baseline="30000" dirty="0">
                  <a:ea typeface="Arial" pitchFamily="-111" charset="0"/>
                  <a:cs typeface="Arial" pitchFamily="-111" charset="0"/>
                </a:rPr>
                <a:t>−</a:t>
              </a:r>
              <a:r>
                <a:rPr lang="en-US" sz="1800" b="0" dirty="0"/>
                <a:t>(</a:t>
              </a:r>
              <a:r>
                <a:rPr lang="en-US" sz="1800" b="0" i="1" dirty="0">
                  <a:latin typeface="Times" pitchFamily="-111" charset="0"/>
                </a:rPr>
                <a:t>aq</a:t>
              </a:r>
              <a:r>
                <a:rPr lang="en-US" sz="1800" b="0" dirty="0"/>
                <a:t>)</a:t>
              </a:r>
            </a:p>
          </p:txBody>
        </p:sp>
        <p:pic>
          <p:nvPicPr>
            <p:cNvPr id="15" name="Picture 2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44" y="1200"/>
              <a:ext cx="368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Group 38"/>
          <p:cNvGrpSpPr>
            <a:grpSpLocks/>
          </p:cNvGrpSpPr>
          <p:nvPr/>
        </p:nvGrpSpPr>
        <p:grpSpPr bwMode="auto">
          <a:xfrm>
            <a:off x="1143000" y="2170113"/>
            <a:ext cx="5181600" cy="366712"/>
            <a:chOff x="576" y="1367"/>
            <a:chExt cx="3264" cy="231"/>
          </a:xfrm>
        </p:grpSpPr>
        <p:sp>
          <p:nvSpPr>
            <p:cNvPr id="17" name="Text Box 8"/>
            <p:cNvSpPr txBox="1">
              <a:spLocks noChangeArrowheads="1"/>
            </p:cNvSpPr>
            <p:nvPr/>
          </p:nvSpPr>
          <p:spPr bwMode="auto">
            <a:xfrm>
              <a:off x="576" y="1367"/>
              <a:ext cx="32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0" dirty="0"/>
                <a:t>MnO</a:t>
              </a:r>
              <a:r>
                <a:rPr lang="en-US" sz="1800" b="0" baseline="-25000" dirty="0"/>
                <a:t>2</a:t>
              </a:r>
              <a:r>
                <a:rPr lang="en-US" sz="1800" b="0" dirty="0"/>
                <a:t>(</a:t>
              </a:r>
              <a:r>
                <a:rPr lang="en-US" sz="1800" b="0" i="1" dirty="0">
                  <a:latin typeface="Times" pitchFamily="-111" charset="0"/>
                </a:rPr>
                <a:t>g</a:t>
              </a:r>
              <a:r>
                <a:rPr lang="en-US" sz="1800" b="0" dirty="0"/>
                <a:t>) + 4H</a:t>
              </a:r>
              <a:r>
                <a:rPr lang="en-US" sz="1800" baseline="30000" dirty="0"/>
                <a:t>+</a:t>
              </a:r>
              <a:r>
                <a:rPr lang="en-US" sz="1800" b="0" dirty="0"/>
                <a:t>(</a:t>
              </a:r>
              <a:r>
                <a:rPr lang="en-US" sz="1800" b="0" i="1" dirty="0">
                  <a:latin typeface="Times" pitchFamily="-111" charset="0"/>
                </a:rPr>
                <a:t>aq</a:t>
              </a:r>
              <a:r>
                <a:rPr lang="en-US" sz="1800" b="0" dirty="0"/>
                <a:t>) + 2e</a:t>
              </a:r>
              <a:r>
                <a:rPr lang="en-US" sz="1800" baseline="30000" dirty="0">
                  <a:ea typeface="Arial" pitchFamily="-111" charset="0"/>
                  <a:cs typeface="Arial" pitchFamily="-111" charset="0"/>
                </a:rPr>
                <a:t>−</a:t>
              </a:r>
              <a:r>
                <a:rPr lang="en-US" sz="1800" b="0" dirty="0"/>
                <a:t> </a:t>
              </a:r>
              <a:r>
                <a:rPr lang="en-US" sz="1800" b="0" dirty="0" smtClean="0"/>
                <a:t>               </a:t>
              </a:r>
              <a:r>
                <a:rPr lang="en-US" sz="1800" b="0" dirty="0"/>
                <a:t>Mn</a:t>
              </a:r>
              <a:r>
                <a:rPr lang="en-US" sz="1800" baseline="30000" dirty="0"/>
                <a:t>2+</a:t>
              </a:r>
              <a:r>
                <a:rPr lang="en-US" sz="1800" b="0" dirty="0"/>
                <a:t>(</a:t>
              </a:r>
              <a:r>
                <a:rPr lang="en-US" sz="1800" b="0" i="1" dirty="0">
                  <a:latin typeface="Times" pitchFamily="-111" charset="0"/>
                </a:rPr>
                <a:t>aq</a:t>
              </a:r>
              <a:r>
                <a:rPr lang="en-US" sz="1800" b="0" dirty="0"/>
                <a:t>) + 2H</a:t>
              </a:r>
              <a:r>
                <a:rPr lang="en-US" sz="1800" b="0" baseline="-25000" dirty="0"/>
                <a:t>2</a:t>
              </a:r>
              <a:r>
                <a:rPr lang="en-US" sz="1800" b="0" dirty="0"/>
                <a:t>O(</a:t>
              </a:r>
              <a:r>
                <a:rPr lang="en-US" sz="1800" b="0" i="1" dirty="0">
                  <a:latin typeface="Times" pitchFamily="-111" charset="0"/>
                </a:rPr>
                <a:t>l</a:t>
              </a:r>
              <a:r>
                <a:rPr lang="en-US" sz="1800" b="0" dirty="0"/>
                <a:t>)</a:t>
              </a:r>
            </a:p>
          </p:txBody>
        </p:sp>
        <p:pic>
          <p:nvPicPr>
            <p:cNvPr id="18" name="Picture 2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60" y="1402"/>
              <a:ext cx="368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" name="Group 39"/>
          <p:cNvGrpSpPr>
            <a:grpSpLocks/>
          </p:cNvGrpSpPr>
          <p:nvPr/>
        </p:nvGrpSpPr>
        <p:grpSpPr bwMode="auto">
          <a:xfrm>
            <a:off x="1143000" y="2492375"/>
            <a:ext cx="5029200" cy="366713"/>
            <a:chOff x="576" y="1570"/>
            <a:chExt cx="3168" cy="231"/>
          </a:xfrm>
        </p:grpSpPr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>
              <a:off x="576" y="1570"/>
              <a:ext cx="31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0" dirty="0"/>
                <a:t>NO</a:t>
              </a:r>
              <a:r>
                <a:rPr lang="en-US" sz="1800" b="0" baseline="-25000" dirty="0"/>
                <a:t>3</a:t>
              </a:r>
              <a:r>
                <a:rPr lang="en-US" sz="1800" baseline="30000" dirty="0"/>
                <a:t>-</a:t>
              </a:r>
              <a:r>
                <a:rPr lang="en-US" sz="1800" b="0" dirty="0"/>
                <a:t>(</a:t>
              </a:r>
              <a:r>
                <a:rPr lang="en-US" sz="1800" b="0" i="1" dirty="0">
                  <a:latin typeface="Times" pitchFamily="-111" charset="0"/>
                </a:rPr>
                <a:t>aq</a:t>
              </a:r>
              <a:r>
                <a:rPr lang="en-US" sz="1800" b="0" dirty="0"/>
                <a:t>) + 4H</a:t>
              </a:r>
              <a:r>
                <a:rPr lang="en-US" sz="1800" baseline="30000" dirty="0"/>
                <a:t>+</a:t>
              </a:r>
              <a:r>
                <a:rPr lang="en-US" sz="1800" b="0" dirty="0"/>
                <a:t>(</a:t>
              </a:r>
              <a:r>
                <a:rPr lang="en-US" sz="1800" b="0" i="1" dirty="0">
                  <a:latin typeface="Times" pitchFamily="-111" charset="0"/>
                </a:rPr>
                <a:t>aq</a:t>
              </a:r>
              <a:r>
                <a:rPr lang="en-US" sz="1800" b="0" dirty="0"/>
                <a:t>) + 3e</a:t>
              </a:r>
              <a:r>
                <a:rPr lang="en-US" sz="1800" baseline="30000" dirty="0">
                  <a:ea typeface="Arial" pitchFamily="-111" charset="0"/>
                  <a:cs typeface="Arial" pitchFamily="-111" charset="0"/>
                </a:rPr>
                <a:t>−</a:t>
              </a:r>
              <a:r>
                <a:rPr lang="en-US" sz="1800" b="0" dirty="0" smtClean="0"/>
                <a:t>                </a:t>
              </a:r>
              <a:r>
                <a:rPr lang="en-US" sz="1800" b="0" dirty="0" err="1"/>
                <a:t>NO(</a:t>
              </a:r>
              <a:r>
                <a:rPr lang="en-US" sz="1800" b="0" i="1" dirty="0" err="1">
                  <a:latin typeface="Times" pitchFamily="-111" charset="0"/>
                </a:rPr>
                <a:t>g</a:t>
              </a:r>
              <a:r>
                <a:rPr lang="en-US" sz="1800" b="0" dirty="0"/>
                <a:t>) + 2H</a:t>
              </a:r>
              <a:r>
                <a:rPr lang="en-US" sz="1800" b="0" baseline="-25000" dirty="0"/>
                <a:t>2</a:t>
              </a:r>
              <a:r>
                <a:rPr lang="en-US" sz="1800" b="0" dirty="0"/>
                <a:t>O(</a:t>
              </a:r>
              <a:r>
                <a:rPr lang="en-US" sz="1800" b="0" i="1" dirty="0">
                  <a:latin typeface="Times" pitchFamily="-111" charset="0"/>
                </a:rPr>
                <a:t>l</a:t>
              </a:r>
              <a:r>
                <a:rPr lang="en-US" sz="1800" b="0" dirty="0"/>
                <a:t>)</a:t>
              </a:r>
            </a:p>
          </p:txBody>
        </p:sp>
        <p:pic>
          <p:nvPicPr>
            <p:cNvPr id="21" name="Picture 2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60" y="1606"/>
              <a:ext cx="368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" name="Group 40"/>
          <p:cNvGrpSpPr>
            <a:grpSpLocks/>
          </p:cNvGrpSpPr>
          <p:nvPr/>
        </p:nvGrpSpPr>
        <p:grpSpPr bwMode="auto">
          <a:xfrm>
            <a:off x="1143000" y="2814638"/>
            <a:ext cx="3505200" cy="366712"/>
            <a:chOff x="576" y="1773"/>
            <a:chExt cx="2208" cy="231"/>
          </a:xfrm>
        </p:grpSpPr>
        <p:sp>
          <p:nvSpPr>
            <p:cNvPr id="23" name="Text Box 10"/>
            <p:cNvSpPr txBox="1">
              <a:spLocks noChangeArrowheads="1"/>
            </p:cNvSpPr>
            <p:nvPr/>
          </p:nvSpPr>
          <p:spPr bwMode="auto">
            <a:xfrm>
              <a:off x="576" y="1773"/>
              <a:ext cx="22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0" dirty="0" err="1"/>
                <a:t>Ag</a:t>
              </a:r>
              <a:r>
                <a:rPr lang="en-US" sz="1800" baseline="30000" dirty="0" err="1"/>
                <a:t>+</a:t>
              </a:r>
              <a:r>
                <a:rPr lang="en-US" sz="1800" b="0" dirty="0" err="1"/>
                <a:t>(</a:t>
              </a:r>
              <a:r>
                <a:rPr lang="en-US" sz="1800" b="0" i="1" dirty="0" err="1">
                  <a:latin typeface="Times" pitchFamily="-111" charset="0"/>
                </a:rPr>
                <a:t>aq</a:t>
              </a:r>
              <a:r>
                <a:rPr lang="en-US" sz="1800" b="0" dirty="0"/>
                <a:t>) + </a:t>
              </a:r>
              <a:r>
                <a:rPr lang="en-US" sz="1800" b="0" dirty="0" err="1"/>
                <a:t>e</a:t>
              </a:r>
              <a:r>
                <a:rPr lang="en-US" sz="1800" baseline="30000" dirty="0">
                  <a:ea typeface="Arial" pitchFamily="-111" charset="0"/>
                  <a:cs typeface="Arial" pitchFamily="-111" charset="0"/>
                </a:rPr>
                <a:t>−</a:t>
              </a:r>
              <a:r>
                <a:rPr lang="en-US" sz="1800" b="0" dirty="0"/>
                <a:t> </a:t>
              </a:r>
              <a:r>
                <a:rPr lang="en-US" sz="1800" b="0" dirty="0" smtClean="0"/>
                <a:t>              </a:t>
              </a:r>
              <a:r>
                <a:rPr lang="en-US" sz="1800" b="0" dirty="0" err="1"/>
                <a:t>Ag(</a:t>
              </a:r>
              <a:r>
                <a:rPr lang="en-US" sz="1800" b="0" i="1" dirty="0" err="1">
                  <a:latin typeface="Times" pitchFamily="-111" charset="0"/>
                </a:rPr>
                <a:t>s</a:t>
              </a:r>
              <a:r>
                <a:rPr lang="en-US" sz="1800" b="0" dirty="0"/>
                <a:t>)</a:t>
              </a:r>
            </a:p>
          </p:txBody>
        </p:sp>
        <p:pic>
          <p:nvPicPr>
            <p:cNvPr id="24" name="Picture 2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92" y="1809"/>
              <a:ext cx="368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" name="Group 41"/>
          <p:cNvGrpSpPr>
            <a:grpSpLocks/>
          </p:cNvGrpSpPr>
          <p:nvPr/>
        </p:nvGrpSpPr>
        <p:grpSpPr bwMode="auto">
          <a:xfrm>
            <a:off x="1143000" y="3136900"/>
            <a:ext cx="3505200" cy="366713"/>
            <a:chOff x="576" y="1976"/>
            <a:chExt cx="2208" cy="231"/>
          </a:xfrm>
        </p:grpSpPr>
        <p:sp>
          <p:nvSpPr>
            <p:cNvPr id="26" name="Text Box 15"/>
            <p:cNvSpPr txBox="1">
              <a:spLocks noChangeArrowheads="1"/>
            </p:cNvSpPr>
            <p:nvPr/>
          </p:nvSpPr>
          <p:spPr bwMode="auto">
            <a:xfrm>
              <a:off x="576" y="1976"/>
              <a:ext cx="22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0" dirty="0"/>
                <a:t>Fe</a:t>
              </a:r>
              <a:r>
                <a:rPr lang="en-US" sz="1800" baseline="30000" dirty="0"/>
                <a:t>3+</a:t>
              </a:r>
              <a:r>
                <a:rPr lang="en-US" sz="1800" b="0" dirty="0"/>
                <a:t>(</a:t>
              </a:r>
              <a:r>
                <a:rPr lang="en-US" sz="1800" b="0" i="1" dirty="0">
                  <a:latin typeface="Times" pitchFamily="-111" charset="0"/>
                </a:rPr>
                <a:t>g</a:t>
              </a:r>
              <a:r>
                <a:rPr lang="en-US" sz="1800" b="0" dirty="0"/>
                <a:t>) + </a:t>
              </a:r>
              <a:r>
                <a:rPr lang="en-US" sz="1800" b="0" dirty="0" err="1"/>
                <a:t>e</a:t>
              </a:r>
              <a:r>
                <a:rPr lang="en-US" sz="1800" baseline="30000" dirty="0">
                  <a:ea typeface="Arial" pitchFamily="-111" charset="0"/>
                  <a:cs typeface="Arial" pitchFamily="-111" charset="0"/>
                </a:rPr>
                <a:t>−</a:t>
              </a:r>
              <a:r>
                <a:rPr lang="en-US" sz="1800" b="0" dirty="0"/>
                <a:t> </a:t>
              </a:r>
              <a:r>
                <a:rPr lang="en-US" sz="1800" b="0" dirty="0" smtClean="0"/>
                <a:t>             </a:t>
              </a:r>
              <a:r>
                <a:rPr lang="en-US" sz="1800" b="0" dirty="0"/>
                <a:t>Fe</a:t>
              </a:r>
              <a:r>
                <a:rPr lang="en-US" sz="1800" baseline="30000" dirty="0"/>
                <a:t>2+</a:t>
              </a:r>
              <a:r>
                <a:rPr lang="en-US" sz="1800" b="0" dirty="0"/>
                <a:t>(</a:t>
              </a:r>
              <a:r>
                <a:rPr lang="en-US" sz="1800" b="0" i="1" dirty="0">
                  <a:latin typeface="Times" pitchFamily="-111" charset="0"/>
                </a:rPr>
                <a:t>aq</a:t>
              </a:r>
              <a:r>
                <a:rPr lang="en-US" sz="1800" b="0" dirty="0"/>
                <a:t>)</a:t>
              </a:r>
            </a:p>
          </p:txBody>
        </p:sp>
        <p:pic>
          <p:nvPicPr>
            <p:cNvPr id="27" name="Picture 2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44" y="2012"/>
              <a:ext cx="368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" name="Group 42"/>
          <p:cNvGrpSpPr>
            <a:grpSpLocks/>
          </p:cNvGrpSpPr>
          <p:nvPr/>
        </p:nvGrpSpPr>
        <p:grpSpPr bwMode="auto">
          <a:xfrm>
            <a:off x="1143000" y="3459163"/>
            <a:ext cx="4191000" cy="366712"/>
            <a:chOff x="576" y="2179"/>
            <a:chExt cx="2640" cy="231"/>
          </a:xfrm>
        </p:grpSpPr>
        <p:sp>
          <p:nvSpPr>
            <p:cNvPr id="29" name="Text Box 11"/>
            <p:cNvSpPr txBox="1">
              <a:spLocks noChangeArrowheads="1"/>
            </p:cNvSpPr>
            <p:nvPr/>
          </p:nvSpPr>
          <p:spPr bwMode="auto">
            <a:xfrm>
              <a:off x="576" y="2179"/>
              <a:ext cx="26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0" dirty="0"/>
                <a:t>O</a:t>
              </a:r>
              <a:r>
                <a:rPr lang="en-US" sz="1800" b="0" baseline="-25000" dirty="0"/>
                <a:t>2</a:t>
              </a:r>
              <a:r>
                <a:rPr lang="en-US" sz="1800" b="0" dirty="0"/>
                <a:t>(</a:t>
              </a:r>
              <a:r>
                <a:rPr lang="en-US" sz="1800" b="0" i="1" dirty="0">
                  <a:latin typeface="Times" pitchFamily="-111" charset="0"/>
                </a:rPr>
                <a:t>g</a:t>
              </a:r>
              <a:r>
                <a:rPr lang="en-US" sz="1800" b="0" dirty="0"/>
                <a:t>) + 2H</a:t>
              </a:r>
              <a:r>
                <a:rPr lang="en-US" sz="1800" b="0" baseline="-25000" dirty="0"/>
                <a:t>2</a:t>
              </a:r>
              <a:r>
                <a:rPr lang="en-US" sz="1800" b="0" dirty="0"/>
                <a:t>O(</a:t>
              </a:r>
              <a:r>
                <a:rPr lang="en-US" sz="1800" b="0" i="1" dirty="0">
                  <a:latin typeface="Times" pitchFamily="-111" charset="0"/>
                </a:rPr>
                <a:t>l</a:t>
              </a:r>
              <a:r>
                <a:rPr lang="en-US" sz="1800" b="0" dirty="0"/>
                <a:t>) + 4e</a:t>
              </a:r>
              <a:r>
                <a:rPr lang="en-US" sz="1800" baseline="30000" dirty="0">
                  <a:ea typeface="Arial" pitchFamily="-111" charset="0"/>
                  <a:cs typeface="Arial" pitchFamily="-111" charset="0"/>
                </a:rPr>
                <a:t>−</a:t>
              </a:r>
              <a:r>
                <a:rPr lang="en-US" sz="1800" b="0" dirty="0"/>
                <a:t> </a:t>
              </a:r>
              <a:r>
                <a:rPr lang="en-US" sz="1800" b="0" dirty="0" smtClean="0"/>
                <a:t>               </a:t>
              </a:r>
              <a:r>
                <a:rPr lang="en-US" sz="1800" b="0" dirty="0"/>
                <a:t>4OH</a:t>
              </a:r>
              <a:r>
                <a:rPr lang="en-US" sz="1800" baseline="30000" dirty="0">
                  <a:ea typeface="Arial" pitchFamily="-111" charset="0"/>
                  <a:cs typeface="Arial" pitchFamily="-111" charset="0"/>
                </a:rPr>
                <a:t>−</a:t>
              </a:r>
              <a:r>
                <a:rPr lang="en-US" sz="1800" b="0" dirty="0"/>
                <a:t>(</a:t>
              </a:r>
              <a:r>
                <a:rPr lang="en-US" sz="1800" b="0" i="1" dirty="0">
                  <a:latin typeface="Times" pitchFamily="-111" charset="0"/>
                </a:rPr>
                <a:t>aq</a:t>
              </a:r>
              <a:r>
                <a:rPr lang="en-US" sz="1800" b="0" dirty="0"/>
                <a:t>)</a:t>
              </a:r>
            </a:p>
          </p:txBody>
        </p:sp>
        <p:pic>
          <p:nvPicPr>
            <p:cNvPr id="30" name="Picture 2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68" y="2214"/>
              <a:ext cx="368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1" name="Group 43"/>
          <p:cNvGrpSpPr>
            <a:grpSpLocks/>
          </p:cNvGrpSpPr>
          <p:nvPr/>
        </p:nvGrpSpPr>
        <p:grpSpPr bwMode="auto">
          <a:xfrm>
            <a:off x="1143000" y="3781425"/>
            <a:ext cx="3505200" cy="366713"/>
            <a:chOff x="576" y="2382"/>
            <a:chExt cx="2208" cy="231"/>
          </a:xfrm>
        </p:grpSpPr>
        <p:sp>
          <p:nvSpPr>
            <p:cNvPr id="32" name="Text Box 12"/>
            <p:cNvSpPr txBox="1">
              <a:spLocks noChangeArrowheads="1"/>
            </p:cNvSpPr>
            <p:nvPr/>
          </p:nvSpPr>
          <p:spPr bwMode="auto">
            <a:xfrm>
              <a:off x="576" y="2382"/>
              <a:ext cx="22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0" dirty="0"/>
                <a:t>Cu</a:t>
              </a:r>
              <a:r>
                <a:rPr lang="en-US" sz="1800" baseline="30000" dirty="0"/>
                <a:t>2+</a:t>
              </a:r>
              <a:r>
                <a:rPr lang="en-US" sz="1800" b="0" dirty="0"/>
                <a:t>(</a:t>
              </a:r>
              <a:r>
                <a:rPr lang="en-US" sz="1800" b="0" i="1" dirty="0">
                  <a:latin typeface="Times" pitchFamily="-111" charset="0"/>
                </a:rPr>
                <a:t>aq</a:t>
              </a:r>
              <a:r>
                <a:rPr lang="en-US" sz="1800" b="0" dirty="0"/>
                <a:t>) + 2e</a:t>
              </a:r>
              <a:r>
                <a:rPr lang="en-US" sz="1800" baseline="30000" dirty="0">
                  <a:ea typeface="Arial" pitchFamily="-111" charset="0"/>
                  <a:cs typeface="Arial" pitchFamily="-111" charset="0"/>
                </a:rPr>
                <a:t>−</a:t>
              </a:r>
              <a:r>
                <a:rPr lang="en-US" sz="1800" b="0" dirty="0"/>
                <a:t> </a:t>
              </a:r>
              <a:r>
                <a:rPr lang="en-US" sz="1800" b="0" dirty="0" smtClean="0"/>
                <a:t>               </a:t>
              </a:r>
              <a:r>
                <a:rPr lang="en-US" sz="1800" b="0" dirty="0" err="1"/>
                <a:t>Cu(</a:t>
              </a:r>
              <a:r>
                <a:rPr lang="en-US" sz="1800" b="0" i="1" dirty="0" err="1">
                  <a:latin typeface="Times" pitchFamily="-111" charset="0"/>
                </a:rPr>
                <a:t>s</a:t>
              </a:r>
              <a:r>
                <a:rPr lang="en-US" sz="1800" b="0" dirty="0"/>
                <a:t>)</a:t>
              </a:r>
            </a:p>
          </p:txBody>
        </p:sp>
        <p:pic>
          <p:nvPicPr>
            <p:cNvPr id="33" name="Picture 3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36" y="2417"/>
              <a:ext cx="368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4" name="Picture 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4191000"/>
            <a:ext cx="5842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" name="Group 44"/>
          <p:cNvGrpSpPr>
            <a:grpSpLocks/>
          </p:cNvGrpSpPr>
          <p:nvPr/>
        </p:nvGrpSpPr>
        <p:grpSpPr bwMode="auto">
          <a:xfrm>
            <a:off x="1143000" y="4425950"/>
            <a:ext cx="4191000" cy="366713"/>
            <a:chOff x="576" y="2788"/>
            <a:chExt cx="2640" cy="231"/>
          </a:xfrm>
        </p:grpSpPr>
        <p:sp>
          <p:nvSpPr>
            <p:cNvPr id="36" name="Text Box 14"/>
            <p:cNvSpPr txBox="1">
              <a:spLocks noChangeArrowheads="1"/>
            </p:cNvSpPr>
            <p:nvPr/>
          </p:nvSpPr>
          <p:spPr bwMode="auto">
            <a:xfrm>
              <a:off x="576" y="2788"/>
              <a:ext cx="26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0" dirty="0"/>
                <a:t>N</a:t>
              </a:r>
              <a:r>
                <a:rPr lang="en-US" sz="1800" b="0" baseline="-25000" dirty="0"/>
                <a:t>2</a:t>
              </a:r>
              <a:r>
                <a:rPr lang="en-US" sz="1800" b="0" dirty="0"/>
                <a:t>(</a:t>
              </a:r>
              <a:r>
                <a:rPr lang="en-US" sz="1800" b="0" i="1" dirty="0">
                  <a:latin typeface="Times" pitchFamily="-111" charset="0"/>
                </a:rPr>
                <a:t>g</a:t>
              </a:r>
              <a:r>
                <a:rPr lang="en-US" sz="1800" b="0" dirty="0"/>
                <a:t>) + 5H</a:t>
              </a:r>
              <a:r>
                <a:rPr lang="en-US" sz="1800" baseline="30000" dirty="0"/>
                <a:t>+</a:t>
              </a:r>
              <a:r>
                <a:rPr lang="en-US" sz="1800" b="0" dirty="0"/>
                <a:t>(</a:t>
              </a:r>
              <a:r>
                <a:rPr lang="en-US" sz="1800" b="0" i="1" dirty="0">
                  <a:latin typeface="Times" pitchFamily="-111" charset="0"/>
                </a:rPr>
                <a:t>aq</a:t>
              </a:r>
              <a:r>
                <a:rPr lang="en-US" sz="1800" b="0" dirty="0"/>
                <a:t>) + 4e</a:t>
              </a:r>
              <a:r>
                <a:rPr lang="en-US" sz="1800" baseline="30000" dirty="0">
                  <a:ea typeface="Arial" pitchFamily="-111" charset="0"/>
                  <a:cs typeface="Arial" pitchFamily="-111" charset="0"/>
                </a:rPr>
                <a:t>−</a:t>
              </a:r>
              <a:r>
                <a:rPr lang="en-US" sz="1800" b="0" dirty="0" smtClean="0"/>
                <a:t>               </a:t>
              </a:r>
              <a:r>
                <a:rPr lang="en-US" sz="1800" b="0" dirty="0"/>
                <a:t>N</a:t>
              </a:r>
              <a:r>
                <a:rPr lang="en-US" sz="1800" b="0" baseline="-25000" dirty="0"/>
                <a:t>2</a:t>
              </a:r>
              <a:r>
                <a:rPr lang="en-US" sz="1800" b="0" dirty="0"/>
                <a:t>H</a:t>
              </a:r>
              <a:r>
                <a:rPr lang="en-US" sz="1800" b="0" baseline="-25000" dirty="0"/>
                <a:t>5</a:t>
              </a:r>
              <a:r>
                <a:rPr lang="en-US" sz="1800" baseline="30000" dirty="0"/>
                <a:t>+</a:t>
              </a:r>
              <a:r>
                <a:rPr lang="en-US" sz="1800" b="0" dirty="0"/>
                <a:t>(</a:t>
              </a:r>
              <a:r>
                <a:rPr lang="en-US" sz="1800" b="0" i="1" dirty="0">
                  <a:latin typeface="Times" pitchFamily="-111" charset="0"/>
                </a:rPr>
                <a:t>aq</a:t>
              </a:r>
              <a:r>
                <a:rPr lang="en-US" sz="1800" b="0" dirty="0"/>
                <a:t>)</a:t>
              </a:r>
            </a:p>
          </p:txBody>
        </p:sp>
        <p:pic>
          <p:nvPicPr>
            <p:cNvPr id="37" name="Picture 3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20" y="2824"/>
              <a:ext cx="368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8" name="Group 45"/>
          <p:cNvGrpSpPr>
            <a:grpSpLocks/>
          </p:cNvGrpSpPr>
          <p:nvPr/>
        </p:nvGrpSpPr>
        <p:grpSpPr bwMode="auto">
          <a:xfrm>
            <a:off x="1143000" y="4748213"/>
            <a:ext cx="3505200" cy="366712"/>
            <a:chOff x="576" y="2991"/>
            <a:chExt cx="2208" cy="231"/>
          </a:xfrm>
        </p:grpSpPr>
        <p:sp>
          <p:nvSpPr>
            <p:cNvPr id="39" name="Text Box 16"/>
            <p:cNvSpPr txBox="1">
              <a:spLocks noChangeArrowheads="1"/>
            </p:cNvSpPr>
            <p:nvPr/>
          </p:nvSpPr>
          <p:spPr bwMode="auto">
            <a:xfrm>
              <a:off x="576" y="2991"/>
              <a:ext cx="22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0" dirty="0"/>
                <a:t>Fe</a:t>
              </a:r>
              <a:r>
                <a:rPr lang="en-US" sz="1800" baseline="30000" dirty="0"/>
                <a:t>2+</a:t>
              </a:r>
              <a:r>
                <a:rPr lang="en-US" sz="1800" b="0" dirty="0"/>
                <a:t>(</a:t>
              </a:r>
              <a:r>
                <a:rPr lang="en-US" sz="1800" b="0" i="1" dirty="0">
                  <a:latin typeface="Times" pitchFamily="-111" charset="0"/>
                </a:rPr>
                <a:t>aq</a:t>
              </a:r>
              <a:r>
                <a:rPr lang="en-US" sz="1800" b="0" dirty="0"/>
                <a:t>) + 2e</a:t>
              </a:r>
              <a:r>
                <a:rPr lang="en-US" sz="1800" baseline="30000" dirty="0">
                  <a:ea typeface="Arial" pitchFamily="-111" charset="0"/>
                  <a:cs typeface="Arial" pitchFamily="-111" charset="0"/>
                </a:rPr>
                <a:t>−</a:t>
              </a:r>
              <a:r>
                <a:rPr lang="en-US" sz="1800" b="0" dirty="0"/>
                <a:t> </a:t>
              </a:r>
              <a:r>
                <a:rPr lang="en-US" sz="1800" b="0" dirty="0" smtClean="0"/>
                <a:t>              </a:t>
              </a:r>
              <a:r>
                <a:rPr lang="en-US" sz="1800" b="0" dirty="0" err="1"/>
                <a:t>Fe(</a:t>
              </a:r>
              <a:r>
                <a:rPr lang="en-US" sz="1800" b="0" i="1" dirty="0" err="1">
                  <a:latin typeface="Times" pitchFamily="-111" charset="0"/>
                </a:rPr>
                <a:t>s</a:t>
              </a:r>
              <a:r>
                <a:rPr lang="en-US" sz="1800" b="0" dirty="0"/>
                <a:t>)</a:t>
              </a:r>
            </a:p>
          </p:txBody>
        </p:sp>
        <p:pic>
          <p:nvPicPr>
            <p:cNvPr id="40" name="Picture 3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88" y="3026"/>
              <a:ext cx="368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1" name="Group 46"/>
          <p:cNvGrpSpPr>
            <a:grpSpLocks/>
          </p:cNvGrpSpPr>
          <p:nvPr/>
        </p:nvGrpSpPr>
        <p:grpSpPr bwMode="auto">
          <a:xfrm>
            <a:off x="1143000" y="5070475"/>
            <a:ext cx="4191000" cy="366713"/>
            <a:chOff x="576" y="3194"/>
            <a:chExt cx="2640" cy="231"/>
          </a:xfrm>
        </p:grpSpPr>
        <p:sp>
          <p:nvSpPr>
            <p:cNvPr id="42" name="Text Box 17"/>
            <p:cNvSpPr txBox="1">
              <a:spLocks noChangeArrowheads="1"/>
            </p:cNvSpPr>
            <p:nvPr/>
          </p:nvSpPr>
          <p:spPr bwMode="auto">
            <a:xfrm>
              <a:off x="576" y="3194"/>
              <a:ext cx="26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0" dirty="0"/>
                <a:t>2H</a:t>
              </a:r>
              <a:r>
                <a:rPr lang="en-US" sz="1800" b="0" baseline="-25000" dirty="0"/>
                <a:t>2</a:t>
              </a:r>
              <a:r>
                <a:rPr lang="en-US" sz="1800" b="0" dirty="0"/>
                <a:t>O(</a:t>
              </a:r>
              <a:r>
                <a:rPr lang="en-US" sz="1800" b="0" i="1" dirty="0">
                  <a:latin typeface="Times" pitchFamily="-111" charset="0"/>
                </a:rPr>
                <a:t>l</a:t>
              </a:r>
              <a:r>
                <a:rPr lang="en-US" sz="1800" b="0" dirty="0"/>
                <a:t>) + 2e</a:t>
              </a:r>
              <a:r>
                <a:rPr lang="en-US" sz="1800" baseline="30000" dirty="0">
                  <a:ea typeface="Arial" pitchFamily="-111" charset="0"/>
                  <a:cs typeface="Arial" pitchFamily="-111" charset="0"/>
                </a:rPr>
                <a:t>−</a:t>
              </a:r>
              <a:r>
                <a:rPr lang="en-US" sz="1800" b="0" dirty="0"/>
                <a:t> </a:t>
              </a:r>
              <a:r>
                <a:rPr lang="en-US" sz="1800" b="0" dirty="0" smtClean="0"/>
                <a:t>              </a:t>
              </a:r>
              <a:r>
                <a:rPr lang="en-US" sz="1800" b="0" dirty="0"/>
                <a:t>H</a:t>
              </a:r>
              <a:r>
                <a:rPr lang="en-US" sz="1800" b="0" baseline="-25000" dirty="0"/>
                <a:t>2</a:t>
              </a:r>
              <a:r>
                <a:rPr lang="en-US" sz="1800" b="0" dirty="0"/>
                <a:t>(</a:t>
              </a:r>
              <a:r>
                <a:rPr lang="en-US" sz="1800" b="0" i="1" dirty="0">
                  <a:latin typeface="Times" pitchFamily="-111" charset="0"/>
                </a:rPr>
                <a:t>g</a:t>
              </a:r>
              <a:r>
                <a:rPr lang="en-US" sz="1800" b="0" dirty="0"/>
                <a:t>) + 2OH</a:t>
              </a:r>
              <a:r>
                <a:rPr lang="en-US" sz="1800" baseline="30000" dirty="0">
                  <a:ea typeface="Arial" pitchFamily="-111" charset="0"/>
                  <a:cs typeface="Arial" pitchFamily="-111" charset="0"/>
                </a:rPr>
                <a:t>−</a:t>
              </a:r>
              <a:r>
                <a:rPr lang="en-US" sz="1800" b="0" dirty="0"/>
                <a:t>(</a:t>
              </a:r>
              <a:r>
                <a:rPr lang="en-US" sz="1800" b="0" i="1" dirty="0">
                  <a:latin typeface="Times" pitchFamily="-111" charset="0"/>
                </a:rPr>
                <a:t>aq</a:t>
              </a:r>
              <a:r>
                <a:rPr lang="en-US" sz="1800" b="0" dirty="0"/>
                <a:t>)</a:t>
              </a:r>
            </a:p>
          </p:txBody>
        </p:sp>
        <p:pic>
          <p:nvPicPr>
            <p:cNvPr id="43" name="Picture 3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88" y="3229"/>
              <a:ext cx="368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4" name="Group 47"/>
          <p:cNvGrpSpPr>
            <a:grpSpLocks/>
          </p:cNvGrpSpPr>
          <p:nvPr/>
        </p:nvGrpSpPr>
        <p:grpSpPr bwMode="auto">
          <a:xfrm>
            <a:off x="1143000" y="5392738"/>
            <a:ext cx="3505200" cy="366712"/>
            <a:chOff x="576" y="3397"/>
            <a:chExt cx="2208" cy="231"/>
          </a:xfrm>
        </p:grpSpPr>
        <p:sp>
          <p:nvSpPr>
            <p:cNvPr id="45" name="Text Box 18"/>
            <p:cNvSpPr txBox="1">
              <a:spLocks noChangeArrowheads="1"/>
            </p:cNvSpPr>
            <p:nvPr/>
          </p:nvSpPr>
          <p:spPr bwMode="auto">
            <a:xfrm>
              <a:off x="576" y="3397"/>
              <a:ext cx="22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0" dirty="0" err="1"/>
                <a:t>Na</a:t>
              </a:r>
              <a:r>
                <a:rPr lang="en-US" sz="1800" baseline="30000" dirty="0" err="1"/>
                <a:t>+</a:t>
              </a:r>
              <a:r>
                <a:rPr lang="en-US" sz="1800" b="0" dirty="0" err="1"/>
                <a:t>(</a:t>
              </a:r>
              <a:r>
                <a:rPr lang="en-US" sz="1800" b="0" i="1" dirty="0" err="1">
                  <a:latin typeface="Times" pitchFamily="-111" charset="0"/>
                </a:rPr>
                <a:t>aq</a:t>
              </a:r>
              <a:r>
                <a:rPr lang="en-US" sz="1800" b="0" dirty="0"/>
                <a:t>) + </a:t>
              </a:r>
              <a:r>
                <a:rPr lang="en-US" sz="1800" b="0" dirty="0" err="1"/>
                <a:t>e</a:t>
              </a:r>
              <a:r>
                <a:rPr lang="en-US" sz="1800" baseline="30000" dirty="0">
                  <a:ea typeface="Arial" pitchFamily="-111" charset="0"/>
                  <a:cs typeface="Arial" pitchFamily="-111" charset="0"/>
                </a:rPr>
                <a:t>−</a:t>
              </a:r>
              <a:r>
                <a:rPr lang="en-US" sz="1800" b="0" dirty="0" smtClean="0"/>
                <a:t>               </a:t>
              </a:r>
              <a:r>
                <a:rPr lang="en-US" sz="1800" b="0" dirty="0" err="1"/>
                <a:t>Na(</a:t>
              </a:r>
              <a:r>
                <a:rPr lang="en-US" sz="1800" b="0" i="1" dirty="0" err="1">
                  <a:latin typeface="Times" pitchFamily="-111" charset="0"/>
                </a:rPr>
                <a:t>s</a:t>
              </a:r>
              <a:r>
                <a:rPr lang="en-US" sz="1800" b="0" dirty="0"/>
                <a:t>)</a:t>
              </a:r>
            </a:p>
          </p:txBody>
        </p:sp>
        <p:pic>
          <p:nvPicPr>
            <p:cNvPr id="46" name="Picture 3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92" y="3433"/>
              <a:ext cx="368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7" name="Group 48"/>
          <p:cNvGrpSpPr>
            <a:grpSpLocks/>
          </p:cNvGrpSpPr>
          <p:nvPr/>
        </p:nvGrpSpPr>
        <p:grpSpPr bwMode="auto">
          <a:xfrm>
            <a:off x="1143000" y="5715000"/>
            <a:ext cx="3505200" cy="366713"/>
            <a:chOff x="576" y="3600"/>
            <a:chExt cx="2208" cy="231"/>
          </a:xfrm>
        </p:grpSpPr>
        <p:sp>
          <p:nvSpPr>
            <p:cNvPr id="48" name="Text Box 19"/>
            <p:cNvSpPr txBox="1">
              <a:spLocks noChangeArrowheads="1"/>
            </p:cNvSpPr>
            <p:nvPr/>
          </p:nvSpPr>
          <p:spPr bwMode="auto">
            <a:xfrm>
              <a:off x="576" y="3600"/>
              <a:ext cx="22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0" dirty="0" err="1"/>
                <a:t>Li</a:t>
              </a:r>
              <a:r>
                <a:rPr lang="en-US" sz="1800" baseline="30000" dirty="0" err="1"/>
                <a:t>+</a:t>
              </a:r>
              <a:r>
                <a:rPr lang="en-US" sz="1800" b="0" dirty="0" err="1"/>
                <a:t>(</a:t>
              </a:r>
              <a:r>
                <a:rPr lang="en-US" sz="1800" b="0" i="1" dirty="0" err="1">
                  <a:latin typeface="Times" pitchFamily="-111" charset="0"/>
                </a:rPr>
                <a:t>aq</a:t>
              </a:r>
              <a:r>
                <a:rPr lang="en-US" sz="1800" b="0" dirty="0"/>
                <a:t>) + </a:t>
              </a:r>
              <a:r>
                <a:rPr lang="en-US" sz="1800" b="0" dirty="0" err="1"/>
                <a:t>e</a:t>
              </a:r>
              <a:r>
                <a:rPr lang="en-US" sz="1800" baseline="30000" dirty="0">
                  <a:ea typeface="Arial" pitchFamily="-111" charset="0"/>
                  <a:cs typeface="Arial" pitchFamily="-111" charset="0"/>
                </a:rPr>
                <a:t>−</a:t>
              </a:r>
              <a:r>
                <a:rPr lang="en-US" sz="1800" b="0" dirty="0" smtClean="0"/>
                <a:t>               </a:t>
              </a:r>
              <a:r>
                <a:rPr lang="en-US" sz="1800" b="0" dirty="0" err="1"/>
                <a:t>Li(</a:t>
              </a:r>
              <a:r>
                <a:rPr lang="en-US" sz="1800" b="0" i="1" dirty="0" err="1">
                  <a:latin typeface="Times" pitchFamily="-111" charset="0"/>
                </a:rPr>
                <a:t>s</a:t>
              </a:r>
              <a:r>
                <a:rPr lang="en-US" sz="1800" b="0" dirty="0"/>
                <a:t>)</a:t>
              </a:r>
            </a:p>
          </p:txBody>
        </p:sp>
        <p:pic>
          <p:nvPicPr>
            <p:cNvPr id="49" name="Picture 3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44" y="3636"/>
              <a:ext cx="368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0" name="Text Box 49"/>
          <p:cNvSpPr txBox="1">
            <a:spLocks noChangeArrowheads="1"/>
          </p:cNvSpPr>
          <p:nvPr/>
        </p:nvSpPr>
        <p:spPr bwMode="auto">
          <a:xfrm>
            <a:off x="6705600" y="1497013"/>
            <a:ext cx="838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 b="0"/>
              <a:t>+2.87</a:t>
            </a:r>
          </a:p>
        </p:txBody>
      </p:sp>
      <p:sp>
        <p:nvSpPr>
          <p:cNvPr id="51" name="Line 50"/>
          <p:cNvSpPr>
            <a:spLocks noChangeShapeType="1"/>
          </p:cNvSpPr>
          <p:nvPr/>
        </p:nvSpPr>
        <p:spPr bwMode="auto">
          <a:xfrm>
            <a:off x="762000" y="1524000"/>
            <a:ext cx="74676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Text Box 51"/>
          <p:cNvSpPr txBox="1">
            <a:spLocks noChangeArrowheads="1"/>
          </p:cNvSpPr>
          <p:nvPr/>
        </p:nvSpPr>
        <p:spPr bwMode="auto">
          <a:xfrm>
            <a:off x="6705600" y="5705475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 b="0">
                <a:ea typeface="Arial" pitchFamily="-111" charset="0"/>
                <a:cs typeface="Arial" pitchFamily="-111" charset="0"/>
              </a:rPr>
              <a:t>−</a:t>
            </a:r>
            <a:r>
              <a:rPr lang="en-US" sz="1800" b="0"/>
              <a:t>3.05</a:t>
            </a:r>
          </a:p>
        </p:txBody>
      </p:sp>
      <p:sp>
        <p:nvSpPr>
          <p:cNvPr id="53" name="Text Box 52"/>
          <p:cNvSpPr txBox="1">
            <a:spLocks noChangeArrowheads="1"/>
          </p:cNvSpPr>
          <p:nvPr/>
        </p:nvSpPr>
        <p:spPr bwMode="auto">
          <a:xfrm>
            <a:off x="6705600" y="1820863"/>
            <a:ext cx="838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 b="0"/>
              <a:t>+1.36</a:t>
            </a:r>
          </a:p>
        </p:txBody>
      </p:sp>
      <p:sp>
        <p:nvSpPr>
          <p:cNvPr id="54" name="Text Box 53"/>
          <p:cNvSpPr txBox="1">
            <a:spLocks noChangeArrowheads="1"/>
          </p:cNvSpPr>
          <p:nvPr/>
        </p:nvSpPr>
        <p:spPr bwMode="auto">
          <a:xfrm>
            <a:off x="6705600" y="2144713"/>
            <a:ext cx="838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 b="0"/>
              <a:t>+1.23</a:t>
            </a:r>
          </a:p>
        </p:txBody>
      </p:sp>
      <p:sp>
        <p:nvSpPr>
          <p:cNvPr id="55" name="Text Box 54"/>
          <p:cNvSpPr txBox="1">
            <a:spLocks noChangeArrowheads="1"/>
          </p:cNvSpPr>
          <p:nvPr/>
        </p:nvSpPr>
        <p:spPr bwMode="auto">
          <a:xfrm>
            <a:off x="6705600" y="2468563"/>
            <a:ext cx="838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 b="0"/>
              <a:t>+0.96</a:t>
            </a:r>
          </a:p>
        </p:txBody>
      </p:sp>
      <p:sp>
        <p:nvSpPr>
          <p:cNvPr id="56" name="Text Box 55"/>
          <p:cNvSpPr txBox="1">
            <a:spLocks noChangeArrowheads="1"/>
          </p:cNvSpPr>
          <p:nvPr/>
        </p:nvSpPr>
        <p:spPr bwMode="auto">
          <a:xfrm>
            <a:off x="6705600" y="2792413"/>
            <a:ext cx="838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 b="0"/>
              <a:t>+0.80</a:t>
            </a:r>
          </a:p>
        </p:txBody>
      </p:sp>
      <p:sp>
        <p:nvSpPr>
          <p:cNvPr id="57" name="Text Box 56"/>
          <p:cNvSpPr txBox="1">
            <a:spLocks noChangeArrowheads="1"/>
          </p:cNvSpPr>
          <p:nvPr/>
        </p:nvSpPr>
        <p:spPr bwMode="auto">
          <a:xfrm>
            <a:off x="6705600" y="3116263"/>
            <a:ext cx="838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 b="0"/>
              <a:t>+0.77</a:t>
            </a:r>
          </a:p>
        </p:txBody>
      </p:sp>
      <p:sp>
        <p:nvSpPr>
          <p:cNvPr id="58" name="Text Box 57"/>
          <p:cNvSpPr txBox="1">
            <a:spLocks noChangeArrowheads="1"/>
          </p:cNvSpPr>
          <p:nvPr/>
        </p:nvSpPr>
        <p:spPr bwMode="auto">
          <a:xfrm>
            <a:off x="6705600" y="3440113"/>
            <a:ext cx="838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 b="0"/>
              <a:t>+0.40</a:t>
            </a:r>
          </a:p>
        </p:txBody>
      </p:sp>
      <p:sp>
        <p:nvSpPr>
          <p:cNvPr id="59" name="Text Box 58"/>
          <p:cNvSpPr txBox="1">
            <a:spLocks noChangeArrowheads="1"/>
          </p:cNvSpPr>
          <p:nvPr/>
        </p:nvSpPr>
        <p:spPr bwMode="auto">
          <a:xfrm>
            <a:off x="6705600" y="3763963"/>
            <a:ext cx="838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 b="0"/>
              <a:t>+0.34</a:t>
            </a:r>
          </a:p>
        </p:txBody>
      </p:sp>
      <p:sp>
        <p:nvSpPr>
          <p:cNvPr id="60" name="Text Box 59"/>
          <p:cNvSpPr txBox="1">
            <a:spLocks noChangeArrowheads="1"/>
          </p:cNvSpPr>
          <p:nvPr/>
        </p:nvSpPr>
        <p:spPr bwMode="auto">
          <a:xfrm>
            <a:off x="6705600" y="4087813"/>
            <a:ext cx="838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 b="0">
                <a:solidFill>
                  <a:srgbClr val="0099CC"/>
                </a:solidFill>
              </a:rPr>
              <a:t>0.00</a:t>
            </a:r>
          </a:p>
        </p:txBody>
      </p:sp>
      <p:sp>
        <p:nvSpPr>
          <p:cNvPr id="61" name="Text Box 61"/>
          <p:cNvSpPr txBox="1">
            <a:spLocks noChangeArrowheads="1"/>
          </p:cNvSpPr>
          <p:nvPr/>
        </p:nvSpPr>
        <p:spPr bwMode="auto">
          <a:xfrm>
            <a:off x="6705600" y="4411663"/>
            <a:ext cx="838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 b="0">
                <a:ea typeface="Arial" pitchFamily="-111" charset="0"/>
                <a:cs typeface="Arial" pitchFamily="-111" charset="0"/>
              </a:rPr>
              <a:t>−</a:t>
            </a:r>
            <a:r>
              <a:rPr lang="en-US" sz="1800" b="0"/>
              <a:t>0.23</a:t>
            </a:r>
          </a:p>
        </p:txBody>
      </p:sp>
      <p:sp>
        <p:nvSpPr>
          <p:cNvPr id="62" name="Text Box 62"/>
          <p:cNvSpPr txBox="1">
            <a:spLocks noChangeArrowheads="1"/>
          </p:cNvSpPr>
          <p:nvPr/>
        </p:nvSpPr>
        <p:spPr bwMode="auto">
          <a:xfrm>
            <a:off x="6705600" y="4735513"/>
            <a:ext cx="838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 b="0">
                <a:ea typeface="Arial" pitchFamily="-111" charset="0"/>
                <a:cs typeface="Arial" pitchFamily="-111" charset="0"/>
              </a:rPr>
              <a:t>−</a:t>
            </a:r>
            <a:r>
              <a:rPr lang="en-US" sz="1800" b="0"/>
              <a:t>0.44</a:t>
            </a:r>
          </a:p>
        </p:txBody>
      </p:sp>
      <p:sp>
        <p:nvSpPr>
          <p:cNvPr id="63" name="Text Box 63"/>
          <p:cNvSpPr txBox="1">
            <a:spLocks noChangeArrowheads="1"/>
          </p:cNvSpPr>
          <p:nvPr/>
        </p:nvSpPr>
        <p:spPr bwMode="auto">
          <a:xfrm>
            <a:off x="6705600" y="5059363"/>
            <a:ext cx="838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 b="0">
                <a:ea typeface="Arial" pitchFamily="-111" charset="0"/>
                <a:cs typeface="Arial" pitchFamily="-111" charset="0"/>
              </a:rPr>
              <a:t>−</a:t>
            </a:r>
            <a:r>
              <a:rPr lang="en-US" sz="1800" b="0"/>
              <a:t>0.83</a:t>
            </a:r>
          </a:p>
        </p:txBody>
      </p:sp>
      <p:sp>
        <p:nvSpPr>
          <p:cNvPr id="64" name="Text Box 64"/>
          <p:cNvSpPr txBox="1">
            <a:spLocks noChangeArrowheads="1"/>
          </p:cNvSpPr>
          <p:nvPr/>
        </p:nvSpPr>
        <p:spPr bwMode="auto">
          <a:xfrm>
            <a:off x="6705600" y="5383213"/>
            <a:ext cx="838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 b="0">
                <a:ea typeface="Arial" pitchFamily="-111" charset="0"/>
                <a:cs typeface="Arial" pitchFamily="-111" charset="0"/>
              </a:rPr>
              <a:t>−</a:t>
            </a:r>
            <a:r>
              <a:rPr lang="en-US" sz="1800" b="0"/>
              <a:t>2.71</a:t>
            </a:r>
          </a:p>
        </p:txBody>
      </p:sp>
      <p:sp>
        <p:nvSpPr>
          <p:cNvPr id="65" name="Line 65"/>
          <p:cNvSpPr>
            <a:spLocks noChangeShapeType="1"/>
          </p:cNvSpPr>
          <p:nvPr/>
        </p:nvSpPr>
        <p:spPr bwMode="auto">
          <a:xfrm>
            <a:off x="914400" y="6096000"/>
            <a:ext cx="74676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6" name="Group 72"/>
          <p:cNvGrpSpPr>
            <a:grpSpLocks/>
          </p:cNvGrpSpPr>
          <p:nvPr/>
        </p:nvGrpSpPr>
        <p:grpSpPr bwMode="auto">
          <a:xfrm>
            <a:off x="7696200" y="1600200"/>
            <a:ext cx="609600" cy="4419600"/>
            <a:chOff x="4848" y="1008"/>
            <a:chExt cx="384" cy="2784"/>
          </a:xfrm>
        </p:grpSpPr>
        <p:sp>
          <p:nvSpPr>
            <p:cNvPr id="67" name="AutoShape 67"/>
            <p:cNvSpPr>
              <a:spLocks noChangeArrowheads="1"/>
            </p:cNvSpPr>
            <p:nvPr/>
          </p:nvSpPr>
          <p:spPr bwMode="auto">
            <a:xfrm flipV="1">
              <a:off x="4848" y="1008"/>
              <a:ext cx="384" cy="2784"/>
            </a:xfrm>
            <a:prstGeom prst="upArrow">
              <a:avLst>
                <a:gd name="adj1" fmla="val 50000"/>
                <a:gd name="adj2" fmla="val 181250"/>
              </a:avLst>
            </a:prstGeom>
            <a:gradFill rotWithShape="1">
              <a:gsLst>
                <a:gs pos="0">
                  <a:schemeClr val="accent2">
                    <a:alpha val="50000"/>
                  </a:schemeClr>
                </a:gs>
                <a:gs pos="100000">
                  <a:schemeClr val="accent2">
                    <a:gamma/>
                    <a:shade val="46275"/>
                    <a:invGamma/>
                    <a:alpha val="14999"/>
                  </a:schemeClr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latin typeface="Arial" charset="0"/>
              </a:endParaRPr>
            </a:p>
          </p:txBody>
        </p:sp>
        <p:sp>
          <p:nvSpPr>
            <p:cNvPr id="68" name="Text Box 68"/>
            <p:cNvSpPr txBox="1">
              <a:spLocks noChangeArrowheads="1"/>
            </p:cNvSpPr>
            <p:nvPr/>
          </p:nvSpPr>
          <p:spPr bwMode="auto">
            <a:xfrm rot="5400000">
              <a:off x="4283" y="2294"/>
              <a:ext cx="151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i="1">
                  <a:latin typeface="Times New Roman" pitchFamily="-111" charset="0"/>
                </a:rPr>
                <a:t>strength of reducing agent</a:t>
              </a:r>
            </a:p>
          </p:txBody>
        </p:sp>
      </p:grpSp>
      <p:grpSp>
        <p:nvGrpSpPr>
          <p:cNvPr id="69" name="Group 70"/>
          <p:cNvGrpSpPr>
            <a:grpSpLocks/>
          </p:cNvGrpSpPr>
          <p:nvPr/>
        </p:nvGrpSpPr>
        <p:grpSpPr bwMode="auto">
          <a:xfrm>
            <a:off x="457200" y="1600200"/>
            <a:ext cx="609600" cy="4419600"/>
            <a:chOff x="288" y="1008"/>
            <a:chExt cx="384" cy="2784"/>
          </a:xfrm>
        </p:grpSpPr>
        <p:sp>
          <p:nvSpPr>
            <p:cNvPr id="70" name="AutoShape 66"/>
            <p:cNvSpPr>
              <a:spLocks noChangeArrowheads="1"/>
            </p:cNvSpPr>
            <p:nvPr/>
          </p:nvSpPr>
          <p:spPr bwMode="auto">
            <a:xfrm>
              <a:off x="288" y="1008"/>
              <a:ext cx="384" cy="2784"/>
            </a:xfrm>
            <a:prstGeom prst="upArrow">
              <a:avLst>
                <a:gd name="adj1" fmla="val 50000"/>
                <a:gd name="adj2" fmla="val 181250"/>
              </a:avLst>
            </a:prstGeom>
            <a:gradFill rotWithShape="1">
              <a:gsLst>
                <a:gs pos="0">
                  <a:srgbClr val="470000">
                    <a:alpha val="50000"/>
                  </a:srgbClr>
                </a:gs>
                <a:gs pos="100000">
                  <a:srgbClr val="990000">
                    <a:alpha val="20000"/>
                  </a:srgbClr>
                </a:gs>
              </a:gsLst>
              <a:lin ang="5400000" scaled="1"/>
            </a:gradFill>
            <a:ln w="9525">
              <a:solidFill>
                <a:srgbClr val="99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1" name="Text Box 69"/>
            <p:cNvSpPr txBox="1">
              <a:spLocks noChangeArrowheads="1"/>
            </p:cNvSpPr>
            <p:nvPr/>
          </p:nvSpPr>
          <p:spPr bwMode="auto">
            <a:xfrm rot="-5400000">
              <a:off x="-284" y="2476"/>
              <a:ext cx="152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i="1">
                  <a:latin typeface="Times New Roman" pitchFamily="-111" charset="0"/>
                </a:rPr>
                <a:t>strength of oxidizing agent</a:t>
              </a:r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1066800" y="6094603"/>
            <a:ext cx="6803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Conventionally all electrode potentials are represented as reductions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445558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9542</TotalTime>
  <Words>1352</Words>
  <Application>Microsoft Macintosh PowerPoint</Application>
  <PresentationFormat>On-screen Show (4:3)</PresentationFormat>
  <Paragraphs>191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Office Theme</vt:lpstr>
      <vt:lpstr>1_Custom Design</vt:lpstr>
      <vt:lpstr>Custom Design</vt:lpstr>
      <vt:lpstr>!OLE_LINK3</vt:lpstr>
      <vt:lpstr>Electrochemistry</vt:lpstr>
      <vt:lpstr>Electrochemistry outline</vt:lpstr>
      <vt:lpstr>Cell potential</vt:lpstr>
      <vt:lpstr>Units of charge and units of potential</vt:lpstr>
      <vt:lpstr>Voltages of some voltaic cells</vt:lpstr>
      <vt:lpstr>Cell potential</vt:lpstr>
      <vt:lpstr>Potential of half reactions and standard cell potential</vt:lpstr>
      <vt:lpstr>Potential of half reactions and standard cell potential</vt:lpstr>
      <vt:lpstr>Potential of half reactions and standard cell potential</vt:lpstr>
      <vt:lpstr>Relative strength of oxidizing and reducing agent</vt:lpstr>
      <vt:lpstr>Potential of half reactions and standard cell potential</vt:lpstr>
      <vt:lpstr>Potential of half reactions and standard cell potential</vt:lpstr>
      <vt:lpstr>Spontaneity and cell potential</vt:lpstr>
    </vt:vector>
  </TitlesOfParts>
  <Company>University of Minnesota Rochester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1: Units, Conversions and Representations</dc:title>
  <dc:creator>Xavier Prat-Resina</dc:creator>
  <cp:lastModifiedBy>Xavier Prat-Resina</cp:lastModifiedBy>
  <cp:revision>250</cp:revision>
  <dcterms:created xsi:type="dcterms:W3CDTF">2011-05-25T14:21:45Z</dcterms:created>
  <dcterms:modified xsi:type="dcterms:W3CDTF">2015-03-16T15:19:43Z</dcterms:modified>
</cp:coreProperties>
</file>