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256" r:id="rId4"/>
    <p:sldId id="423" r:id="rId5"/>
    <p:sldId id="413" r:id="rId6"/>
    <p:sldId id="410" r:id="rId7"/>
    <p:sldId id="427" r:id="rId8"/>
    <p:sldId id="430" r:id="rId9"/>
    <p:sldId id="411" r:id="rId10"/>
    <p:sldId id="431" r:id="rId11"/>
    <p:sldId id="424" r:id="rId12"/>
    <p:sldId id="429" r:id="rId13"/>
    <p:sldId id="428" r:id="rId14"/>
    <p:sldId id="414" r:id="rId15"/>
    <p:sldId id="41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3353D6-3C09-AB4D-A9EA-142C54C481FF}">
          <p14:sldIdLst>
            <p14:sldId id="256"/>
            <p14:sldId id="423"/>
          </p14:sldIdLst>
        </p14:section>
        <p14:section name="1. Oxidation states" id="{8398B64B-AB20-F64A-8A79-A83D91955EA0}">
          <p14:sldIdLst/>
        </p14:section>
        <p14:section name="2. Electrochemical cell" id="{5583757D-8AC0-DB4B-9151-B858FE7EA0C4}">
          <p14:sldIdLst/>
        </p14:section>
        <p14:section name="3. Cell potential" id="{E55E28EB-2652-BF4D-9BB4-FAE4CBE94BF9}">
          <p14:sldIdLst/>
        </p14:section>
        <p14:section name="4. Free energy and standard potential" id="{E6B7E010-E19D-E747-A702-6FB9A6FBB021}">
          <p14:sldIdLst>
            <p14:sldId id="413"/>
            <p14:sldId id="410"/>
            <p14:sldId id="427"/>
            <p14:sldId id="430"/>
            <p14:sldId id="411"/>
            <p14:sldId id="431"/>
            <p14:sldId id="424"/>
            <p14:sldId id="429"/>
            <p14:sldId id="428"/>
            <p14:sldId id="414"/>
            <p14:sldId id="41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avier Prat-Resi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A21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8" autoAdjust="0"/>
    <p:restoredTop sz="97527" autoAdjust="0"/>
  </p:normalViewPr>
  <p:slideViewPr>
    <p:cSldViewPr snapToGrid="0" snapToObjects="1">
      <p:cViewPr>
        <p:scale>
          <a:sx n="105" d="100"/>
          <a:sy n="105" d="100"/>
        </p:scale>
        <p:origin x="-113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1642-EF08-8D4D-A349-C3F01521AD65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6E27A-7558-824D-841B-E889F86FA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F3C1-D4F1-D04B-8A98-5B4EFEAD8420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4F6B-22BF-6E4C-B1B5-18D752BCC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0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5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5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8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0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33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3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3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4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6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1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energy and standard cell potential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1244726"/>
            <a:ext cx="79812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Calculate the equilibrium constant, K, at 25°C for the galvanic cell reaction shown below: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Before doing any calculation. Do you expect K to be larger or smaller than one?</a:t>
            </a:r>
          </a:p>
        </p:txBody>
      </p:sp>
      <p:pic>
        <p:nvPicPr>
          <p:cNvPr id="9" name="Picture 8" descr="f49g1q75g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357" y="2162879"/>
            <a:ext cx="9448801" cy="36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72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Nernst equation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 descr="f49g1q132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478" y="1538515"/>
            <a:ext cx="2501900" cy="2438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2190" y="1185333"/>
            <a:ext cx="65873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Answer the following questions for the battery given in the diagram:</a:t>
            </a:r>
          </a:p>
          <a:p>
            <a:endParaRPr lang="en-US"/>
          </a:p>
          <a:p>
            <a:pPr marL="342900" indent="-342900">
              <a:buAutoNum type="arabicParenR"/>
            </a:pPr>
            <a:r>
              <a:rPr lang="en-US"/>
              <a:t>Write the overall reaction</a:t>
            </a:r>
          </a:p>
          <a:p>
            <a:pPr marL="342900" indent="-342900">
              <a:buAutoNum type="arabicParenR"/>
            </a:pPr>
            <a:r>
              <a:rPr lang="en-US"/>
              <a:t>What happens to the cell potential</a:t>
            </a:r>
            <a:br>
              <a:rPr lang="en-US"/>
            </a:br>
            <a:r>
              <a:rPr lang="en-US"/>
              <a:t>when we add iron(II) nitrate on the cathode?</a:t>
            </a:r>
          </a:p>
          <a:p>
            <a:pPr marL="342900" indent="-342900">
              <a:buAutoNum type="arabicParenR"/>
            </a:pPr>
            <a:r>
              <a:rPr lang="en-US"/>
              <a:t>What happens to the standard cell potential</a:t>
            </a:r>
            <a:br>
              <a:rPr lang="en-US"/>
            </a:br>
            <a:r>
              <a:rPr lang="en-US"/>
              <a:t>when we add tin (II) chloride on the cathode?</a:t>
            </a:r>
          </a:p>
          <a:p>
            <a:pPr marL="342900" indent="-342900">
              <a:buAutoNum type="arabicParenR"/>
            </a:pPr>
            <a:r>
              <a:rPr lang="en-US"/>
              <a:t>What happens to the cell potential when</a:t>
            </a:r>
            <a:br>
              <a:rPr lang="en-US"/>
            </a:br>
            <a:r>
              <a:rPr lang="en-US"/>
              <a:t>we add iron (II) chloride on the anode?</a:t>
            </a:r>
          </a:p>
          <a:p>
            <a:pPr marL="342900" indent="-342900">
              <a:buAutoNum type="arabicParenR"/>
            </a:pPr>
            <a:r>
              <a:rPr lang="en-US"/>
              <a:t>What happens to the cell potential when we</a:t>
            </a:r>
            <a:br>
              <a:rPr lang="en-US"/>
            </a:br>
            <a:r>
              <a:rPr lang="en-US"/>
              <a:t>add thinly ground solid iron in the anode?</a:t>
            </a:r>
          </a:p>
        </p:txBody>
      </p:sp>
    </p:spTree>
    <p:extLst>
      <p:ext uri="{BB962C8B-B14F-4D97-AF65-F5344CB8AC3E}">
        <p14:creationId xmlns:p14="http://schemas.microsoft.com/office/powerpoint/2010/main" val="70387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cells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2016583"/>
            <a:ext cx="7556500" cy="3822700"/>
            <a:chOff x="685800" y="2623356"/>
            <a:chExt cx="7556500" cy="38227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2623356"/>
              <a:ext cx="3687763" cy="3816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0" y="2623356"/>
              <a:ext cx="3670300" cy="382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405008" y="961230"/>
            <a:ext cx="8497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have two beakers. Both with CuCl</a:t>
            </a:r>
            <a:r>
              <a:rPr lang="en-US" baseline="-25000" dirty="0" smtClean="0"/>
              <a:t>2</a:t>
            </a:r>
            <a:r>
              <a:rPr lang="en-US" dirty="0" smtClean="0"/>
              <a:t>. O</a:t>
            </a:r>
            <a:r>
              <a:rPr lang="en-US" dirty="0"/>
              <a:t>ne [CuCl</a:t>
            </a:r>
            <a:r>
              <a:rPr lang="en-US" baseline="-25000" dirty="0"/>
              <a:t>2</a:t>
            </a:r>
            <a:r>
              <a:rPr lang="en-US" dirty="0" smtClean="0"/>
              <a:t>] = 0.1M and another </a:t>
            </a:r>
            <a:r>
              <a:rPr lang="en-US" dirty="0"/>
              <a:t>at [CuCl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1.M. When we sink two copper electrodes we measure electric current. What reaction is happening on each of the beakers? When will it stop?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4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cells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369" y="959639"/>
            <a:ext cx="76332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concentration cell consists of two Al/Al</a:t>
            </a:r>
            <a:r>
              <a:rPr lang="en-US" baseline="30000" dirty="0" smtClean="0"/>
              <a:t>3+</a:t>
            </a:r>
            <a:r>
              <a:rPr lang="en-US" dirty="0" smtClean="0"/>
              <a:t> electrodes. The electrolyte in compartment A is 0.050 </a:t>
            </a:r>
            <a:r>
              <a:rPr lang="en-US" i="1" dirty="0" smtClean="0"/>
              <a:t>M</a:t>
            </a:r>
            <a:r>
              <a:rPr lang="en-US" dirty="0" smtClean="0"/>
              <a:t> Al(NO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and in compartment B is 1.25 </a:t>
            </a:r>
            <a:r>
              <a:rPr lang="en-US" i="1" dirty="0" smtClean="0"/>
              <a:t>M</a:t>
            </a:r>
            <a:r>
              <a:rPr lang="en-US" dirty="0" smtClean="0"/>
              <a:t> Al(NO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. What is the voltage of the cell at 25</a:t>
            </a:r>
            <a:r>
              <a:rPr lang="en-US" baseline="30000" dirty="0" smtClean="0">
                <a:sym typeface="Symbol"/>
              </a:rPr>
              <a:t>o</a:t>
            </a:r>
            <a:r>
              <a:rPr lang="en-US" dirty="0" smtClean="0"/>
              <a:t>C? 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Draw a scheme of this concentration cell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Indicate the direction of flow of electrons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Indicate the anode and the cathode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Indicate the electrode that will increase its mass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Calculate the voltage at 25 Celsius.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Calculate the concentrations of ions in equilibrium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7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4889" y="1227667"/>
            <a:ext cx="49808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4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1: Effect of concentration on cell potential</a:t>
            </a:r>
          </a:p>
          <a:p>
            <a:pPr marL="742950" lvl="1" indent="-285750">
              <a:buFont typeface="Arial"/>
              <a:buChar char="•"/>
            </a:pPr>
            <a:r>
              <a:rPr lang="en-US"/>
              <a:t>Nernst equation</a:t>
            </a:r>
          </a:p>
          <a:p>
            <a:pPr marL="742950" lvl="1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2: Nernst equation and equilibrium</a:t>
            </a:r>
          </a:p>
          <a:p>
            <a:pPr marL="742950" lvl="1" indent="-285750">
              <a:buFont typeface="Arial"/>
              <a:buChar char="•"/>
            </a:pPr>
            <a:r>
              <a:rPr lang="en-US"/>
              <a:t> Values for E, E</a:t>
            </a:r>
            <a:r>
              <a:rPr lang="en-US" baseline="30000"/>
              <a:t>o</a:t>
            </a:r>
            <a:r>
              <a:rPr lang="en-US"/>
              <a:t>, K, Q at different situations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3: Concentratrion cells</a:t>
            </a:r>
          </a:p>
        </p:txBody>
      </p:sp>
    </p:spTree>
    <p:extLst>
      <p:ext uri="{BB962C8B-B14F-4D97-AF65-F5344CB8AC3E}">
        <p14:creationId xmlns:p14="http://schemas.microsoft.com/office/powerpoint/2010/main" val="102511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energy and standard cell potential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18_11[1]"/>
          <p:cNvPicPr>
            <a:picLocks noChangeAspect="1" noChangeArrowheads="1"/>
          </p:cNvPicPr>
          <p:nvPr/>
        </p:nvPicPr>
        <p:blipFill rotWithShape="1">
          <a:blip r:embed="rId2"/>
          <a:srcRect b="7534"/>
          <a:stretch/>
        </p:blipFill>
        <p:spPr bwMode="auto">
          <a:xfrm>
            <a:off x="609600" y="1324015"/>
            <a:ext cx="7318157" cy="36572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0081" y="987778"/>
            <a:ext cx="851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observe how the measured electric potential of a battery changes with concentration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136444"/>
            <a:ext cx="8339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Write down the overall reaction taking place.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we look at the concentrations on the right: Are we adding more reactants or more products with respect to standard concentrations (1M each)?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Is the potential increasing or decreasing?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35667" y="1778000"/>
            <a:ext cx="5132153" cy="286455"/>
            <a:chOff x="1735667" y="1778000"/>
            <a:chExt cx="5132153" cy="286455"/>
          </a:xfrm>
        </p:grpSpPr>
        <p:sp>
          <p:nvSpPr>
            <p:cNvPr id="9" name="Rectangle 8"/>
            <p:cNvSpPr/>
            <p:nvPr/>
          </p:nvSpPr>
          <p:spPr>
            <a:xfrm>
              <a:off x="1735667" y="1778000"/>
              <a:ext cx="1227666" cy="2681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40154" y="1796344"/>
              <a:ext cx="1227666" cy="2681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663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</a:t>
            </a:r>
            <a:r>
              <a:rPr lang="en-US" dirty="0" smtClean="0"/>
              <a:t>energy and standard cell potential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3222" y="1030111"/>
            <a:ext cx="802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thermodynamics we learned that the Gibbs Free Energy gives us the criteria for the spontaneity of the process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2496501"/>
            <a:ext cx="19068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 = 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 + RT </a:t>
            </a:r>
            <a:r>
              <a:rPr lang="en-US" dirty="0" err="1" smtClean="0">
                <a:sym typeface="Symbol" pitchFamily="-111" charset="2"/>
              </a:rPr>
              <a:t>ln</a:t>
            </a:r>
            <a:r>
              <a:rPr lang="en-US" i="1" dirty="0" err="1" smtClean="0">
                <a:sym typeface="Symbol" pitchFamily="-111" charset="2"/>
              </a:rPr>
              <a:t>Q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90800" y="1891528"/>
            <a:ext cx="17859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G</a:t>
            </a:r>
            <a:r>
              <a:rPr lang="en-US" dirty="0" smtClean="0">
                <a:sym typeface="Symbol" pitchFamily="-111" charset="2"/>
              </a:rPr>
              <a:t> = 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 smtClean="0">
                <a:sym typeface="Symbol" pitchFamily="-111" charset="2"/>
              </a:rPr>
              <a:t>H</a:t>
            </a:r>
            <a:r>
              <a:rPr lang="en-US" dirty="0" smtClean="0">
                <a:sym typeface="Symbol" pitchFamily="-111" charset="2"/>
              </a:rPr>
              <a:t> - T</a:t>
            </a:r>
            <a:r>
              <a:rPr lang="en-US" dirty="0" smtClean="0">
                <a:latin typeface="Symbol" pitchFamily="-111" charset="2"/>
                <a:sym typeface="Symbol" pitchFamily="-111" charset="2"/>
              </a:rPr>
              <a:t>D</a:t>
            </a:r>
            <a:r>
              <a:rPr lang="en-US" i="1" dirty="0">
                <a:sym typeface="Symbol" pitchFamily="-111" charset="2"/>
              </a:rPr>
              <a:t>S</a:t>
            </a:r>
            <a:r>
              <a:rPr lang="en-US" dirty="0" smtClean="0">
                <a:sym typeface="Symbol" pitchFamily="-111" charset="2"/>
              </a:rPr>
              <a:t>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36444" y="1893971"/>
            <a:ext cx="255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Influence of temperature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2052" y="2496501"/>
            <a:ext cx="332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Influence of concentrations and T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723444" y="3118556"/>
            <a:ext cx="5419648" cy="823880"/>
            <a:chOff x="2723444" y="3118556"/>
            <a:chExt cx="5419648" cy="823880"/>
          </a:xfrm>
        </p:grpSpPr>
        <p:sp>
          <p:nvSpPr>
            <p:cNvPr id="18" name="TextBox 17"/>
            <p:cNvSpPr txBox="1"/>
            <p:nvPr/>
          </p:nvSpPr>
          <p:spPr>
            <a:xfrm>
              <a:off x="2723444" y="3118556"/>
              <a:ext cx="54196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 equilibrium the “instant free energy” is zero and Q=K</a:t>
              </a:r>
            </a:p>
            <a:p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263206" y="3573104"/>
              <a:ext cx="338431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0</a:t>
              </a:r>
              <a:r>
                <a:rPr lang="en-US" dirty="0" smtClean="0">
                  <a:sym typeface="Symbol" pitchFamily="-111" charset="2"/>
                </a:rPr>
                <a:t> = </a:t>
              </a:r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 smtClean="0">
                  <a:sym typeface="Symbol" pitchFamily="-111" charset="2"/>
                </a:rPr>
                <a:t> + </a:t>
              </a:r>
              <a:r>
                <a:rPr lang="en-US" dirty="0" err="1" smtClean="0">
                  <a:sym typeface="Symbol" pitchFamily="-111" charset="2"/>
                </a:rPr>
                <a:t>RTln</a:t>
              </a:r>
              <a:r>
                <a:rPr lang="en-US" i="1" dirty="0" err="1" smtClean="0">
                  <a:sym typeface="Symbol" pitchFamily="-111" charset="2"/>
                </a:rPr>
                <a:t>K</a:t>
              </a:r>
              <a:r>
                <a:rPr lang="en-US" i="1" dirty="0" smtClean="0">
                  <a:sym typeface="Symbol" pitchFamily="-111" charset="2"/>
                </a:rPr>
                <a:t>   </a:t>
              </a:r>
              <a:r>
                <a:rPr lang="en-US" i="1" dirty="0" smtClean="0">
                  <a:sym typeface="Wingdings"/>
                </a:rPr>
                <a:t> </a:t>
              </a:r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>
                  <a:sym typeface="Symbol" pitchFamily="-111" charset="2"/>
                </a:rPr>
                <a:t> </a:t>
              </a:r>
              <a:r>
                <a:rPr lang="en-US" dirty="0" smtClean="0">
                  <a:sym typeface="Symbol" pitchFamily="-111" charset="2"/>
                </a:rPr>
                <a:t>= -RT </a:t>
              </a:r>
              <a:r>
                <a:rPr lang="en-US" dirty="0" err="1" smtClean="0">
                  <a:sym typeface="Symbol" pitchFamily="-111" charset="2"/>
                </a:rPr>
                <a:t>ln</a:t>
              </a:r>
              <a:r>
                <a:rPr lang="en-US" i="1" dirty="0" err="1" smtClean="0">
                  <a:sym typeface="Symbol" pitchFamily="-111" charset="2"/>
                </a:rPr>
                <a:t>K</a:t>
              </a:r>
              <a:r>
                <a:rPr lang="en-US" i="1" dirty="0" smtClean="0">
                  <a:sym typeface="Symbol" pitchFamily="-111" charset="2"/>
                </a:rPr>
                <a:t> 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19667" y="4120444"/>
            <a:ext cx="8855052" cy="2287216"/>
            <a:chOff x="719667" y="4120444"/>
            <a:chExt cx="8855052" cy="2287216"/>
          </a:xfrm>
        </p:grpSpPr>
        <p:sp>
          <p:nvSpPr>
            <p:cNvPr id="17" name="Rectangle 16"/>
            <p:cNvSpPr/>
            <p:nvPr/>
          </p:nvSpPr>
          <p:spPr>
            <a:xfrm>
              <a:off x="3337979" y="4706330"/>
              <a:ext cx="1275034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smtClean="0">
                  <a:latin typeface="Symbol" pitchFamily="-111" charset="2"/>
                  <a:sym typeface="Symbol" pitchFamily="-111" charset="2"/>
                </a:rPr>
                <a:t>D</a:t>
              </a:r>
              <a:r>
                <a:rPr lang="en-US" i="1" dirty="0" smtClean="0">
                  <a:sym typeface="Symbol" pitchFamily="-111" charset="2"/>
                </a:rPr>
                <a:t>G</a:t>
              </a:r>
              <a:r>
                <a:rPr lang="en-US" dirty="0" smtClean="0">
                  <a:sym typeface="Symbol" pitchFamily="-111" charset="2"/>
                </a:rPr>
                <a:t> = -</a:t>
              </a:r>
              <a:r>
                <a:rPr lang="en-US" dirty="0" err="1" smtClean="0">
                  <a:sym typeface="Symbol" pitchFamily="-111" charset="2"/>
                </a:rPr>
                <a:t>nFE</a:t>
              </a:r>
              <a:r>
                <a:rPr lang="en-US" baseline="30000" dirty="0" err="1" smtClean="0">
                  <a:sym typeface="Symbol" pitchFamily="-111" charset="2"/>
                </a:rPr>
                <a:t>o</a:t>
              </a:r>
              <a:r>
                <a:rPr lang="en-US" dirty="0" smtClean="0">
                  <a:sym typeface="Symbol" pitchFamily="-111" charset="2"/>
                </a:rPr>
                <a:t> 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9667" y="4120444"/>
              <a:ext cx="77862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Because of the equivalence between </a:t>
              </a:r>
              <a:r>
                <a:rPr lang="en-US" dirty="0"/>
                <a:t>f</a:t>
              </a:r>
              <a:r>
                <a:rPr lang="en-US" dirty="0" smtClean="0"/>
                <a:t>ree energy and cell potential, we can write</a:t>
              </a:r>
              <a:br>
                <a:rPr lang="en-US" dirty="0" smtClean="0"/>
              </a:br>
              <a:r>
                <a:rPr lang="en-US" dirty="0" smtClean="0"/>
                <a:t>similar equations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02719" y="4475497"/>
              <a:ext cx="4572000" cy="7386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400" dirty="0"/>
                <a:t>n: number of electrons</a:t>
              </a:r>
            </a:p>
            <a:p>
              <a:r>
                <a:rPr lang="en-US" sz="1400" dirty="0"/>
                <a:t>F: Faraday constant </a:t>
              </a:r>
              <a:r>
                <a:rPr lang="en-US" sz="1400" b="1" dirty="0"/>
                <a:t>96 485.3415 Coulombs</a:t>
              </a:r>
              <a:endParaRPr lang="en-US" sz="1400" dirty="0"/>
            </a:p>
            <a:p>
              <a:r>
                <a:rPr lang="en-US" sz="1400" dirty="0"/>
                <a:t>E</a:t>
              </a:r>
              <a:r>
                <a:rPr lang="en-US" sz="1400" baseline="30000" dirty="0"/>
                <a:t>0</a:t>
              </a:r>
              <a:r>
                <a:rPr lang="en-US" sz="1400" dirty="0"/>
                <a:t>: Electric cell potential. Units in Volts (Joules /Coulomb)</a:t>
              </a: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05806" y="5126547"/>
              <a:ext cx="3429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dirty="0"/>
                <a:t>-</a:t>
              </a:r>
              <a:r>
                <a:rPr lang="en-US" sz="1800" b="0" i="1" dirty="0" err="1"/>
                <a:t>nFE</a:t>
              </a:r>
              <a:r>
                <a:rPr lang="en-US" sz="1800" b="0" baseline="-25000" dirty="0" err="1"/>
                <a:t>cell</a:t>
              </a:r>
              <a:r>
                <a:rPr lang="en-US" sz="1800" b="0" dirty="0"/>
                <a:t> = -</a:t>
              </a:r>
              <a:r>
                <a:rPr lang="en-US" sz="1800" b="0" dirty="0" err="1" smtClean="0"/>
                <a:t>n</a:t>
              </a:r>
              <a:r>
                <a:rPr lang="en-US" sz="1800" b="0" i="1" dirty="0" err="1" smtClean="0"/>
                <a:t>FE</a:t>
              </a:r>
              <a:r>
                <a:rPr lang="en-US" sz="1800" b="0" i="1" baseline="30000" dirty="0" err="1" smtClean="0"/>
                <a:t>o</a:t>
              </a:r>
              <a:r>
                <a:rPr lang="en-US" sz="1800" b="0" baseline="-25000" dirty="0" err="1" smtClean="0"/>
                <a:t>cell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+ </a:t>
              </a:r>
              <a:r>
                <a:rPr lang="en-US" sz="1800" b="0" i="1" dirty="0"/>
                <a:t>RT</a:t>
              </a:r>
              <a:r>
                <a:rPr lang="en-US" sz="1800" b="0" dirty="0"/>
                <a:t> </a:t>
              </a:r>
              <a:r>
                <a:rPr lang="en-US" sz="1800" b="0" dirty="0" err="1"/>
                <a:t>ln</a:t>
              </a:r>
              <a:r>
                <a:rPr lang="en-US" sz="1800" b="0" dirty="0"/>
                <a:t> </a:t>
              </a:r>
              <a:r>
                <a:rPr lang="en-US" sz="1800" b="0" i="1" dirty="0"/>
                <a:t>Q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47333" y="5493260"/>
              <a:ext cx="3485445" cy="914400"/>
              <a:chOff x="1947333" y="5493260"/>
              <a:chExt cx="3485445" cy="914400"/>
            </a:xfrm>
          </p:grpSpPr>
          <p:grpSp>
            <p:nvGrpSpPr>
              <p:cNvPr id="23" name="Group 15"/>
              <p:cNvGrpSpPr>
                <a:grpSpLocks/>
              </p:cNvGrpSpPr>
              <p:nvPr/>
            </p:nvGrpSpPr>
            <p:grpSpPr bwMode="auto">
              <a:xfrm>
                <a:off x="2205806" y="5583747"/>
                <a:ext cx="2819400" cy="823913"/>
                <a:chOff x="1392" y="1632"/>
                <a:chExt cx="1776" cy="519"/>
              </a:xfrm>
            </p:grpSpPr>
            <p:sp>
              <p:nvSpPr>
                <p:cNvPr id="2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92" y="1776"/>
                  <a:ext cx="96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E</a:t>
                  </a:r>
                  <a:r>
                    <a:rPr lang="en-US" sz="1800" b="0" baseline="-25000"/>
                    <a:t>cell</a:t>
                  </a:r>
                  <a:r>
                    <a:rPr lang="en-US" sz="1800" b="0"/>
                    <a:t> = </a:t>
                  </a:r>
                  <a:r>
                    <a:rPr lang="en-US" sz="1800" b="0" i="1"/>
                    <a:t>E</a:t>
                  </a:r>
                  <a:r>
                    <a:rPr lang="en-US" sz="1800" b="0" baseline="30000"/>
                    <a:t>o</a:t>
                  </a:r>
                  <a:r>
                    <a:rPr lang="en-US" sz="1800" b="0" baseline="-25000"/>
                    <a:t>cell</a:t>
                  </a:r>
                  <a:r>
                    <a:rPr lang="en-US" sz="1800" b="0"/>
                    <a:t> -</a:t>
                  </a:r>
                </a:p>
              </p:txBody>
            </p:sp>
            <p:sp>
              <p:nvSpPr>
                <p:cNvPr id="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88" y="1776"/>
                  <a:ext cx="48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/>
                    <a:t>ln </a:t>
                  </a:r>
                  <a:r>
                    <a:rPr lang="en-US" sz="1800" b="0" i="1"/>
                    <a:t>Q</a:t>
                  </a:r>
                </a:p>
              </p:txBody>
            </p:sp>
            <p:grpSp>
              <p:nvGrpSpPr>
                <p:cNvPr id="26" name="Group 25"/>
                <p:cNvGrpSpPr>
                  <a:grpSpLocks/>
                </p:cNvGrpSpPr>
                <p:nvPr/>
              </p:nvGrpSpPr>
              <p:grpSpPr bwMode="auto">
                <a:xfrm>
                  <a:off x="2352" y="1632"/>
                  <a:ext cx="336" cy="519"/>
                  <a:chOff x="2352" y="1632"/>
                  <a:chExt cx="336" cy="519"/>
                </a:xfrm>
              </p:grpSpPr>
              <p:sp>
                <p:nvSpPr>
                  <p:cNvPr id="2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632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0" i="1"/>
                      <a:t>RT</a:t>
                    </a:r>
                  </a:p>
                </p:txBody>
              </p:sp>
              <p:sp>
                <p:nvSpPr>
                  <p:cNvPr id="2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920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0" i="1" dirty="0" err="1"/>
                      <a:t>nF</a:t>
                    </a:r>
                    <a:endParaRPr lang="en-US" sz="1800" b="0" dirty="0"/>
                  </a:p>
                </p:txBody>
              </p:sp>
              <p:sp>
                <p:nvSpPr>
                  <p:cNvPr id="2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187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0" name="Rectangle 29"/>
              <p:cNvSpPr/>
              <p:nvPr/>
            </p:nvSpPr>
            <p:spPr>
              <a:xfrm>
                <a:off x="1947333" y="5493260"/>
                <a:ext cx="3485445" cy="914400"/>
              </a:xfrm>
              <a:prstGeom prst="rect">
                <a:avLst/>
              </a:prstGeom>
              <a:noFill/>
              <a:ln w="28575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5700889" y="5699837"/>
              <a:ext cx="2110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 Nernst equation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33889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18_09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90"/>
          <a:stretch>
            <a:fillRect/>
          </a:stretch>
        </p:blipFill>
        <p:spPr bwMode="auto">
          <a:xfrm>
            <a:off x="5516386" y="2105378"/>
            <a:ext cx="3371850" cy="240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Nernst equation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3200">
              <a:solidFill>
                <a:schemeClr val="tx2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81000" y="1600200"/>
            <a:ext cx="6477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Fe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→ Fe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  <a:cs typeface="Arial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) 	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 = –0.45V</a:t>
            </a: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Mg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→ Mg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	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= 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</a:rPr>
              <a:t>–2.37V</a:t>
            </a:r>
            <a:endParaRPr lang="en-US" sz="2400" dirty="0">
              <a:solidFill>
                <a:srgbClr val="FF0000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80748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charset="0"/>
              </a:rPr>
              <a:t>Calculate the cell potential (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baseline="-25000" dirty="0" err="1">
                <a:latin typeface="Times New Roman" charset="0"/>
                <a:cs typeface="Times New Roman" charset="0"/>
              </a:rPr>
              <a:t>cell</a:t>
            </a:r>
            <a:r>
              <a:rPr lang="en-US" dirty="0">
                <a:latin typeface="Times New Roman" charset="0"/>
                <a:cs typeface="Times New Roman" charset="0"/>
              </a:rPr>
              <a:t>) of an electrochemical  cell at 298 K with Mg/Mg</a:t>
            </a:r>
            <a:r>
              <a:rPr lang="en-US" baseline="30000" dirty="0">
                <a:latin typeface="Times New Roman" charset="0"/>
                <a:cs typeface="Times New Roman" charset="0"/>
              </a:rPr>
              <a:t>2+ </a:t>
            </a:r>
            <a:r>
              <a:rPr lang="en-US" dirty="0">
                <a:latin typeface="Times New Roman" charset="0"/>
                <a:cs typeface="Times New Roman" charset="0"/>
              </a:rPr>
              <a:t> and Fe/Fe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 electrodes.  [Mg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] = 0.200 </a:t>
            </a:r>
            <a:r>
              <a:rPr lang="en-US" i="1" dirty="0">
                <a:latin typeface="Times New Roman" charset="0"/>
                <a:cs typeface="Times New Roman" charset="0"/>
              </a:rPr>
              <a:t>M</a:t>
            </a:r>
            <a:r>
              <a:rPr lang="en-US" dirty="0">
                <a:latin typeface="Times New Roman" charset="0"/>
                <a:cs typeface="Times New Roman" charset="0"/>
              </a:rPr>
              <a:t> </a:t>
            </a:r>
            <a:r>
              <a:rPr lang="en-US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and [Fe</a:t>
            </a:r>
            <a:r>
              <a:rPr lang="en-US" baseline="30000" dirty="0">
                <a:latin typeface="Times New Roman" charset="0"/>
                <a:cs typeface="Times New Roman" charset="0"/>
              </a:rPr>
              <a:t>2+</a:t>
            </a:r>
            <a:r>
              <a:rPr lang="en-US" dirty="0">
                <a:latin typeface="Times New Roman" charset="0"/>
                <a:cs typeface="Times New Roman" charset="0"/>
              </a:rPr>
              <a:t>] = 0.050 </a:t>
            </a:r>
            <a:r>
              <a:rPr lang="en-US" i="1" dirty="0">
                <a:latin typeface="Times New Roman" charset="0"/>
                <a:cs typeface="Times New Roman" charset="0"/>
              </a:rPr>
              <a:t>M</a:t>
            </a:r>
            <a:r>
              <a:rPr lang="en-US" dirty="0">
                <a:latin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129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 problem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909637"/>
              </p:ext>
            </p:extLst>
          </p:nvPr>
        </p:nvGraphicFramePr>
        <p:xfrm>
          <a:off x="167192" y="925688"/>
          <a:ext cx="8964310" cy="5430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6121400" imgH="3708400" progId="Word.Document.12">
                  <p:embed/>
                </p:oleObj>
              </mc:Choice>
              <mc:Fallback>
                <p:oleObj name="Document" r:id="rId3" imgW="6121400" imgH="3708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192" y="925688"/>
                        <a:ext cx="8964310" cy="5430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192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Nernst equation: Q, K, E, E</a:t>
            </a:r>
            <a:r>
              <a:rPr lang="en-US" baseline="30000" dirty="0" smtClean="0"/>
              <a:t>o</a:t>
            </a:r>
            <a:r>
              <a:rPr lang="en-US" dirty="0" smtClean="0"/>
              <a:t>,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G and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G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16967"/>
              </p:ext>
            </p:extLst>
          </p:nvPr>
        </p:nvGraphicFramePr>
        <p:xfrm>
          <a:off x="1090464" y="4388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017"/>
                <a:gridCol w="1355458"/>
                <a:gridCol w="1419494"/>
                <a:gridCol w="138703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ΔG</a:t>
                      </a:r>
                      <a:r>
                        <a:rPr lang="en-US" baseline="30000" dirty="0" err="1" smtClean="0"/>
                        <a:t>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30000" dirty="0" err="1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Spontaneous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Non-Spontaneous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3314352" y="992140"/>
            <a:ext cx="4651603" cy="2818364"/>
            <a:chOff x="1135430" y="990421"/>
            <a:chExt cx="5728138" cy="3905092"/>
          </a:xfrm>
        </p:grpSpPr>
        <p:pic>
          <p:nvPicPr>
            <p:cNvPr id="6" name="Picture 8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50269" y="990421"/>
              <a:ext cx="4283707" cy="3535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1135430" y="4526182"/>
              <a:ext cx="572813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Fill the following table assigning the criteria for spontaneity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3083" y="949303"/>
            <a:ext cx="3485445" cy="914400"/>
            <a:chOff x="1947333" y="5493260"/>
            <a:chExt cx="3485445" cy="914400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205806" y="5583747"/>
              <a:ext cx="2819400" cy="823913"/>
              <a:chOff x="1392" y="1632"/>
              <a:chExt cx="1776" cy="519"/>
            </a:xfrm>
          </p:grpSpPr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1392" y="1776"/>
                <a:ext cx="9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i="1"/>
                  <a:t>E</a:t>
                </a:r>
                <a:r>
                  <a:rPr lang="en-US" sz="1800" b="0" baseline="-25000"/>
                  <a:t>cell</a:t>
                </a:r>
                <a:r>
                  <a:rPr lang="en-US" sz="1800" b="0"/>
                  <a:t> = </a:t>
                </a:r>
                <a:r>
                  <a:rPr lang="en-US" sz="1800" b="0" i="1"/>
                  <a:t>E</a:t>
                </a:r>
                <a:r>
                  <a:rPr lang="en-US" sz="1800" b="0" baseline="30000"/>
                  <a:t>o</a:t>
                </a:r>
                <a:r>
                  <a:rPr lang="en-US" sz="1800" b="0" baseline="-25000"/>
                  <a:t>cell</a:t>
                </a:r>
                <a:r>
                  <a:rPr lang="en-US" sz="1800" b="0"/>
                  <a:t> -</a:t>
                </a:r>
              </a:p>
            </p:txBody>
          </p:sp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2688" y="1776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/>
                  <a:t>ln </a:t>
                </a:r>
                <a:r>
                  <a:rPr lang="en-US" sz="1800" b="0" i="1"/>
                  <a:t>Q</a:t>
                </a:r>
              </a:p>
            </p:txBody>
          </p:sp>
          <p:grpSp>
            <p:nvGrpSpPr>
              <p:cNvPr id="15" name="Group 14"/>
              <p:cNvGrpSpPr>
                <a:grpSpLocks/>
              </p:cNvGrpSpPr>
              <p:nvPr/>
            </p:nvGrpSpPr>
            <p:grpSpPr bwMode="auto">
              <a:xfrm>
                <a:off x="2352" y="1632"/>
                <a:ext cx="336" cy="519"/>
                <a:chOff x="2352" y="1632"/>
                <a:chExt cx="336" cy="519"/>
              </a:xfrm>
            </p:grpSpPr>
            <p:sp>
              <p:nvSpPr>
                <p:cNvPr id="1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52" y="1632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RT</a:t>
                  </a:r>
                </a:p>
              </p:txBody>
            </p:sp>
            <p:sp>
              <p:nvSpPr>
                <p:cNvPr id="1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352" y="1920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 dirty="0" err="1"/>
                    <a:t>nF</a:t>
                  </a:r>
                  <a:endParaRPr lang="en-US" sz="1800" b="0" dirty="0"/>
                </a:p>
              </p:txBody>
            </p:sp>
            <p:sp>
              <p:nvSpPr>
                <p:cNvPr id="18" name="Line 9"/>
                <p:cNvSpPr>
                  <a:spLocks noChangeShapeType="1"/>
                </p:cNvSpPr>
                <p:nvPr/>
              </p:nvSpPr>
              <p:spPr bwMode="auto">
                <a:xfrm>
                  <a:off x="2352" y="1872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Rectangle 11"/>
            <p:cNvSpPr/>
            <p:nvPr/>
          </p:nvSpPr>
          <p:spPr>
            <a:xfrm>
              <a:off x="1947333" y="5493260"/>
              <a:ext cx="3485445" cy="914400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20889" y="2102556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equilibrium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cell</a:t>
            </a:r>
            <a:r>
              <a:rPr lang="en-US" dirty="0" smtClean="0"/>
              <a:t> = 0, Q = K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02833" y="2471888"/>
            <a:ext cx="3485445" cy="957264"/>
            <a:chOff x="1947333" y="5493260"/>
            <a:chExt cx="3485445" cy="957264"/>
          </a:xfrm>
        </p:grpSpPr>
        <p:grpSp>
          <p:nvGrpSpPr>
            <p:cNvPr id="22" name="Group 15"/>
            <p:cNvGrpSpPr>
              <a:grpSpLocks/>
            </p:cNvGrpSpPr>
            <p:nvPr/>
          </p:nvGrpSpPr>
          <p:grpSpPr bwMode="auto">
            <a:xfrm>
              <a:off x="2205806" y="5626611"/>
              <a:ext cx="2347913" cy="823913"/>
              <a:chOff x="1392" y="1659"/>
              <a:chExt cx="1479" cy="519"/>
            </a:xfrm>
          </p:grpSpPr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392" y="1776"/>
                <a:ext cx="9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i="1" dirty="0" err="1" smtClean="0"/>
                  <a:t>E</a:t>
                </a:r>
                <a:r>
                  <a:rPr lang="en-US" sz="1800" b="0" baseline="30000" dirty="0" err="1" smtClean="0"/>
                  <a:t>o</a:t>
                </a:r>
                <a:r>
                  <a:rPr lang="en-US" sz="1800" b="0" baseline="-25000" dirty="0" err="1" smtClean="0"/>
                  <a:t>cell</a:t>
                </a:r>
                <a:r>
                  <a:rPr lang="en-US" sz="1800" b="0" dirty="0" smtClean="0"/>
                  <a:t> =    -</a:t>
                </a:r>
                <a:endParaRPr lang="en-US" sz="1800" b="0" dirty="0"/>
              </a:p>
            </p:txBody>
          </p:sp>
          <p:sp>
            <p:nvSpPr>
              <p:cNvPr id="25" name="Text Box 8"/>
              <p:cNvSpPr txBox="1">
                <a:spLocks noChangeArrowheads="1"/>
              </p:cNvSpPr>
              <p:nvPr/>
            </p:nvSpPr>
            <p:spPr bwMode="auto">
              <a:xfrm>
                <a:off x="2391" y="1803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/>
                  <a:t>l</a:t>
                </a:r>
                <a:r>
                  <a:rPr lang="en-US" sz="1800" b="0" dirty="0" err="1" smtClean="0"/>
                  <a:t>n</a:t>
                </a:r>
                <a:r>
                  <a:rPr lang="en-US" sz="1800" b="0" dirty="0" smtClean="0"/>
                  <a:t> </a:t>
                </a:r>
                <a:r>
                  <a:rPr lang="en-US" i="1" dirty="0"/>
                  <a:t>K</a:t>
                </a:r>
                <a:endParaRPr lang="en-US" sz="1800" b="0" i="1" dirty="0"/>
              </a:p>
            </p:txBody>
          </p:sp>
          <p:grpSp>
            <p:nvGrpSpPr>
              <p:cNvPr id="26" name="Group 25"/>
              <p:cNvGrpSpPr>
                <a:grpSpLocks/>
              </p:cNvGrpSpPr>
              <p:nvPr/>
            </p:nvGrpSpPr>
            <p:grpSpPr bwMode="auto">
              <a:xfrm>
                <a:off x="2055" y="1659"/>
                <a:ext cx="336" cy="519"/>
                <a:chOff x="2055" y="1659"/>
                <a:chExt cx="336" cy="519"/>
              </a:xfrm>
            </p:grpSpPr>
            <p:sp>
              <p:nvSpPr>
                <p:cNvPr id="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055" y="1659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/>
                    <a:t>RT</a:t>
                  </a:r>
                </a:p>
              </p:txBody>
            </p:sp>
            <p:sp>
              <p:nvSpPr>
                <p:cNvPr id="2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055" y="1947"/>
                  <a:ext cx="33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0" i="1" dirty="0" err="1"/>
                    <a:t>nF</a:t>
                  </a:r>
                  <a:endParaRPr lang="en-US" sz="1800" b="0" dirty="0"/>
                </a:p>
              </p:txBody>
            </p:sp>
            <p:sp>
              <p:nvSpPr>
                <p:cNvPr id="29" name="Line 9"/>
                <p:cNvSpPr>
                  <a:spLocks noChangeShapeType="1"/>
                </p:cNvSpPr>
                <p:nvPr/>
              </p:nvSpPr>
              <p:spPr bwMode="auto">
                <a:xfrm>
                  <a:off x="2055" y="1899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" name="Rectangle 22"/>
            <p:cNvSpPr/>
            <p:nvPr/>
          </p:nvSpPr>
          <p:spPr>
            <a:xfrm>
              <a:off x="1947333" y="5493260"/>
              <a:ext cx="3485445" cy="914400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96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True/False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0888" y="1312333"/>
            <a:ext cx="83255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When E</a:t>
            </a:r>
            <a:r>
              <a:rPr lang="en-US" baseline="30000"/>
              <a:t>o</a:t>
            </a:r>
            <a:r>
              <a:rPr lang="en-US"/>
              <a:t> is smaller than one, K is always smaller than one 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When </a:t>
            </a:r>
            <a:r>
              <a:rPr lang="en-US">
                <a:latin typeface="Symbol" charset="2"/>
                <a:cs typeface="Symbol" charset="2"/>
              </a:rPr>
              <a:t>D</a:t>
            </a:r>
            <a:r>
              <a:rPr lang="en-US"/>
              <a:t>G is negative it implies that there Q is smaller than one.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When a battery dies. E</a:t>
            </a:r>
            <a:r>
              <a:rPr lang="en-US" baseline="30000"/>
              <a:t>o</a:t>
            </a:r>
            <a:r>
              <a:rPr lang="en-US"/>
              <a:t> is zero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When a battery dies. Q = 1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If E is negative, the electrochemical reaction will proceed forward until it becomes zero.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energy and standard cell potential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10" descr="18_09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90"/>
          <a:stretch>
            <a:fillRect/>
          </a:stretch>
        </p:blipFill>
        <p:spPr bwMode="auto">
          <a:xfrm>
            <a:off x="4970883" y="1103490"/>
            <a:ext cx="4079033" cy="290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3400" y="1600200"/>
            <a:ext cx="64770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charset="0"/>
              </a:rPr>
              <a:t>Fe</a:t>
            </a:r>
            <a:r>
              <a:rPr lang="en-US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→ Fe (</a:t>
            </a:r>
            <a:r>
              <a:rPr lang="en-US" i="1" dirty="0">
                <a:solidFill>
                  <a:srgbClr val="FF0000"/>
                </a:solidFill>
                <a:latin typeface="Times New Roman" charset="0"/>
                <a:cs typeface="Arial" charset="0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charset="0"/>
                <a:cs typeface="Arial" charset="0"/>
              </a:rPr>
              <a:t>) 	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 = –0.45V</a:t>
            </a:r>
            <a:endParaRPr lang="en-US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charset="0"/>
              </a:rPr>
              <a:t>Mg</a:t>
            </a:r>
            <a:r>
              <a:rPr lang="en-US" baseline="30000" dirty="0">
                <a:solidFill>
                  <a:srgbClr val="FF0000"/>
                </a:solidFill>
                <a:latin typeface="Times New Roman" charset="0"/>
              </a:rPr>
              <a:t>2+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baseline="30000" dirty="0">
                <a:solidFill>
                  <a:srgbClr val="FF0000"/>
                </a:solidFill>
                <a:latin typeface="Times New Roman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→ Mg (</a:t>
            </a:r>
            <a:r>
              <a:rPr lang="en-US" i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) 	</a:t>
            </a:r>
            <a:r>
              <a:rPr lang="en-US" dirty="0">
                <a:solidFill>
                  <a:srgbClr val="FF0000"/>
                </a:solidFill>
                <a:latin typeface="Times New Roman" charset="0"/>
                <a:cs typeface="Arial" charset="0"/>
              </a:rPr>
              <a:t>E</a:t>
            </a:r>
            <a:r>
              <a:rPr lang="en-US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0</a:t>
            </a:r>
            <a:r>
              <a:rPr lang="en-US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–2.37V</a:t>
            </a:r>
            <a:endParaRPr lang="en-US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444" y="1058333"/>
            <a:ext cx="312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the given information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9222" y="3217333"/>
            <a:ext cx="1928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alculate </a:t>
            </a:r>
            <a:r>
              <a:rPr lang="en-US" dirty="0" err="1" smtClean="0"/>
              <a:t>E</a:t>
            </a:r>
            <a:r>
              <a:rPr lang="en-US" baseline="30000" dirty="0" err="1" smtClean="0"/>
              <a:t>o</a:t>
            </a:r>
            <a:r>
              <a:rPr lang="en-US" dirty="0" err="1" smtClean="0"/>
              <a:t>cell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Calculate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G</a:t>
            </a:r>
            <a:r>
              <a:rPr lang="en-US" baseline="30000" dirty="0" err="1" smtClean="0"/>
              <a:t>o</a:t>
            </a:r>
            <a:endParaRPr lang="en-US" baseline="30000" dirty="0" smtClean="0"/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57199" y="4052164"/>
            <a:ext cx="8348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dead battery will have its concentrations in equilibrium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are the concentrations in equilibrium?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is the measured potential in equilibrium?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3334" y="5192890"/>
            <a:ext cx="53270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after the battery is dead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happens if we add some Fe</a:t>
            </a:r>
            <a:r>
              <a:rPr lang="en-US" baseline="30000" dirty="0" smtClean="0"/>
              <a:t>2+ </a:t>
            </a:r>
            <a:r>
              <a:rPr lang="en-US" dirty="0" smtClean="0"/>
              <a:t>to the cathode?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Will Q &gt; K or Q &lt; K?</a:t>
            </a:r>
          </a:p>
          <a:p>
            <a:pPr marL="800100" lvl="1" indent="-342900">
              <a:buFontTx/>
              <a:buAutoNum type="arabicPeriod"/>
            </a:pPr>
            <a:r>
              <a:rPr lang="en-US" dirty="0"/>
              <a:t>What will be the sign of the </a:t>
            </a:r>
            <a:r>
              <a:rPr lang="en-US" dirty="0" smtClean="0"/>
              <a:t>potential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2766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11687</TotalTime>
  <Words>707</Words>
  <Application>Microsoft Macintosh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1_Custom Design</vt:lpstr>
      <vt:lpstr>Custom Design</vt:lpstr>
      <vt:lpstr>Microsoft Word Document</vt:lpstr>
      <vt:lpstr>Electrochemistry</vt:lpstr>
      <vt:lpstr>Outline</vt:lpstr>
      <vt:lpstr>Free energy and standard cell potential</vt:lpstr>
      <vt:lpstr>Free energy and standard cell potential</vt:lpstr>
      <vt:lpstr>Nernst equation</vt:lpstr>
      <vt:lpstr>Exam problem</vt:lpstr>
      <vt:lpstr>Nernst equation: Q, K, E, Eo, DG and DGo</vt:lpstr>
      <vt:lpstr>True/False</vt:lpstr>
      <vt:lpstr>Free energy and standard cell potential</vt:lpstr>
      <vt:lpstr>Free energy and standard cell potential</vt:lpstr>
      <vt:lpstr>Nernst equation</vt:lpstr>
      <vt:lpstr>Concentration cells</vt:lpstr>
      <vt:lpstr>Concentration cells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Units, Conversions and Representations</dc:title>
  <dc:creator>Xavier Prat-Resina</dc:creator>
  <cp:lastModifiedBy>Xavier Prat-Resina</cp:lastModifiedBy>
  <cp:revision>273</cp:revision>
  <dcterms:created xsi:type="dcterms:W3CDTF">2011-05-25T14:21:45Z</dcterms:created>
  <dcterms:modified xsi:type="dcterms:W3CDTF">2015-03-18T15:03:25Z</dcterms:modified>
</cp:coreProperties>
</file>