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72" r:id="rId2"/>
    <p:sldMasterId id="2147483660" r:id="rId3"/>
  </p:sldMasterIdLst>
  <p:notesMasterIdLst>
    <p:notesMasterId r:id="rId13"/>
  </p:notesMasterIdLst>
  <p:handoutMasterIdLst>
    <p:handoutMasterId r:id="rId14"/>
  </p:handoutMasterIdLst>
  <p:sldIdLst>
    <p:sldId id="256" r:id="rId4"/>
    <p:sldId id="423" r:id="rId5"/>
    <p:sldId id="413" r:id="rId6"/>
    <p:sldId id="410" r:id="rId7"/>
    <p:sldId id="427" r:id="rId8"/>
    <p:sldId id="411" r:id="rId9"/>
    <p:sldId id="428" r:id="rId10"/>
    <p:sldId id="431" r:id="rId11"/>
    <p:sldId id="43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3353D6-3C09-AB4D-A9EA-142C54C481FF}">
          <p14:sldIdLst>
            <p14:sldId id="256"/>
            <p14:sldId id="423"/>
          </p14:sldIdLst>
        </p14:section>
        <p14:section name="1. Oxidation states" id="{8398B64B-AB20-F64A-8A79-A83D91955EA0}">
          <p14:sldIdLst/>
        </p14:section>
        <p14:section name="2. Electrochemical cell" id="{5583757D-8AC0-DB4B-9151-B858FE7EA0C4}">
          <p14:sldIdLst/>
        </p14:section>
        <p14:section name="3. Cell potential" id="{E55E28EB-2652-BF4D-9BB4-FAE4CBE94BF9}">
          <p14:sldIdLst/>
        </p14:section>
        <p14:section name="4. Free energy and standard potential" id="{E6B7E010-E19D-E747-A702-6FB9A6FBB021}">
          <p14:sldIdLst>
            <p14:sldId id="413"/>
            <p14:sldId id="410"/>
            <p14:sldId id="427"/>
            <p14:sldId id="411"/>
            <p14:sldId id="428"/>
            <p14:sldId id="431"/>
            <p14:sldId id="432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avier Prat-Resina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FF"/>
    <a:srgbClr val="A21D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28" autoAdjust="0"/>
    <p:restoredTop sz="97527" autoAdjust="0"/>
  </p:normalViewPr>
  <p:slideViewPr>
    <p:cSldViewPr snapToGrid="0" snapToObjects="1">
      <p:cViewPr>
        <p:scale>
          <a:sx n="105" d="100"/>
          <a:sy n="105" d="100"/>
        </p:scale>
        <p:origin x="-138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31642-EF08-8D4D-A349-C3F01521AD65}" type="datetimeFigureOut">
              <a:rPr lang="en-US" smtClean="0"/>
              <a:t>3/17/15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6E27A-7558-824D-841B-E889F86FA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977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AF3C1-D4F1-D04B-8A98-5B4EFEAD8420}" type="datetimeFigureOut">
              <a:rPr lang="en-US" smtClean="0"/>
              <a:t>3/17/15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54F6B-22BF-6E4C-B1B5-18D752BCC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068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8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7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18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7192" y="237150"/>
            <a:ext cx="5472962" cy="50541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en-US" dirty="0" smtClean="0"/>
              <a:t>Session XX: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11431" y="0"/>
            <a:ext cx="742569" cy="74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80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37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70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21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84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50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89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7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42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23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09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276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585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635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387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105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733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566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2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3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435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380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342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360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8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42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9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1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6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9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1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D2702-FBF6-CD4E-A6D6-DA4EDAF979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6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1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4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General Chemistry II Chem2333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2939" y="6356350"/>
            <a:ext cx="1117600" cy="393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1943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10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74889" y="1227667"/>
            <a:ext cx="498085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Module 5 – Session 4</a:t>
            </a:r>
          </a:p>
          <a:p>
            <a:endParaRPr lang="en-US"/>
          </a:p>
          <a:p>
            <a:pPr marL="285750" indent="-285750">
              <a:buFont typeface="Arial"/>
              <a:buChar char="•"/>
            </a:pPr>
            <a:r>
              <a:rPr lang="en-US"/>
              <a:t>Video 1: Effect of concentration on cell potential</a:t>
            </a:r>
          </a:p>
          <a:p>
            <a:pPr marL="742950" lvl="1" indent="-285750">
              <a:buFont typeface="Arial"/>
              <a:buChar char="•"/>
            </a:pPr>
            <a:r>
              <a:rPr lang="en-US"/>
              <a:t>Nernst equation</a:t>
            </a:r>
          </a:p>
          <a:p>
            <a:pPr marL="742950" lvl="1" indent="-285750">
              <a:buFont typeface="Arial"/>
              <a:buChar char="•"/>
            </a:pP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/>
              <a:t>Video 2: Nernst equation and equilibrium</a:t>
            </a:r>
          </a:p>
          <a:p>
            <a:pPr marL="742950" lvl="1" indent="-285750">
              <a:buFont typeface="Arial"/>
              <a:buChar char="•"/>
            </a:pPr>
            <a:r>
              <a:rPr lang="en-US"/>
              <a:t> Values for E, E</a:t>
            </a:r>
            <a:r>
              <a:rPr lang="en-US" baseline="30000"/>
              <a:t>o</a:t>
            </a:r>
            <a:r>
              <a:rPr lang="en-US"/>
              <a:t>, K, Q at different situations</a:t>
            </a:r>
          </a:p>
          <a:p>
            <a:pPr marL="285750" indent="-285750">
              <a:buFont typeface="Arial"/>
              <a:buChar char="•"/>
            </a:pP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/>
              <a:t>Video 3: Concentratrion cells</a:t>
            </a:r>
          </a:p>
        </p:txBody>
      </p:sp>
    </p:spTree>
    <p:extLst>
      <p:ext uri="{BB962C8B-B14F-4D97-AF65-F5344CB8AC3E}">
        <p14:creationId xmlns:p14="http://schemas.microsoft.com/office/powerpoint/2010/main" val="1025118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Free energy and standard cell potential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 descr="18_11[1]"/>
          <p:cNvPicPr>
            <a:picLocks noChangeAspect="1" noChangeArrowheads="1"/>
          </p:cNvPicPr>
          <p:nvPr/>
        </p:nvPicPr>
        <p:blipFill rotWithShape="1">
          <a:blip r:embed="rId2"/>
          <a:srcRect b="7534"/>
          <a:stretch/>
        </p:blipFill>
        <p:spPr bwMode="auto">
          <a:xfrm>
            <a:off x="609600" y="1324015"/>
            <a:ext cx="7318157" cy="36572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80081" y="987778"/>
            <a:ext cx="8519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can observe how the measured electric potential of a battery changes with concentration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5136444"/>
            <a:ext cx="8339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Write down the overall reaction taking place.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If we look at the concentrations on the right: Are we adding more reactants or more products with respect to standard concentrations (1M each)?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Is the potential increasing or decreasing?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735667" y="1778000"/>
            <a:ext cx="5132153" cy="286455"/>
            <a:chOff x="1735667" y="1778000"/>
            <a:chExt cx="5132153" cy="286455"/>
          </a:xfrm>
        </p:grpSpPr>
        <p:sp>
          <p:nvSpPr>
            <p:cNvPr id="9" name="Rectangle 8"/>
            <p:cNvSpPr/>
            <p:nvPr/>
          </p:nvSpPr>
          <p:spPr>
            <a:xfrm>
              <a:off x="1735667" y="1778000"/>
              <a:ext cx="1227666" cy="2681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640154" y="1796344"/>
              <a:ext cx="1227666" cy="2681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66638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Free </a:t>
            </a:r>
            <a:r>
              <a:rPr lang="en-US" dirty="0" smtClean="0"/>
              <a:t>energy and standard cell potential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63222" y="1030111"/>
            <a:ext cx="8023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thermodynamics we learned that the Gibbs Free Energy gives us the criteria for the spontaneity of the process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90800" y="2496501"/>
            <a:ext cx="190689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>
                <a:latin typeface="Symbol" pitchFamily="-111" charset="2"/>
                <a:sym typeface="Symbol" pitchFamily="-111" charset="2"/>
              </a:rPr>
              <a:t>D</a:t>
            </a:r>
            <a:r>
              <a:rPr lang="en-US" i="1" dirty="0" smtClean="0">
                <a:sym typeface="Symbol" pitchFamily="-111" charset="2"/>
              </a:rPr>
              <a:t>G</a:t>
            </a:r>
            <a:r>
              <a:rPr lang="en-US" dirty="0" smtClean="0">
                <a:sym typeface="Symbol" pitchFamily="-111" charset="2"/>
              </a:rPr>
              <a:t> = </a:t>
            </a:r>
            <a:r>
              <a:rPr lang="en-US" dirty="0" smtClean="0">
                <a:latin typeface="Symbol" pitchFamily="-111" charset="2"/>
                <a:sym typeface="Symbol" pitchFamily="-111" charset="2"/>
              </a:rPr>
              <a:t>D</a:t>
            </a:r>
            <a:r>
              <a:rPr lang="en-US" i="1" dirty="0" smtClean="0">
                <a:sym typeface="Symbol" pitchFamily="-111" charset="2"/>
              </a:rPr>
              <a:t>G</a:t>
            </a:r>
            <a:r>
              <a:rPr lang="en-US" dirty="0" smtClean="0">
                <a:sym typeface="Symbol" pitchFamily="-111" charset="2"/>
              </a:rPr>
              <a:t> + RT </a:t>
            </a:r>
            <a:r>
              <a:rPr lang="en-US" dirty="0" err="1" smtClean="0">
                <a:sym typeface="Symbol" pitchFamily="-111" charset="2"/>
              </a:rPr>
              <a:t>ln</a:t>
            </a:r>
            <a:r>
              <a:rPr lang="en-US" i="1" dirty="0" err="1" smtClean="0">
                <a:sym typeface="Symbol" pitchFamily="-111" charset="2"/>
              </a:rPr>
              <a:t>Q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590800" y="1891528"/>
            <a:ext cx="178595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>
                <a:latin typeface="Symbol" pitchFamily="-111" charset="2"/>
                <a:sym typeface="Symbol" pitchFamily="-111" charset="2"/>
              </a:rPr>
              <a:t>D</a:t>
            </a:r>
            <a:r>
              <a:rPr lang="en-US" i="1" dirty="0" smtClean="0">
                <a:sym typeface="Symbol" pitchFamily="-111" charset="2"/>
              </a:rPr>
              <a:t>G</a:t>
            </a:r>
            <a:r>
              <a:rPr lang="en-US" dirty="0" smtClean="0">
                <a:sym typeface="Symbol" pitchFamily="-111" charset="2"/>
              </a:rPr>
              <a:t> = </a:t>
            </a:r>
            <a:r>
              <a:rPr lang="en-US" dirty="0" smtClean="0">
                <a:latin typeface="Symbol" pitchFamily="-111" charset="2"/>
                <a:sym typeface="Symbol" pitchFamily="-111" charset="2"/>
              </a:rPr>
              <a:t>D</a:t>
            </a:r>
            <a:r>
              <a:rPr lang="en-US" i="1" dirty="0" smtClean="0">
                <a:sym typeface="Symbol" pitchFamily="-111" charset="2"/>
              </a:rPr>
              <a:t>H</a:t>
            </a:r>
            <a:r>
              <a:rPr lang="en-US" dirty="0" smtClean="0">
                <a:sym typeface="Symbol" pitchFamily="-111" charset="2"/>
              </a:rPr>
              <a:t> - T</a:t>
            </a:r>
            <a:r>
              <a:rPr lang="en-US" dirty="0" smtClean="0">
                <a:latin typeface="Symbol" pitchFamily="-111" charset="2"/>
                <a:sym typeface="Symbol" pitchFamily="-111" charset="2"/>
              </a:rPr>
              <a:t>D</a:t>
            </a:r>
            <a:r>
              <a:rPr lang="en-US" i="1" dirty="0">
                <a:sym typeface="Symbol" pitchFamily="-111" charset="2"/>
              </a:rPr>
              <a:t>S</a:t>
            </a:r>
            <a:r>
              <a:rPr lang="en-US" dirty="0" smtClean="0">
                <a:sym typeface="Symbol" pitchFamily="-111" charset="2"/>
              </a:rPr>
              <a:t>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36444" y="1893971"/>
            <a:ext cx="255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Influence of temperature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72052" y="2496501"/>
            <a:ext cx="3327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Influence of concentrations and T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2723444" y="3118556"/>
            <a:ext cx="5419648" cy="823880"/>
            <a:chOff x="2723444" y="3118556"/>
            <a:chExt cx="5419648" cy="823880"/>
          </a:xfrm>
        </p:grpSpPr>
        <p:sp>
          <p:nvSpPr>
            <p:cNvPr id="18" name="TextBox 17"/>
            <p:cNvSpPr txBox="1"/>
            <p:nvPr/>
          </p:nvSpPr>
          <p:spPr>
            <a:xfrm>
              <a:off x="2723444" y="3118556"/>
              <a:ext cx="541964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 equilibrium the “instant free energy” is zero and Q=K</a:t>
              </a:r>
            </a:p>
            <a:p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263206" y="3573104"/>
              <a:ext cx="338431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dirty="0" smtClean="0">
                  <a:latin typeface="Symbol" pitchFamily="-111" charset="2"/>
                  <a:sym typeface="Symbol" pitchFamily="-111" charset="2"/>
                </a:rPr>
                <a:t>0</a:t>
              </a:r>
              <a:r>
                <a:rPr lang="en-US" dirty="0" smtClean="0">
                  <a:sym typeface="Symbol" pitchFamily="-111" charset="2"/>
                </a:rPr>
                <a:t> = </a:t>
              </a:r>
              <a:r>
                <a:rPr lang="en-US" dirty="0" smtClean="0">
                  <a:latin typeface="Symbol" pitchFamily="-111" charset="2"/>
                  <a:sym typeface="Symbol" pitchFamily="-111" charset="2"/>
                </a:rPr>
                <a:t>D</a:t>
              </a:r>
              <a:r>
                <a:rPr lang="en-US" i="1" dirty="0" smtClean="0">
                  <a:sym typeface="Symbol" pitchFamily="-111" charset="2"/>
                </a:rPr>
                <a:t>G</a:t>
              </a:r>
              <a:r>
                <a:rPr lang="en-US" dirty="0" smtClean="0">
                  <a:sym typeface="Symbol" pitchFamily="-111" charset="2"/>
                </a:rPr>
                <a:t> + </a:t>
              </a:r>
              <a:r>
                <a:rPr lang="en-US" dirty="0" err="1" smtClean="0">
                  <a:sym typeface="Symbol" pitchFamily="-111" charset="2"/>
                </a:rPr>
                <a:t>RTln</a:t>
              </a:r>
              <a:r>
                <a:rPr lang="en-US" i="1" dirty="0" err="1" smtClean="0">
                  <a:sym typeface="Symbol" pitchFamily="-111" charset="2"/>
                </a:rPr>
                <a:t>K</a:t>
              </a:r>
              <a:r>
                <a:rPr lang="en-US" i="1" dirty="0" smtClean="0">
                  <a:sym typeface="Symbol" pitchFamily="-111" charset="2"/>
                </a:rPr>
                <a:t>   </a:t>
              </a:r>
              <a:r>
                <a:rPr lang="en-US" i="1" dirty="0" smtClean="0">
                  <a:sym typeface="Wingdings"/>
                </a:rPr>
                <a:t> </a:t>
              </a:r>
              <a:r>
                <a:rPr lang="en-US" dirty="0" smtClean="0">
                  <a:latin typeface="Symbol" pitchFamily="-111" charset="2"/>
                  <a:sym typeface="Symbol" pitchFamily="-111" charset="2"/>
                </a:rPr>
                <a:t>D</a:t>
              </a:r>
              <a:r>
                <a:rPr lang="en-US" i="1" dirty="0" smtClean="0">
                  <a:sym typeface="Symbol" pitchFamily="-111" charset="2"/>
                </a:rPr>
                <a:t>G</a:t>
              </a:r>
              <a:r>
                <a:rPr lang="en-US" dirty="0">
                  <a:sym typeface="Symbol" pitchFamily="-111" charset="2"/>
                </a:rPr>
                <a:t> </a:t>
              </a:r>
              <a:r>
                <a:rPr lang="en-US" dirty="0" smtClean="0">
                  <a:sym typeface="Symbol" pitchFamily="-111" charset="2"/>
                </a:rPr>
                <a:t>= -RT </a:t>
              </a:r>
              <a:r>
                <a:rPr lang="en-US" dirty="0" err="1" smtClean="0">
                  <a:sym typeface="Symbol" pitchFamily="-111" charset="2"/>
                </a:rPr>
                <a:t>ln</a:t>
              </a:r>
              <a:r>
                <a:rPr lang="en-US" i="1" dirty="0" err="1" smtClean="0">
                  <a:sym typeface="Symbol" pitchFamily="-111" charset="2"/>
                </a:rPr>
                <a:t>K</a:t>
              </a:r>
              <a:r>
                <a:rPr lang="en-US" i="1" dirty="0" smtClean="0">
                  <a:sym typeface="Symbol" pitchFamily="-111" charset="2"/>
                </a:rPr>
                <a:t> 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19667" y="4120444"/>
            <a:ext cx="8855052" cy="2287216"/>
            <a:chOff x="719667" y="4120444"/>
            <a:chExt cx="8855052" cy="2287216"/>
          </a:xfrm>
        </p:grpSpPr>
        <p:sp>
          <p:nvSpPr>
            <p:cNvPr id="17" name="Rectangle 16"/>
            <p:cNvSpPr/>
            <p:nvPr/>
          </p:nvSpPr>
          <p:spPr>
            <a:xfrm>
              <a:off x="3337979" y="4706330"/>
              <a:ext cx="1275034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dirty="0" smtClean="0">
                  <a:latin typeface="Symbol" pitchFamily="-111" charset="2"/>
                  <a:sym typeface="Symbol" pitchFamily="-111" charset="2"/>
                </a:rPr>
                <a:t>D</a:t>
              </a:r>
              <a:r>
                <a:rPr lang="en-US" i="1" dirty="0" smtClean="0">
                  <a:sym typeface="Symbol" pitchFamily="-111" charset="2"/>
                </a:rPr>
                <a:t>G</a:t>
              </a:r>
              <a:r>
                <a:rPr lang="en-US" dirty="0" smtClean="0">
                  <a:sym typeface="Symbol" pitchFamily="-111" charset="2"/>
                </a:rPr>
                <a:t> = -</a:t>
              </a:r>
              <a:r>
                <a:rPr lang="en-US" dirty="0" err="1" smtClean="0">
                  <a:sym typeface="Symbol" pitchFamily="-111" charset="2"/>
                </a:rPr>
                <a:t>nFE</a:t>
              </a:r>
              <a:r>
                <a:rPr lang="en-US" baseline="30000" dirty="0" err="1" smtClean="0">
                  <a:sym typeface="Symbol" pitchFamily="-111" charset="2"/>
                </a:rPr>
                <a:t>o</a:t>
              </a:r>
              <a:r>
                <a:rPr lang="en-US" dirty="0" smtClean="0">
                  <a:sym typeface="Symbol" pitchFamily="-111" charset="2"/>
                </a:rPr>
                <a:t> 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19667" y="4120444"/>
              <a:ext cx="778624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Because of the equivalence between </a:t>
              </a:r>
              <a:r>
                <a:rPr lang="en-US" dirty="0"/>
                <a:t>f</a:t>
              </a:r>
              <a:r>
                <a:rPr lang="en-US" dirty="0" smtClean="0"/>
                <a:t>ree energy and cell potential, we can write</a:t>
              </a:r>
              <a:br>
                <a:rPr lang="en-US" dirty="0" smtClean="0"/>
              </a:br>
              <a:r>
                <a:rPr lang="en-US" dirty="0" smtClean="0"/>
                <a:t>similar equations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002719" y="4475497"/>
              <a:ext cx="4572000" cy="73866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1400" dirty="0"/>
                <a:t>n: number of electrons</a:t>
              </a:r>
            </a:p>
            <a:p>
              <a:r>
                <a:rPr lang="en-US" sz="1400" dirty="0"/>
                <a:t>F: Faraday constant </a:t>
              </a:r>
              <a:r>
                <a:rPr lang="en-US" sz="1400" b="1" dirty="0"/>
                <a:t>96 485.3415 Coulombs</a:t>
              </a:r>
              <a:endParaRPr lang="en-US" sz="1400" dirty="0"/>
            </a:p>
            <a:p>
              <a:r>
                <a:rPr lang="en-US" sz="1400" dirty="0"/>
                <a:t>E</a:t>
              </a:r>
              <a:r>
                <a:rPr lang="en-US" sz="1400" baseline="30000" dirty="0"/>
                <a:t>0</a:t>
              </a:r>
              <a:r>
                <a:rPr lang="en-US" sz="1400" dirty="0"/>
                <a:t>: Electric cell potential. Units in Volts (Joules /Coulomb)</a:t>
              </a:r>
            </a:p>
          </p:txBody>
        </p:sp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2205806" y="5126547"/>
              <a:ext cx="3429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0" dirty="0"/>
                <a:t>-</a:t>
              </a:r>
              <a:r>
                <a:rPr lang="en-US" sz="1800" b="0" i="1" dirty="0" err="1"/>
                <a:t>nFE</a:t>
              </a:r>
              <a:r>
                <a:rPr lang="en-US" sz="1800" b="0" baseline="-25000" dirty="0" err="1"/>
                <a:t>cell</a:t>
              </a:r>
              <a:r>
                <a:rPr lang="en-US" sz="1800" b="0" dirty="0"/>
                <a:t> = -</a:t>
              </a:r>
              <a:r>
                <a:rPr lang="en-US" sz="1800" b="0" dirty="0" err="1" smtClean="0"/>
                <a:t>n</a:t>
              </a:r>
              <a:r>
                <a:rPr lang="en-US" sz="1800" b="0" i="1" dirty="0" err="1" smtClean="0"/>
                <a:t>FE</a:t>
              </a:r>
              <a:r>
                <a:rPr lang="en-US" sz="1800" b="0" i="1" baseline="30000" dirty="0" err="1" smtClean="0"/>
                <a:t>o</a:t>
              </a:r>
              <a:r>
                <a:rPr lang="en-US" sz="1800" b="0" baseline="-25000" dirty="0" err="1" smtClean="0"/>
                <a:t>cell</a:t>
              </a:r>
              <a:r>
                <a:rPr lang="en-US" sz="1800" b="0" dirty="0" smtClean="0"/>
                <a:t> </a:t>
              </a:r>
              <a:r>
                <a:rPr lang="en-US" sz="1800" b="0" dirty="0"/>
                <a:t>+ </a:t>
              </a:r>
              <a:r>
                <a:rPr lang="en-US" sz="1800" b="0" i="1" dirty="0"/>
                <a:t>RT</a:t>
              </a:r>
              <a:r>
                <a:rPr lang="en-US" sz="1800" b="0" dirty="0"/>
                <a:t> </a:t>
              </a:r>
              <a:r>
                <a:rPr lang="en-US" sz="1800" b="0" dirty="0" err="1"/>
                <a:t>ln</a:t>
              </a:r>
              <a:r>
                <a:rPr lang="en-US" sz="1800" b="0" dirty="0"/>
                <a:t> </a:t>
              </a:r>
              <a:r>
                <a:rPr lang="en-US" sz="1800" b="0" i="1" dirty="0"/>
                <a:t>Q</a:t>
              </a: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1947333" y="5493260"/>
              <a:ext cx="3485445" cy="914400"/>
              <a:chOff x="1947333" y="5493260"/>
              <a:chExt cx="3485445" cy="914400"/>
            </a:xfrm>
          </p:grpSpPr>
          <p:grpSp>
            <p:nvGrpSpPr>
              <p:cNvPr id="23" name="Group 15"/>
              <p:cNvGrpSpPr>
                <a:grpSpLocks/>
              </p:cNvGrpSpPr>
              <p:nvPr/>
            </p:nvGrpSpPr>
            <p:grpSpPr bwMode="auto">
              <a:xfrm>
                <a:off x="2205806" y="5583747"/>
                <a:ext cx="2819400" cy="823913"/>
                <a:chOff x="1392" y="1632"/>
                <a:chExt cx="1776" cy="519"/>
              </a:xfrm>
            </p:grpSpPr>
            <p:sp>
              <p:nvSpPr>
                <p:cNvPr id="24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392" y="1776"/>
                  <a:ext cx="960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 b="0" i="1"/>
                    <a:t>E</a:t>
                  </a:r>
                  <a:r>
                    <a:rPr lang="en-US" sz="1800" b="0" baseline="-25000"/>
                    <a:t>cell</a:t>
                  </a:r>
                  <a:r>
                    <a:rPr lang="en-US" sz="1800" b="0"/>
                    <a:t> = </a:t>
                  </a:r>
                  <a:r>
                    <a:rPr lang="en-US" sz="1800" b="0" i="1"/>
                    <a:t>E</a:t>
                  </a:r>
                  <a:r>
                    <a:rPr lang="en-US" sz="1800" b="0" baseline="30000"/>
                    <a:t>o</a:t>
                  </a:r>
                  <a:r>
                    <a:rPr lang="en-US" sz="1800" b="0" baseline="-25000"/>
                    <a:t>cell</a:t>
                  </a:r>
                  <a:r>
                    <a:rPr lang="en-US" sz="1800" b="0"/>
                    <a:t> -</a:t>
                  </a:r>
                </a:p>
              </p:txBody>
            </p:sp>
            <p:sp>
              <p:nvSpPr>
                <p:cNvPr id="2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88" y="1776"/>
                  <a:ext cx="480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 b="0"/>
                    <a:t>ln </a:t>
                  </a:r>
                  <a:r>
                    <a:rPr lang="en-US" sz="1800" b="0" i="1"/>
                    <a:t>Q</a:t>
                  </a:r>
                </a:p>
              </p:txBody>
            </p:sp>
            <p:grpSp>
              <p:nvGrpSpPr>
                <p:cNvPr id="26" name="Group 25"/>
                <p:cNvGrpSpPr>
                  <a:grpSpLocks/>
                </p:cNvGrpSpPr>
                <p:nvPr/>
              </p:nvGrpSpPr>
              <p:grpSpPr bwMode="auto">
                <a:xfrm>
                  <a:off x="2352" y="1632"/>
                  <a:ext cx="336" cy="519"/>
                  <a:chOff x="2352" y="1632"/>
                  <a:chExt cx="336" cy="519"/>
                </a:xfrm>
              </p:grpSpPr>
              <p:sp>
                <p:nvSpPr>
                  <p:cNvPr id="27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52" y="1632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800" b="0" i="1"/>
                      <a:t>RT</a:t>
                    </a:r>
                  </a:p>
                </p:txBody>
              </p:sp>
              <p:sp>
                <p:nvSpPr>
                  <p:cNvPr id="2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52" y="1920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800" b="0" i="1" dirty="0" err="1"/>
                      <a:t>nF</a:t>
                    </a:r>
                    <a:endParaRPr lang="en-US" sz="1800" b="0" dirty="0"/>
                  </a:p>
                </p:txBody>
              </p:sp>
              <p:sp>
                <p:nvSpPr>
                  <p:cNvPr id="29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1872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0" name="Rectangle 29"/>
              <p:cNvSpPr/>
              <p:nvPr/>
            </p:nvSpPr>
            <p:spPr>
              <a:xfrm>
                <a:off x="1947333" y="5493260"/>
                <a:ext cx="3485445" cy="914400"/>
              </a:xfrm>
              <a:prstGeom prst="rect">
                <a:avLst/>
              </a:prstGeom>
              <a:noFill/>
              <a:ln w="28575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5700889" y="5699837"/>
              <a:ext cx="21104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The Nernst equation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33889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18_09_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090"/>
          <a:stretch>
            <a:fillRect/>
          </a:stretch>
        </p:blipFill>
        <p:spPr bwMode="auto">
          <a:xfrm>
            <a:off x="5516386" y="2105378"/>
            <a:ext cx="3371850" cy="240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Nernst equation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" y="1447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 sz="3200">
              <a:solidFill>
                <a:schemeClr val="tx2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81000" y="1600200"/>
            <a:ext cx="6477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Fe</a:t>
            </a:r>
            <a:r>
              <a:rPr lang="en-US" sz="2400" baseline="30000" dirty="0">
                <a:solidFill>
                  <a:srgbClr val="FF0000"/>
                </a:solidFill>
                <a:latin typeface="Times New Roman" charset="0"/>
              </a:rPr>
              <a:t>2+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 (</a:t>
            </a:r>
            <a:r>
              <a:rPr lang="en-US" sz="2400" i="1" dirty="0" err="1">
                <a:solidFill>
                  <a:srgbClr val="FF0000"/>
                </a:solidFill>
                <a:latin typeface="Times New Roman" charset="0"/>
              </a:rPr>
              <a:t>aq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) + 2 e</a:t>
            </a:r>
            <a:r>
              <a:rPr lang="en-US" sz="2400" baseline="300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–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 → Fe (</a:t>
            </a:r>
            <a:r>
              <a:rPr lang="en-US" sz="2400" i="1" dirty="0">
                <a:solidFill>
                  <a:srgbClr val="FF0000"/>
                </a:solidFill>
                <a:latin typeface="Times New Roman" charset="0"/>
                <a:cs typeface="Arial" charset="0"/>
              </a:rPr>
              <a:t>s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) 	</a:t>
            </a:r>
            <a:r>
              <a:rPr lang="en-US" sz="2400" dirty="0" smtClean="0">
                <a:solidFill>
                  <a:srgbClr val="FF0000"/>
                </a:solidFill>
                <a:latin typeface="Times New Roman" charset="0"/>
                <a:cs typeface="Arial" charset="0"/>
              </a:rPr>
              <a:t>E</a:t>
            </a:r>
            <a:r>
              <a:rPr lang="en-US" sz="2400" baseline="30000" dirty="0" smtClean="0">
                <a:solidFill>
                  <a:srgbClr val="FF0000"/>
                </a:solidFill>
                <a:latin typeface="Times New Roman" charset="0"/>
                <a:cs typeface="Arial" charset="0"/>
              </a:rPr>
              <a:t>0</a:t>
            </a:r>
            <a:r>
              <a:rPr lang="en-US" sz="2400" dirty="0" smtClean="0">
                <a:solidFill>
                  <a:srgbClr val="FF0000"/>
                </a:solidFill>
                <a:latin typeface="Times New Roman" charset="0"/>
                <a:cs typeface="Arial" charset="0"/>
              </a:rPr>
              <a:t> = –0.45V</a:t>
            </a:r>
            <a:endParaRPr lang="en-US" sz="2400" dirty="0">
              <a:solidFill>
                <a:srgbClr val="FF0000"/>
              </a:solidFill>
              <a:latin typeface="Times New Roman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Mg</a:t>
            </a:r>
            <a:r>
              <a:rPr lang="en-US" sz="2400" baseline="30000" dirty="0">
                <a:solidFill>
                  <a:srgbClr val="FF0000"/>
                </a:solidFill>
                <a:latin typeface="Times New Roman" charset="0"/>
              </a:rPr>
              <a:t>2+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 (</a:t>
            </a:r>
            <a:r>
              <a:rPr lang="en-US" sz="2400" i="1" dirty="0" err="1">
                <a:solidFill>
                  <a:srgbClr val="FF0000"/>
                </a:solidFill>
                <a:latin typeface="Times New Roman" charset="0"/>
              </a:rPr>
              <a:t>aq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) + 2 e</a:t>
            </a:r>
            <a:r>
              <a:rPr lang="en-US" sz="2400" baseline="30000" dirty="0">
                <a:solidFill>
                  <a:srgbClr val="FF0000"/>
                </a:solidFill>
                <a:latin typeface="Times New Roman" charset="0"/>
              </a:rPr>
              <a:t>–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 → Mg (</a:t>
            </a:r>
            <a:r>
              <a:rPr lang="en-US" sz="2400" i="1" dirty="0">
                <a:solidFill>
                  <a:srgbClr val="FF0000"/>
                </a:solidFill>
                <a:latin typeface="Times New Roman" charset="0"/>
              </a:rPr>
              <a:t>s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) 	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E</a:t>
            </a:r>
            <a:r>
              <a:rPr lang="en-US" sz="2400" baseline="300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0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charset="0"/>
                <a:cs typeface="Arial" charset="0"/>
              </a:rPr>
              <a:t>= </a:t>
            </a:r>
            <a:r>
              <a:rPr lang="en-US" sz="2400" dirty="0" smtClean="0">
                <a:solidFill>
                  <a:srgbClr val="FF0000"/>
                </a:solidFill>
                <a:latin typeface="Times New Roman" charset="0"/>
              </a:rPr>
              <a:t>–2.37V</a:t>
            </a:r>
            <a:endParaRPr lang="en-US" sz="2400" dirty="0">
              <a:solidFill>
                <a:srgbClr val="FF0000"/>
              </a:solidFill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2400" dirty="0">
              <a:solidFill>
                <a:srgbClr val="FF0000"/>
              </a:solidFill>
              <a:latin typeface="Times New Roman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" y="807480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charset="0"/>
              </a:rPr>
              <a:t>Calculate the cell potential (</a:t>
            </a:r>
            <a:r>
              <a:rPr lang="en-US" i="1" dirty="0" err="1">
                <a:latin typeface="Times New Roman" charset="0"/>
              </a:rPr>
              <a:t>E</a:t>
            </a:r>
            <a:r>
              <a:rPr lang="en-US" baseline="-25000" dirty="0" err="1">
                <a:latin typeface="Times New Roman" charset="0"/>
                <a:cs typeface="Times New Roman" charset="0"/>
              </a:rPr>
              <a:t>cell</a:t>
            </a:r>
            <a:r>
              <a:rPr lang="en-US" dirty="0">
                <a:latin typeface="Times New Roman" charset="0"/>
                <a:cs typeface="Times New Roman" charset="0"/>
              </a:rPr>
              <a:t>) of an electrochemical  cell at 298 K with Mg/Mg</a:t>
            </a:r>
            <a:r>
              <a:rPr lang="en-US" baseline="30000" dirty="0">
                <a:latin typeface="Times New Roman" charset="0"/>
                <a:cs typeface="Times New Roman" charset="0"/>
              </a:rPr>
              <a:t>2+ </a:t>
            </a:r>
            <a:r>
              <a:rPr lang="en-US" dirty="0">
                <a:latin typeface="Times New Roman" charset="0"/>
                <a:cs typeface="Times New Roman" charset="0"/>
              </a:rPr>
              <a:t> and Fe/Fe</a:t>
            </a:r>
            <a:r>
              <a:rPr lang="en-US" baseline="30000" dirty="0">
                <a:latin typeface="Times New Roman" charset="0"/>
                <a:cs typeface="Times New Roman" charset="0"/>
              </a:rPr>
              <a:t>2+</a:t>
            </a:r>
            <a:r>
              <a:rPr lang="en-US" dirty="0">
                <a:latin typeface="Times New Roman" charset="0"/>
                <a:cs typeface="Times New Roman" charset="0"/>
              </a:rPr>
              <a:t> electrodes.  [Mg</a:t>
            </a:r>
            <a:r>
              <a:rPr lang="en-US" baseline="30000" dirty="0">
                <a:latin typeface="Times New Roman" charset="0"/>
                <a:cs typeface="Times New Roman" charset="0"/>
              </a:rPr>
              <a:t>2+</a:t>
            </a:r>
            <a:r>
              <a:rPr lang="en-US" dirty="0">
                <a:latin typeface="Times New Roman" charset="0"/>
                <a:cs typeface="Times New Roman" charset="0"/>
              </a:rPr>
              <a:t>] = 0.200 </a:t>
            </a:r>
            <a:r>
              <a:rPr lang="en-US" i="1" dirty="0">
                <a:latin typeface="Times New Roman" charset="0"/>
                <a:cs typeface="Times New Roman" charset="0"/>
              </a:rPr>
              <a:t>M</a:t>
            </a:r>
            <a:r>
              <a:rPr lang="en-US" dirty="0">
                <a:latin typeface="Times New Roman" charset="0"/>
                <a:cs typeface="Times New Roman" charset="0"/>
              </a:rPr>
              <a:t> </a:t>
            </a:r>
            <a:r>
              <a:rPr lang="en-US" baseline="-25000" dirty="0">
                <a:latin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cs typeface="Times New Roman" charset="0"/>
              </a:rPr>
              <a:t>and [Fe</a:t>
            </a:r>
            <a:r>
              <a:rPr lang="en-US" baseline="30000" dirty="0">
                <a:latin typeface="Times New Roman" charset="0"/>
                <a:cs typeface="Times New Roman" charset="0"/>
              </a:rPr>
              <a:t>2+</a:t>
            </a:r>
            <a:r>
              <a:rPr lang="en-US" dirty="0">
                <a:latin typeface="Times New Roman" charset="0"/>
                <a:cs typeface="Times New Roman" charset="0"/>
              </a:rPr>
              <a:t>] = 0.050 </a:t>
            </a:r>
            <a:r>
              <a:rPr lang="en-US" i="1" dirty="0">
                <a:latin typeface="Times New Roman" charset="0"/>
                <a:cs typeface="Times New Roman" charset="0"/>
              </a:rPr>
              <a:t>M</a:t>
            </a:r>
            <a:r>
              <a:rPr lang="en-US" dirty="0">
                <a:latin typeface="Times New Roman" charset="0"/>
                <a:cs typeface="Times New Roman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129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Nernst equation: Q, K, E, E</a:t>
            </a:r>
            <a:r>
              <a:rPr lang="en-US" baseline="30000" dirty="0" smtClean="0"/>
              <a:t>o</a:t>
            </a:r>
            <a:r>
              <a:rPr lang="en-US" dirty="0" smtClean="0"/>
              <a:t>, </a:t>
            </a:r>
            <a:r>
              <a:rPr lang="en-US" dirty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G and </a:t>
            </a:r>
            <a:r>
              <a:rPr lang="en-US" dirty="0" smtClean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G</a:t>
            </a:r>
            <a:r>
              <a:rPr lang="en-US" baseline="30000" dirty="0" smtClean="0"/>
              <a:t>o</a:t>
            </a:r>
            <a:endParaRPr lang="en-US" baseline="30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416967"/>
              </p:ext>
            </p:extLst>
          </p:nvPr>
        </p:nvGraphicFramePr>
        <p:xfrm>
          <a:off x="1090464" y="4388728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4017"/>
                <a:gridCol w="1355458"/>
                <a:gridCol w="1419494"/>
                <a:gridCol w="138703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ΔG</a:t>
                      </a:r>
                      <a:r>
                        <a:rPr lang="en-US" baseline="30000" dirty="0" err="1" smtClean="0"/>
                        <a:t>o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E</a:t>
                      </a:r>
                      <a:r>
                        <a:rPr lang="en-US" baseline="30000" dirty="0" err="1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Spontaneous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Non-Spontaneous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3314352" y="992140"/>
            <a:ext cx="4651603" cy="2818364"/>
            <a:chOff x="1135430" y="990421"/>
            <a:chExt cx="5728138" cy="3905092"/>
          </a:xfrm>
        </p:grpSpPr>
        <p:pic>
          <p:nvPicPr>
            <p:cNvPr id="6" name="Picture 8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50269" y="990421"/>
              <a:ext cx="4283707" cy="3535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Box 7"/>
            <p:cNvSpPr txBox="1"/>
            <p:nvPr/>
          </p:nvSpPr>
          <p:spPr>
            <a:xfrm>
              <a:off x="1135430" y="4526182"/>
              <a:ext cx="572813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Fill the following table assigning the criteria for spontaneity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63083" y="949303"/>
            <a:ext cx="3485445" cy="914400"/>
            <a:chOff x="1947333" y="5493260"/>
            <a:chExt cx="3485445" cy="914400"/>
          </a:xfrm>
        </p:grpSpPr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2205806" y="5583747"/>
              <a:ext cx="2819400" cy="823913"/>
              <a:chOff x="1392" y="1632"/>
              <a:chExt cx="1776" cy="519"/>
            </a:xfrm>
          </p:grpSpPr>
          <p:sp>
            <p:nvSpPr>
              <p:cNvPr id="13" name="Text Box 5"/>
              <p:cNvSpPr txBox="1">
                <a:spLocks noChangeArrowheads="1"/>
              </p:cNvSpPr>
              <p:nvPr/>
            </p:nvSpPr>
            <p:spPr bwMode="auto">
              <a:xfrm>
                <a:off x="1392" y="1776"/>
                <a:ext cx="9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b="0" i="1"/>
                  <a:t>E</a:t>
                </a:r>
                <a:r>
                  <a:rPr lang="en-US" sz="1800" b="0" baseline="-25000"/>
                  <a:t>cell</a:t>
                </a:r>
                <a:r>
                  <a:rPr lang="en-US" sz="1800" b="0"/>
                  <a:t> = </a:t>
                </a:r>
                <a:r>
                  <a:rPr lang="en-US" sz="1800" b="0" i="1"/>
                  <a:t>E</a:t>
                </a:r>
                <a:r>
                  <a:rPr lang="en-US" sz="1800" b="0" baseline="30000"/>
                  <a:t>o</a:t>
                </a:r>
                <a:r>
                  <a:rPr lang="en-US" sz="1800" b="0" baseline="-25000"/>
                  <a:t>cell</a:t>
                </a:r>
                <a:r>
                  <a:rPr lang="en-US" sz="1800" b="0"/>
                  <a:t> -</a:t>
                </a:r>
              </a:p>
            </p:txBody>
          </p:sp>
          <p:sp>
            <p:nvSpPr>
              <p:cNvPr id="14" name="Text Box 8"/>
              <p:cNvSpPr txBox="1">
                <a:spLocks noChangeArrowheads="1"/>
              </p:cNvSpPr>
              <p:nvPr/>
            </p:nvSpPr>
            <p:spPr bwMode="auto">
              <a:xfrm>
                <a:off x="2688" y="1776"/>
                <a:ext cx="4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b="0"/>
                  <a:t>ln </a:t>
                </a:r>
                <a:r>
                  <a:rPr lang="en-US" sz="1800" b="0" i="1"/>
                  <a:t>Q</a:t>
                </a:r>
              </a:p>
            </p:txBody>
          </p:sp>
          <p:grpSp>
            <p:nvGrpSpPr>
              <p:cNvPr id="15" name="Group 14"/>
              <p:cNvGrpSpPr>
                <a:grpSpLocks/>
              </p:cNvGrpSpPr>
              <p:nvPr/>
            </p:nvGrpSpPr>
            <p:grpSpPr bwMode="auto">
              <a:xfrm>
                <a:off x="2352" y="1632"/>
                <a:ext cx="336" cy="519"/>
                <a:chOff x="2352" y="1632"/>
                <a:chExt cx="336" cy="519"/>
              </a:xfrm>
            </p:grpSpPr>
            <p:sp>
              <p:nvSpPr>
                <p:cNvPr id="16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352" y="1632"/>
                  <a:ext cx="33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 b="0" i="1"/>
                    <a:t>RT</a:t>
                  </a:r>
                </a:p>
              </p:txBody>
            </p:sp>
            <p:sp>
              <p:nvSpPr>
                <p:cNvPr id="1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352" y="1920"/>
                  <a:ext cx="33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 b="0" i="1" dirty="0" err="1"/>
                    <a:t>nF</a:t>
                  </a:r>
                  <a:endParaRPr lang="en-US" sz="1800" b="0" dirty="0"/>
                </a:p>
              </p:txBody>
            </p:sp>
            <p:sp>
              <p:nvSpPr>
                <p:cNvPr id="18" name="Line 9"/>
                <p:cNvSpPr>
                  <a:spLocks noChangeShapeType="1"/>
                </p:cNvSpPr>
                <p:nvPr/>
              </p:nvSpPr>
              <p:spPr bwMode="auto">
                <a:xfrm>
                  <a:off x="2352" y="1872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12" name="Rectangle 11"/>
            <p:cNvSpPr/>
            <p:nvPr/>
          </p:nvSpPr>
          <p:spPr>
            <a:xfrm>
              <a:off x="1947333" y="5493260"/>
              <a:ext cx="3485445" cy="914400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20889" y="2102556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equilibrium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cell</a:t>
            </a:r>
            <a:r>
              <a:rPr lang="en-US" dirty="0" smtClean="0"/>
              <a:t> = 0, Q = K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02833" y="2471888"/>
            <a:ext cx="3485445" cy="957264"/>
            <a:chOff x="1947333" y="5493260"/>
            <a:chExt cx="3485445" cy="957264"/>
          </a:xfrm>
        </p:grpSpPr>
        <p:grpSp>
          <p:nvGrpSpPr>
            <p:cNvPr id="22" name="Group 15"/>
            <p:cNvGrpSpPr>
              <a:grpSpLocks/>
            </p:cNvGrpSpPr>
            <p:nvPr/>
          </p:nvGrpSpPr>
          <p:grpSpPr bwMode="auto">
            <a:xfrm>
              <a:off x="2205806" y="5626611"/>
              <a:ext cx="2347913" cy="823913"/>
              <a:chOff x="1392" y="1659"/>
              <a:chExt cx="1479" cy="519"/>
            </a:xfrm>
          </p:grpSpPr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392" y="1776"/>
                <a:ext cx="9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b="0" i="1" dirty="0" err="1" smtClean="0"/>
                  <a:t>E</a:t>
                </a:r>
                <a:r>
                  <a:rPr lang="en-US" sz="1800" b="0" baseline="30000" dirty="0" err="1" smtClean="0"/>
                  <a:t>o</a:t>
                </a:r>
                <a:r>
                  <a:rPr lang="en-US" sz="1800" b="0" baseline="-25000" dirty="0" err="1" smtClean="0"/>
                  <a:t>cell</a:t>
                </a:r>
                <a:r>
                  <a:rPr lang="en-US" sz="1800" b="0" dirty="0" smtClean="0"/>
                  <a:t> =    -</a:t>
                </a:r>
                <a:endParaRPr lang="en-US" sz="1800" b="0" dirty="0"/>
              </a:p>
            </p:txBody>
          </p:sp>
          <p:sp>
            <p:nvSpPr>
              <p:cNvPr id="25" name="Text Box 8"/>
              <p:cNvSpPr txBox="1">
                <a:spLocks noChangeArrowheads="1"/>
              </p:cNvSpPr>
              <p:nvPr/>
            </p:nvSpPr>
            <p:spPr bwMode="auto">
              <a:xfrm>
                <a:off x="2391" y="1803"/>
                <a:ext cx="4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 err="1"/>
                  <a:t>l</a:t>
                </a:r>
                <a:r>
                  <a:rPr lang="en-US" sz="1800" b="0" dirty="0" err="1" smtClean="0"/>
                  <a:t>n</a:t>
                </a:r>
                <a:r>
                  <a:rPr lang="en-US" sz="1800" b="0" dirty="0" smtClean="0"/>
                  <a:t> </a:t>
                </a:r>
                <a:r>
                  <a:rPr lang="en-US" i="1" dirty="0"/>
                  <a:t>K</a:t>
                </a:r>
                <a:endParaRPr lang="en-US" sz="1800" b="0" i="1" dirty="0"/>
              </a:p>
            </p:txBody>
          </p:sp>
          <p:grpSp>
            <p:nvGrpSpPr>
              <p:cNvPr id="26" name="Group 25"/>
              <p:cNvGrpSpPr>
                <a:grpSpLocks/>
              </p:cNvGrpSpPr>
              <p:nvPr/>
            </p:nvGrpSpPr>
            <p:grpSpPr bwMode="auto">
              <a:xfrm>
                <a:off x="2055" y="1659"/>
                <a:ext cx="336" cy="519"/>
                <a:chOff x="2055" y="1659"/>
                <a:chExt cx="336" cy="519"/>
              </a:xfrm>
            </p:grpSpPr>
            <p:sp>
              <p:nvSpPr>
                <p:cNvPr id="27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055" y="1659"/>
                  <a:ext cx="33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 b="0" i="1"/>
                    <a:t>RT</a:t>
                  </a:r>
                </a:p>
              </p:txBody>
            </p:sp>
            <p:sp>
              <p:nvSpPr>
                <p:cNvPr id="2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055" y="1947"/>
                  <a:ext cx="33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 b="0" i="1" dirty="0" err="1"/>
                    <a:t>nF</a:t>
                  </a:r>
                  <a:endParaRPr lang="en-US" sz="1800" b="0" dirty="0"/>
                </a:p>
              </p:txBody>
            </p:sp>
            <p:sp>
              <p:nvSpPr>
                <p:cNvPr id="29" name="Line 9"/>
                <p:cNvSpPr>
                  <a:spLocks noChangeShapeType="1"/>
                </p:cNvSpPr>
                <p:nvPr/>
              </p:nvSpPr>
              <p:spPr bwMode="auto">
                <a:xfrm>
                  <a:off x="2055" y="1899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3" name="Rectangle 22"/>
            <p:cNvSpPr/>
            <p:nvPr/>
          </p:nvSpPr>
          <p:spPr>
            <a:xfrm>
              <a:off x="1947333" y="5493260"/>
              <a:ext cx="3485445" cy="914400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29696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Nernst equation: Q, K, E, E</a:t>
            </a:r>
            <a:r>
              <a:rPr lang="en-US" baseline="30000" dirty="0"/>
              <a:t>o</a:t>
            </a:r>
            <a:r>
              <a:rPr lang="en-US" dirty="0"/>
              <a:t>, </a:t>
            </a:r>
            <a:r>
              <a:rPr lang="en-US" dirty="0">
                <a:latin typeface="Symbol" charset="2"/>
                <a:cs typeface="Symbol" charset="2"/>
              </a:rPr>
              <a:t>D</a:t>
            </a:r>
            <a:r>
              <a:rPr lang="en-US" dirty="0"/>
              <a:t>G and </a:t>
            </a:r>
            <a:r>
              <a:rPr lang="en-US" dirty="0">
                <a:latin typeface="Symbol" charset="2"/>
                <a:cs typeface="Symbol" charset="2"/>
              </a:rPr>
              <a:t>D</a:t>
            </a:r>
            <a:r>
              <a:rPr lang="en-US" dirty="0"/>
              <a:t>G</a:t>
            </a:r>
            <a:r>
              <a:rPr lang="en-US" baseline="30000" dirty="0"/>
              <a:t>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8556" y="2662968"/>
            <a:ext cx="417293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/>
              <a:t>Equilibrium. Dead battery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pPr marL="342900" indent="-342900">
              <a:buAutoNum type="arabicPeriod"/>
            </a:pPr>
            <a:r>
              <a:rPr lang="en-US"/>
              <a:t>Reaction moving forward (as written)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pPr marL="342900" indent="-342900">
              <a:buAutoNum type="arabicPeriod"/>
            </a:pPr>
            <a:r>
              <a:rPr lang="en-US"/>
              <a:t>Reaction moving backward (as written)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8556" y="1044222"/>
            <a:ext cx="6585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Give the values for Q, K, E, E</a:t>
            </a:r>
            <a:r>
              <a:rPr lang="en-US" baseline="30000" dirty="0"/>
              <a:t>o</a:t>
            </a:r>
            <a:r>
              <a:rPr lang="en-US" dirty="0"/>
              <a:t>, </a:t>
            </a:r>
            <a:r>
              <a:rPr lang="en-US" dirty="0">
                <a:latin typeface="Symbol" charset="2"/>
                <a:cs typeface="Symbol" charset="2"/>
              </a:rPr>
              <a:t>D</a:t>
            </a:r>
            <a:r>
              <a:rPr lang="en-US" dirty="0"/>
              <a:t>G and </a:t>
            </a:r>
            <a:r>
              <a:rPr lang="en-US" dirty="0">
                <a:latin typeface="Symbol" charset="2"/>
                <a:cs typeface="Symbol" charset="2"/>
              </a:rPr>
              <a:t>D</a:t>
            </a:r>
            <a:r>
              <a:rPr lang="en-US" dirty="0"/>
              <a:t>G</a:t>
            </a:r>
            <a:r>
              <a:rPr lang="en-US" baseline="30000" dirty="0"/>
              <a:t>o </a:t>
            </a:r>
            <a:r>
              <a:rPr lang="en-US" dirty="0"/>
              <a:t>in the following situations</a:t>
            </a:r>
          </a:p>
        </p:txBody>
      </p:sp>
      <p:pic>
        <p:nvPicPr>
          <p:cNvPr id="7" name="Picture 6" descr="18_11[1]"/>
          <p:cNvPicPr>
            <a:picLocks noChangeAspect="1" noChangeArrowheads="1"/>
          </p:cNvPicPr>
          <p:nvPr/>
        </p:nvPicPr>
        <p:blipFill rotWithShape="1">
          <a:blip r:embed="rId2"/>
          <a:srcRect l="51501" b="7534"/>
          <a:stretch/>
        </p:blipFill>
        <p:spPr bwMode="auto">
          <a:xfrm>
            <a:off x="6553200" y="1324015"/>
            <a:ext cx="2353930" cy="24255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55203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Concentration cells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423610" y="2012740"/>
            <a:ext cx="5334000" cy="2313512"/>
            <a:chOff x="685800" y="2623356"/>
            <a:chExt cx="7556500" cy="3822700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85800" y="2623356"/>
              <a:ext cx="3687763" cy="3816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72000" y="2623356"/>
              <a:ext cx="3670300" cy="3822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405008" y="961230"/>
            <a:ext cx="8497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have two beakers. Both with CuCl</a:t>
            </a:r>
            <a:r>
              <a:rPr lang="en-US" baseline="-25000" dirty="0" smtClean="0"/>
              <a:t>2</a:t>
            </a:r>
            <a:r>
              <a:rPr lang="en-US" dirty="0" smtClean="0"/>
              <a:t>. O</a:t>
            </a:r>
            <a:r>
              <a:rPr lang="en-US" dirty="0"/>
              <a:t>ne [CuCl</a:t>
            </a:r>
            <a:r>
              <a:rPr lang="en-US" baseline="-25000" dirty="0"/>
              <a:t>2</a:t>
            </a:r>
            <a:r>
              <a:rPr lang="en-US" dirty="0" smtClean="0"/>
              <a:t>] = 0.1M and another </a:t>
            </a:r>
            <a:r>
              <a:rPr lang="en-US" dirty="0"/>
              <a:t>at [CuCl</a:t>
            </a:r>
            <a:r>
              <a:rPr lang="en-US" baseline="-25000" dirty="0"/>
              <a:t>2</a:t>
            </a:r>
            <a:r>
              <a:rPr lang="en-US" dirty="0"/>
              <a:t>] = </a:t>
            </a:r>
            <a:r>
              <a:rPr lang="en-US" dirty="0" smtClean="0"/>
              <a:t>1.M. When we sink two copper electrodes we measure electric current. What reaction is happening on each of the beakers? When will it stop?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330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Concentration cells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57200" y="1013178"/>
            <a:ext cx="2819400" cy="36671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99CC"/>
                </a:solidFill>
              </a:rPr>
              <a:t>Sample Problem 21.7: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352800" y="1013178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prstTxWarp prst="textNoShape">
              <a:avLst/>
            </a:prstTxWarp>
            <a:spAutoFit/>
          </a:bodyPr>
          <a:lstStyle/>
          <a:p>
            <a:pPr>
              <a:spcBef>
                <a:spcPct val="10000"/>
              </a:spcBef>
            </a:pPr>
            <a:r>
              <a:rPr lang="en-US" sz="1800"/>
              <a:t>Calculating the Potential of a Concentration Cell</a:t>
            </a:r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457200" y="1775178"/>
            <a:ext cx="8382000" cy="1190625"/>
            <a:chOff x="288" y="816"/>
            <a:chExt cx="5280" cy="750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288" y="816"/>
              <a:ext cx="105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PROBLEM:</a:t>
              </a:r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1200" y="816"/>
              <a:ext cx="436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0" dirty="0"/>
                <a:t>A concentration cell consists of two Ag/Ag</a:t>
              </a:r>
              <a:r>
                <a:rPr lang="en-US" sz="1800" baseline="30000" dirty="0"/>
                <a:t>+</a:t>
              </a:r>
              <a:r>
                <a:rPr lang="en-US" sz="1800" b="0" dirty="0"/>
                <a:t> half-cells.  In half-cell A, electrode A dips into 0.0100 M AgNO</a:t>
              </a:r>
              <a:r>
                <a:rPr lang="en-US" sz="1800" b="0" baseline="-25000" dirty="0"/>
                <a:t>3</a:t>
              </a:r>
              <a:r>
                <a:rPr lang="en-US" sz="1800" b="0" dirty="0"/>
                <a:t>;  in half-cell B, electrode B dips into 4.0x10</a:t>
              </a:r>
              <a:r>
                <a:rPr lang="en-US" sz="1800" baseline="30000" dirty="0"/>
                <a:t>-4 </a:t>
              </a:r>
              <a:r>
                <a:rPr lang="en-US" sz="1800" b="0" dirty="0"/>
                <a:t>M AgNO</a:t>
              </a:r>
              <a:r>
                <a:rPr lang="en-US" sz="1800" b="0" baseline="-25000" dirty="0"/>
                <a:t>3</a:t>
              </a:r>
              <a:r>
                <a:rPr lang="en-US" sz="1800" b="0" dirty="0"/>
                <a:t>.  What is the cell potential at 298 K?  Which electrode has a positive charge?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9228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11667</TotalTime>
  <Words>568</Words>
  <Application>Microsoft Macintosh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1_Custom Design</vt:lpstr>
      <vt:lpstr>Custom Design</vt:lpstr>
      <vt:lpstr>Electrochemistry</vt:lpstr>
      <vt:lpstr>Outline</vt:lpstr>
      <vt:lpstr>Free energy and standard cell potential</vt:lpstr>
      <vt:lpstr>Free energy and standard cell potential</vt:lpstr>
      <vt:lpstr>Nernst equation</vt:lpstr>
      <vt:lpstr>Nernst equation: Q, K, E, Eo, DG and DGo</vt:lpstr>
      <vt:lpstr>Nernst equation: Q, K, E, Eo, DG and DGo</vt:lpstr>
      <vt:lpstr>Concentration cells</vt:lpstr>
      <vt:lpstr>Concentration cells</vt:lpstr>
    </vt:vector>
  </TitlesOfParts>
  <Company>University of Minnesota Rochester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Units, Conversions and Representations</dc:title>
  <dc:creator>Xavier Prat-Resina</dc:creator>
  <cp:lastModifiedBy>Xavier Prat-Resina</cp:lastModifiedBy>
  <cp:revision>274</cp:revision>
  <dcterms:created xsi:type="dcterms:W3CDTF">2011-05-25T14:21:45Z</dcterms:created>
  <dcterms:modified xsi:type="dcterms:W3CDTF">2015-03-17T15:29:50Z</dcterms:modified>
</cp:coreProperties>
</file>