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6"/>
  </p:notesMasterIdLst>
  <p:handoutMasterIdLst>
    <p:handoutMasterId r:id="rId17"/>
  </p:handoutMasterIdLst>
  <p:sldIdLst>
    <p:sldId id="256" r:id="rId4"/>
    <p:sldId id="405" r:id="rId5"/>
    <p:sldId id="406" r:id="rId6"/>
    <p:sldId id="421" r:id="rId7"/>
    <p:sldId id="408" r:id="rId8"/>
    <p:sldId id="409" r:id="rId9"/>
    <p:sldId id="410" r:id="rId10"/>
    <p:sldId id="411" r:id="rId11"/>
    <p:sldId id="412" r:id="rId12"/>
    <p:sldId id="416" r:id="rId13"/>
    <p:sldId id="417" r:id="rId14"/>
    <p:sldId id="41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3353D6-3C09-AB4D-A9EA-142C54C481FF}">
          <p14:sldIdLst>
            <p14:sldId id="256"/>
            <p14:sldId id="405"/>
            <p14:sldId id="406"/>
            <p14:sldId id="421"/>
            <p14:sldId id="408"/>
            <p14:sldId id="409"/>
            <p14:sldId id="410"/>
            <p14:sldId id="411"/>
            <p14:sldId id="412"/>
            <p14:sldId id="416"/>
            <p14:sldId id="417"/>
            <p14:sldId id="41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avier Prat-Resin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A21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8" autoAdjust="0"/>
    <p:restoredTop sz="97527" autoAdjust="0"/>
  </p:normalViewPr>
  <p:slideViewPr>
    <p:cSldViewPr snapToGrid="0" snapToObjects="1">
      <p:cViewPr>
        <p:scale>
          <a:sx n="90" d="100"/>
          <a:sy n="90" d="100"/>
        </p:scale>
        <p:origin x="-135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31642-EF08-8D4D-A349-C3F01521AD65}" type="datetimeFigureOut">
              <a:rPr lang="en-US" smtClean="0"/>
              <a:t>3/18/15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6E27A-7558-824D-841B-E889F86FA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97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F3C1-D4F1-D04B-8A98-5B4EFEAD8420}" type="datetimeFigureOut">
              <a:rPr lang="en-US" smtClean="0"/>
              <a:t>3/18/15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54F6B-22BF-6E4C-B1B5-18D752BCC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06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8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37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7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2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50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23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9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7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58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63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38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10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733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6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3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3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380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42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36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9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1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6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9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1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ps.prenhall.com/wps/media/objects/169/174025/Electrolysis.html" TargetMode="External"/><Relationship Id="rId3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1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Electrolysis of mixture of 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4841" y="822627"/>
            <a:ext cx="8173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will be the products of the electrolysis of an aqueous solution of silver fluoride (</a:t>
            </a:r>
            <a:r>
              <a:rPr lang="en-US" dirty="0" err="1"/>
              <a:t>AgF</a:t>
            </a:r>
            <a:r>
              <a:rPr lang="en-US" dirty="0"/>
              <a:t>)?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714343" y="1499726"/>
            <a:ext cx="7605659" cy="381696"/>
            <a:chOff x="1714343" y="1005841"/>
            <a:chExt cx="7605659" cy="381696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714343" y="1018205"/>
              <a:ext cx="3581400" cy="369332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2H</a:t>
              </a:r>
              <a:r>
                <a:rPr lang="en-US" sz="1800" b="0" baseline="-2500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</a:t>
              </a: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O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latin typeface="Times" charset="0"/>
                </a:rPr>
                <a:t>l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) </a:t>
              </a: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ym typeface="Wingdings"/>
                </a:rPr>
                <a:t> </a:t>
              </a: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4H</a:t>
              </a:r>
              <a:r>
                <a:rPr lang="en-US" sz="1800" baseline="30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+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(</a:t>
              </a:r>
              <a:r>
                <a:rPr lang="en-US" sz="1800" b="0" i="1" dirty="0" err="1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latin typeface="Times" charset="0"/>
                </a:rPr>
                <a:t>aq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)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</a:rPr>
                <a:t> 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+ O</a:t>
              </a:r>
              <a:r>
                <a:rPr lang="en-US" sz="1800" b="0" baseline="-25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latin typeface="Times" charset="0"/>
                </a:rPr>
                <a:t>g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) + 4e</a:t>
              </a:r>
              <a:r>
                <a:rPr lang="en-US" sz="1800" baseline="30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-</a:t>
              </a:r>
              <a:endParaRPr lang="en-US" sz="1800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93827" y="1005841"/>
              <a:ext cx="41261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E =-0.82V  + </a:t>
              </a:r>
              <a:r>
                <a:rPr lang="en-US" dirty="0" err="1" smtClean="0"/>
                <a:t>overpotential</a:t>
              </a:r>
              <a:r>
                <a:rPr lang="en-US" dirty="0" smtClean="0"/>
                <a:t> = [-1.22,-1.42V]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61943" y="2076713"/>
            <a:ext cx="7676819" cy="369332"/>
            <a:chOff x="1561943" y="1582828"/>
            <a:chExt cx="7676819" cy="369332"/>
          </a:xfrm>
        </p:grpSpPr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561943" y="1582828"/>
              <a:ext cx="3733800" cy="369332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10000"/>
                </a:spcBef>
              </a:pP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</a:rPr>
                <a:t>2H</a:t>
              </a:r>
              <a:r>
                <a:rPr lang="en-US" sz="1800" b="0" baseline="-25000" dirty="0" smtClean="0">
                  <a:ln>
                    <a:solidFill>
                      <a:srgbClr val="FF0000"/>
                    </a:solidFill>
                  </a:ln>
                </a:rPr>
                <a:t>2</a:t>
              </a: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</a:rPr>
                <a:t>O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rgbClr val="FF0000"/>
                    </a:solidFill>
                  </a:ln>
                  <a:latin typeface="Times" charset="0"/>
                </a:rPr>
                <a:t>l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) + 4e</a:t>
              </a:r>
              <a:r>
                <a:rPr lang="en-US" sz="1800" baseline="30000" dirty="0">
                  <a:ln>
                    <a:solidFill>
                      <a:srgbClr val="FF0000"/>
                    </a:solidFill>
                  </a:ln>
                </a:rPr>
                <a:t>-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 </a:t>
              </a: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  <a:sym typeface="Wingdings"/>
                </a:rPr>
                <a:t></a:t>
              </a: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</a:rPr>
                <a:t> 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2H</a:t>
              </a:r>
              <a:r>
                <a:rPr lang="en-US" sz="1800" b="0" baseline="-25000" dirty="0">
                  <a:ln>
                    <a:solidFill>
                      <a:srgbClr val="FF0000"/>
                    </a:solidFill>
                  </a:ln>
                </a:rPr>
                <a:t>2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rgbClr val="FF0000"/>
                    </a:solidFill>
                  </a:ln>
                  <a:latin typeface="Times" charset="0"/>
                </a:rPr>
                <a:t>g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) + 2OH</a:t>
              </a:r>
              <a:r>
                <a:rPr lang="en-US" sz="1800" baseline="30000" dirty="0">
                  <a:ln>
                    <a:solidFill>
                      <a:srgbClr val="FF0000"/>
                    </a:solidFill>
                  </a:ln>
                </a:rPr>
                <a:t>-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(</a:t>
              </a:r>
              <a:r>
                <a:rPr lang="en-US" sz="1800" b="0" i="1" dirty="0" err="1">
                  <a:ln>
                    <a:solidFill>
                      <a:srgbClr val="FF0000"/>
                    </a:solidFill>
                  </a:ln>
                  <a:latin typeface="Times" charset="0"/>
                </a:rPr>
                <a:t>aq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95743" y="1582828"/>
              <a:ext cx="39430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E =-0.42V + </a:t>
              </a:r>
              <a:r>
                <a:rPr lang="en-US" dirty="0" err="1" smtClean="0"/>
                <a:t>overpotential</a:t>
              </a:r>
              <a:r>
                <a:rPr lang="en-US" dirty="0" smtClean="0"/>
                <a:t> = [-0.82,-1.02]</a:t>
              </a:r>
              <a:endParaRPr lang="en-US" dirty="0"/>
            </a:p>
          </p:txBody>
        </p:sp>
      </p:grp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35708" y="2909620"/>
            <a:ext cx="1681754" cy="276999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endParaRPr lang="en-US" sz="1800" b="0" baseline="3000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317510" y="2910819"/>
            <a:ext cx="3931844" cy="841463"/>
            <a:chOff x="317510" y="2035937"/>
            <a:chExt cx="3931844" cy="841463"/>
          </a:xfrm>
        </p:grpSpPr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317510" y="2035937"/>
              <a:ext cx="3931844" cy="369332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10000"/>
                </a:spcBef>
              </a:pPr>
              <a:r>
                <a:rPr lang="en-US" sz="1800" b="0" dirty="0" smtClean="0"/>
                <a:t>F</a:t>
              </a:r>
              <a:r>
                <a:rPr lang="en-US" sz="1800" b="0" baseline="30000" dirty="0" smtClean="0"/>
                <a:t>-</a:t>
              </a:r>
              <a:r>
                <a:rPr lang="en-US" sz="1800" b="0" dirty="0" smtClean="0"/>
                <a:t> + </a:t>
              </a:r>
              <a:r>
                <a:rPr lang="en-US" sz="1800" b="0" dirty="0"/>
                <a:t>1</a:t>
              </a:r>
              <a:r>
                <a:rPr lang="en-US" sz="1800" b="0" dirty="0" smtClean="0"/>
                <a:t>e</a:t>
              </a:r>
              <a:r>
                <a:rPr lang="en-US" sz="1800" baseline="30000" dirty="0"/>
                <a:t>-</a:t>
              </a:r>
              <a:r>
                <a:rPr lang="en-US" sz="1800" b="0" dirty="0"/>
                <a:t>   </a:t>
              </a:r>
              <a:r>
                <a:rPr lang="en-US" sz="1800" b="0" dirty="0" smtClean="0">
                  <a:sym typeface="Wingdings"/>
                </a:rPr>
                <a:t></a:t>
              </a:r>
              <a:r>
                <a:rPr lang="en-US" sz="1800" b="0" dirty="0" smtClean="0"/>
                <a:t>   doesn’t accept more e-</a:t>
              </a:r>
              <a:endParaRPr lang="en-US" sz="1800" b="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47502" y="2508068"/>
              <a:ext cx="10754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E= -2.87V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5947" y="2508068"/>
              <a:ext cx="1572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2F</a:t>
              </a:r>
              <a:r>
                <a:rPr lang="en-US" baseline="30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-</a:t>
              </a:r>
              <a:r>
                <a:rPr lang="en-US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    </a:t>
              </a:r>
              <a:r>
                <a:rPr lang="en-US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ym typeface="Wingdings"/>
                </a:rPr>
                <a:t></a:t>
              </a:r>
              <a:r>
                <a:rPr lang="en-US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 </a:t>
              </a:r>
              <a:r>
                <a:rPr lang="en-US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F</a:t>
              </a:r>
              <a:r>
                <a:rPr lang="en-US" baseline="-25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</a:t>
              </a:r>
              <a:r>
                <a:rPr lang="en-US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 +2e</a:t>
              </a:r>
              <a:r>
                <a:rPr lang="en-US" baseline="3000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-</a:t>
              </a:r>
              <a:endParaRPr lang="en-US" baseline="30000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42902" y="2925398"/>
            <a:ext cx="2864885" cy="891064"/>
            <a:chOff x="5942902" y="2050516"/>
            <a:chExt cx="2864885" cy="891064"/>
          </a:xfrm>
        </p:grpSpPr>
        <p:sp>
          <p:nvSpPr>
            <p:cNvPr id="19" name="TextBox 18"/>
            <p:cNvSpPr txBox="1"/>
            <p:nvPr/>
          </p:nvSpPr>
          <p:spPr>
            <a:xfrm>
              <a:off x="5942902" y="2050516"/>
              <a:ext cx="16799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n>
                    <a:solidFill>
                      <a:srgbClr val="FF0000"/>
                    </a:solidFill>
                  </a:ln>
                </a:rPr>
                <a:t>Ag</a:t>
              </a:r>
              <a:r>
                <a:rPr lang="en-US" baseline="30000" dirty="0" smtClean="0">
                  <a:ln>
                    <a:solidFill>
                      <a:srgbClr val="FF0000"/>
                    </a:solidFill>
                  </a:ln>
                </a:rPr>
                <a:t>+</a:t>
              </a:r>
              <a:r>
                <a:rPr lang="en-US" dirty="0" smtClean="0">
                  <a:ln>
                    <a:solidFill>
                      <a:srgbClr val="FF0000"/>
                    </a:solidFill>
                  </a:ln>
                </a:rPr>
                <a:t> </a:t>
              </a:r>
              <a:r>
                <a:rPr lang="en-US" dirty="0">
                  <a:ln>
                    <a:solidFill>
                      <a:srgbClr val="FF0000"/>
                    </a:solidFill>
                  </a:ln>
                </a:rPr>
                <a:t>+1e</a:t>
              </a:r>
              <a:r>
                <a:rPr lang="en-US" baseline="30000" dirty="0" smtClean="0">
                  <a:ln>
                    <a:solidFill>
                      <a:srgbClr val="FF0000"/>
                    </a:solidFill>
                  </a:ln>
                </a:rPr>
                <a:t>-</a:t>
              </a:r>
              <a:r>
                <a:rPr lang="en-US" dirty="0" smtClean="0">
                  <a:ln>
                    <a:solidFill>
                      <a:srgbClr val="FF0000"/>
                    </a:solidFill>
                  </a:ln>
                </a:rPr>
                <a:t> </a:t>
              </a:r>
              <a:r>
                <a:rPr lang="en-US" dirty="0" smtClean="0">
                  <a:ln>
                    <a:solidFill>
                      <a:srgbClr val="FF0000"/>
                    </a:solidFill>
                  </a:ln>
                  <a:sym typeface="Wingdings"/>
                </a:rPr>
                <a:t></a:t>
              </a:r>
              <a:r>
                <a:rPr lang="en-US" dirty="0" smtClean="0">
                  <a:ln>
                    <a:solidFill>
                      <a:srgbClr val="FF0000"/>
                    </a:solidFill>
                  </a:ln>
                </a:rPr>
                <a:t> Ag</a:t>
              </a:r>
              <a:endParaRPr lang="en-US" baseline="30000" dirty="0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622847" y="2054355"/>
              <a:ext cx="11849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E=+0.799V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42903" y="2572248"/>
              <a:ext cx="2838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Ag</a:t>
              </a:r>
              <a:r>
                <a:rPr lang="en-US" baseline="30000" dirty="0" smtClean="0"/>
                <a:t>+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/>
                </a:rPr>
                <a:t></a:t>
              </a:r>
              <a:r>
                <a:rPr lang="en-US" dirty="0" smtClean="0"/>
                <a:t> can’t remove more e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22024" y="4043375"/>
            <a:ext cx="8276126" cy="1261987"/>
            <a:chOff x="422024" y="3549490"/>
            <a:chExt cx="8276126" cy="1261987"/>
          </a:xfrm>
        </p:grpSpPr>
        <p:grpSp>
          <p:nvGrpSpPr>
            <p:cNvPr id="23" name="Group 22"/>
            <p:cNvGrpSpPr/>
            <p:nvPr/>
          </p:nvGrpSpPr>
          <p:grpSpPr>
            <a:xfrm>
              <a:off x="422024" y="3549490"/>
              <a:ext cx="8276126" cy="646331"/>
              <a:chOff x="422024" y="3549490"/>
              <a:chExt cx="8276126" cy="646331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422024" y="3549490"/>
                <a:ext cx="330586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Reaction in the cathode:</a:t>
                </a:r>
              </a:p>
              <a:p>
                <a:r>
                  <a:rPr lang="en-US" dirty="0" smtClean="0"/>
                  <a:t>What species is easier to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reduce</a:t>
                </a:r>
                <a:r>
                  <a:rPr lang="en-US" dirty="0" smtClean="0"/>
                  <a:t>?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387666" y="3549490"/>
                <a:ext cx="33104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Reaction in the anode:</a:t>
                </a:r>
              </a:p>
              <a:p>
                <a:r>
                  <a:rPr lang="en-US" dirty="0" smtClean="0"/>
                  <a:t>What species is easier to 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oxidize</a:t>
                </a:r>
                <a:r>
                  <a:rPr lang="en-US" dirty="0" smtClean="0"/>
                  <a:t>?</a:t>
                </a:r>
                <a:endParaRPr lang="en-US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404351" y="4442145"/>
              <a:ext cx="6870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Remember we are looking for the combination with the most positive 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5928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Electrolysis of mixture of 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759176"/>
            <a:ext cx="289560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99CC"/>
                </a:solidFill>
              </a:rPr>
              <a:t>Sample Problem 21.9: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352800" y="759176"/>
            <a:ext cx="541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en-US" sz="1800"/>
              <a:t>Predicting the Electrolysis Products of Aqueous Ionic Solutions</a:t>
            </a:r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457200" y="1521176"/>
            <a:ext cx="8382000" cy="641350"/>
            <a:chOff x="288" y="816"/>
            <a:chExt cx="5280" cy="404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88" y="816"/>
              <a:ext cx="10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PROBLEM: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200" y="816"/>
              <a:ext cx="43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/>
                <a:t>What products form during electrolysis of aqueous solution of the following salts:  </a:t>
              </a:r>
              <a:r>
                <a:rPr lang="en-US" sz="1800"/>
                <a:t>(a)</a:t>
              </a:r>
              <a:r>
                <a:rPr lang="en-US" sz="1800" b="0"/>
                <a:t>  KBr;  </a:t>
              </a:r>
              <a:r>
                <a:rPr lang="en-US" sz="1800"/>
                <a:t>(b)</a:t>
              </a:r>
              <a:r>
                <a:rPr lang="en-US" sz="1800" b="0"/>
                <a:t>  AgNO</a:t>
              </a:r>
              <a:r>
                <a:rPr lang="en-US" sz="1800" b="0" baseline="-25000"/>
                <a:t>3</a:t>
              </a:r>
              <a:r>
                <a:rPr lang="en-US" sz="1800" b="0"/>
                <a:t>;  </a:t>
              </a:r>
              <a:r>
                <a:rPr lang="en-US" sz="1800"/>
                <a:t>(c)  </a:t>
              </a:r>
              <a:r>
                <a:rPr lang="en-US" sz="1800" b="0"/>
                <a:t>MgSO</a:t>
              </a:r>
              <a:r>
                <a:rPr lang="en-US" sz="1800" b="0" baseline="-25000"/>
                <a:t>4</a:t>
              </a:r>
              <a:r>
                <a:rPr lang="en-US" sz="1800" b="0"/>
                <a:t>?</a:t>
              </a:r>
            </a:p>
          </p:txBody>
        </p:sp>
      </p:grpSp>
      <p:grpSp>
        <p:nvGrpSpPr>
          <p:cNvPr id="20" name="Group 28"/>
          <p:cNvGrpSpPr>
            <a:grpSpLocks/>
          </p:cNvGrpSpPr>
          <p:nvPr/>
        </p:nvGrpSpPr>
        <p:grpSpPr bwMode="auto">
          <a:xfrm>
            <a:off x="838200" y="2294287"/>
            <a:ext cx="6172200" cy="366713"/>
            <a:chOff x="528" y="1303"/>
            <a:chExt cx="3888" cy="231"/>
          </a:xfrm>
        </p:grpSpPr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3456" y="1303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</a:t>
              </a:r>
              <a:r>
                <a:rPr lang="en-US" sz="1800"/>
                <a:t>-</a:t>
              </a:r>
              <a:r>
                <a:rPr lang="en-US" sz="1800" b="0"/>
                <a:t>2.93 V</a:t>
              </a:r>
            </a:p>
          </p:txBody>
        </p:sp>
        <p:grpSp>
          <p:nvGrpSpPr>
            <p:cNvPr id="36" name="Group 25"/>
            <p:cNvGrpSpPr>
              <a:grpSpLocks/>
            </p:cNvGrpSpPr>
            <p:nvPr/>
          </p:nvGrpSpPr>
          <p:grpSpPr bwMode="auto">
            <a:xfrm>
              <a:off x="528" y="1303"/>
              <a:ext cx="1824" cy="231"/>
              <a:chOff x="528" y="1303"/>
              <a:chExt cx="1824" cy="231"/>
            </a:xfrm>
          </p:grpSpPr>
          <p:sp>
            <p:nvSpPr>
              <p:cNvPr id="37" name="Text Box 10"/>
              <p:cNvSpPr txBox="1">
                <a:spLocks noChangeArrowheads="1"/>
              </p:cNvSpPr>
              <p:nvPr/>
            </p:nvSpPr>
            <p:spPr bwMode="auto">
              <a:xfrm>
                <a:off x="528" y="1303"/>
                <a:ext cx="18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/>
                  <a:t>(a)  </a:t>
                </a:r>
                <a:r>
                  <a:rPr lang="en-US" sz="1800" b="0"/>
                  <a:t>K</a:t>
                </a:r>
                <a:r>
                  <a:rPr lang="en-US" sz="1800" baseline="30000"/>
                  <a:t>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+ e</a:t>
                </a:r>
                <a:r>
                  <a:rPr lang="en-US" sz="1800" baseline="30000"/>
                  <a:t>-</a:t>
                </a:r>
                <a:r>
                  <a:rPr lang="en-US" sz="1800" b="0"/>
                  <a:t>          K(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</a:t>
                </a:r>
                <a:endParaRPr lang="en-US" sz="1800"/>
              </a:p>
            </p:txBody>
          </p:sp>
          <p:sp>
            <p:nvSpPr>
              <p:cNvPr id="38" name="Line 14"/>
              <p:cNvSpPr>
                <a:spLocks noChangeShapeType="1"/>
              </p:cNvSpPr>
              <p:nvPr/>
            </p:nvSpPr>
            <p:spPr bwMode="auto">
              <a:xfrm>
                <a:off x="1584" y="1447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" name="Group 29"/>
          <p:cNvGrpSpPr>
            <a:grpSpLocks/>
          </p:cNvGrpSpPr>
          <p:nvPr/>
        </p:nvGrpSpPr>
        <p:grpSpPr bwMode="auto">
          <a:xfrm>
            <a:off x="1219200" y="2637187"/>
            <a:ext cx="5791200" cy="366713"/>
            <a:chOff x="768" y="1519"/>
            <a:chExt cx="3648" cy="231"/>
          </a:xfrm>
        </p:grpSpPr>
        <p:sp>
          <p:nvSpPr>
            <p:cNvPr id="31" name="Text Box 13"/>
            <p:cNvSpPr txBox="1">
              <a:spLocks noChangeArrowheads="1"/>
            </p:cNvSpPr>
            <p:nvPr/>
          </p:nvSpPr>
          <p:spPr bwMode="auto">
            <a:xfrm>
              <a:off x="3456" y="1519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</a:t>
              </a:r>
              <a:r>
                <a:rPr lang="en-US" sz="1800"/>
                <a:t>-</a:t>
              </a:r>
              <a:r>
                <a:rPr lang="en-US" sz="1800" b="0"/>
                <a:t>0.42 V</a:t>
              </a:r>
            </a:p>
          </p:txBody>
        </p:sp>
        <p:grpSp>
          <p:nvGrpSpPr>
            <p:cNvPr id="32" name="Group 24"/>
            <p:cNvGrpSpPr>
              <a:grpSpLocks/>
            </p:cNvGrpSpPr>
            <p:nvPr/>
          </p:nvGrpSpPr>
          <p:grpSpPr bwMode="auto">
            <a:xfrm>
              <a:off x="768" y="1519"/>
              <a:ext cx="2688" cy="231"/>
              <a:chOff x="768" y="1543"/>
              <a:chExt cx="2688" cy="231"/>
            </a:xfrm>
          </p:grpSpPr>
          <p:sp>
            <p:nvSpPr>
              <p:cNvPr id="33" name="Text Box 11"/>
              <p:cNvSpPr txBox="1">
                <a:spLocks noChangeArrowheads="1"/>
              </p:cNvSpPr>
              <p:nvPr/>
            </p:nvSpPr>
            <p:spPr bwMode="auto">
              <a:xfrm>
                <a:off x="768" y="1543"/>
                <a:ext cx="26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b="0"/>
                  <a:t>2H</a:t>
                </a:r>
                <a:r>
                  <a:rPr lang="en-US" sz="1800" b="0" baseline="-25000"/>
                  <a:t>2</a:t>
                </a:r>
                <a:r>
                  <a:rPr lang="en-US" sz="1800" b="0"/>
                  <a:t>O(</a:t>
                </a:r>
                <a:r>
                  <a:rPr lang="en-US" sz="1800" b="0" i="1">
                    <a:latin typeface="Times" charset="0"/>
                  </a:rPr>
                  <a:t>l</a:t>
                </a:r>
                <a:r>
                  <a:rPr lang="en-US" sz="1800" b="0"/>
                  <a:t>) + 2e</a:t>
                </a:r>
                <a:r>
                  <a:rPr lang="en-US" sz="1800" baseline="30000"/>
                  <a:t>-</a:t>
                </a:r>
                <a:r>
                  <a:rPr lang="en-US" sz="1800" b="0"/>
                  <a:t>         H</a:t>
                </a:r>
                <a:r>
                  <a:rPr lang="en-US" sz="1800" b="0" baseline="-25000"/>
                  <a:t>2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g</a:t>
                </a:r>
                <a:r>
                  <a:rPr lang="en-US" sz="1800" b="0"/>
                  <a:t>) + 2OH</a:t>
                </a:r>
                <a:r>
                  <a:rPr lang="en-US" sz="1800" baseline="30000"/>
                  <a:t>-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</a:t>
                </a:r>
              </a:p>
            </p:txBody>
          </p:sp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1728" y="1659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" name="Group 31"/>
          <p:cNvGrpSpPr>
            <a:grpSpLocks/>
          </p:cNvGrpSpPr>
          <p:nvPr/>
        </p:nvGrpSpPr>
        <p:grpSpPr bwMode="auto">
          <a:xfrm>
            <a:off x="1219200" y="3181701"/>
            <a:ext cx="6400800" cy="366713"/>
            <a:chOff x="768" y="2126"/>
            <a:chExt cx="4032" cy="231"/>
          </a:xfrm>
        </p:grpSpPr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3840" y="2126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1.07 V</a:t>
              </a:r>
            </a:p>
          </p:txBody>
        </p:sp>
        <p:grpSp>
          <p:nvGrpSpPr>
            <p:cNvPr id="28" name="Group 30"/>
            <p:cNvGrpSpPr>
              <a:grpSpLocks/>
            </p:cNvGrpSpPr>
            <p:nvPr/>
          </p:nvGrpSpPr>
          <p:grpSpPr bwMode="auto">
            <a:xfrm>
              <a:off x="768" y="2126"/>
              <a:ext cx="2832" cy="231"/>
              <a:chOff x="768" y="2126"/>
              <a:chExt cx="2832" cy="231"/>
            </a:xfrm>
          </p:grpSpPr>
          <p:sp>
            <p:nvSpPr>
              <p:cNvPr id="29" name="Text Box 17"/>
              <p:cNvSpPr txBox="1">
                <a:spLocks noChangeArrowheads="1"/>
              </p:cNvSpPr>
              <p:nvPr/>
            </p:nvSpPr>
            <p:spPr bwMode="auto">
              <a:xfrm>
                <a:off x="768" y="2126"/>
                <a:ext cx="28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b="0"/>
                  <a:t>2Br</a:t>
                </a:r>
                <a:r>
                  <a:rPr lang="en-US" sz="1800" baseline="30000"/>
                  <a:t>-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         Br</a:t>
                </a:r>
                <a:r>
                  <a:rPr lang="en-US" sz="1800" b="0" baseline="-25000"/>
                  <a:t>2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g</a:t>
                </a:r>
                <a:r>
                  <a:rPr lang="en-US" sz="1800" b="0"/>
                  <a:t>) + 2e</a:t>
                </a:r>
                <a:r>
                  <a:rPr lang="en-US" sz="1800" baseline="30000"/>
                  <a:t>-</a:t>
                </a:r>
                <a:endParaRPr lang="en-US" sz="1800"/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>
                <a:off x="1392" y="227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" name="Group 32"/>
          <p:cNvGrpSpPr>
            <a:grpSpLocks/>
          </p:cNvGrpSpPr>
          <p:nvPr/>
        </p:nvGrpSpPr>
        <p:grpSpPr bwMode="auto">
          <a:xfrm>
            <a:off x="1219200" y="3600800"/>
            <a:ext cx="6400800" cy="366713"/>
            <a:chOff x="768" y="2390"/>
            <a:chExt cx="4032" cy="231"/>
          </a:xfrm>
        </p:grpSpPr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768" y="2390"/>
              <a:ext cx="28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/>
                <a:t>2H</a:t>
              </a:r>
              <a:r>
                <a:rPr lang="en-US" sz="1800" b="0" baseline="-25000"/>
                <a:t>2</a:t>
              </a:r>
              <a:r>
                <a:rPr lang="en-US" sz="1800" b="0"/>
                <a:t>O(</a:t>
              </a:r>
              <a:r>
                <a:rPr lang="en-US" sz="1800" b="0" i="1">
                  <a:latin typeface="Times" charset="0"/>
                </a:rPr>
                <a:t>l</a:t>
              </a:r>
              <a:r>
                <a:rPr lang="en-US" sz="1800" b="0"/>
                <a:t>)            O</a:t>
              </a:r>
              <a:r>
                <a:rPr lang="en-US" sz="1800" b="0" baseline="-25000"/>
                <a:t>2</a:t>
              </a:r>
              <a:r>
                <a:rPr lang="en-US" sz="1800" b="0"/>
                <a:t>(</a:t>
              </a:r>
              <a:r>
                <a:rPr lang="en-US" sz="1800" b="0" i="1">
                  <a:latin typeface="Times" charset="0"/>
                </a:rPr>
                <a:t>g</a:t>
              </a:r>
              <a:r>
                <a:rPr lang="en-US" sz="1800" b="0"/>
                <a:t>) + 4H</a:t>
              </a:r>
              <a:r>
                <a:rPr lang="en-US" sz="1800" baseline="30000"/>
                <a:t>+</a:t>
              </a:r>
              <a:r>
                <a:rPr lang="en-US" sz="1800" b="0"/>
                <a:t>(</a:t>
              </a:r>
              <a:r>
                <a:rPr lang="en-US" sz="1800" b="0" i="1">
                  <a:latin typeface="Times" charset="0"/>
                </a:rPr>
                <a:t>aq</a:t>
              </a:r>
              <a:r>
                <a:rPr lang="en-US" sz="1800" b="0"/>
                <a:t>) + 4e</a:t>
              </a:r>
              <a:r>
                <a:rPr lang="en-US" sz="1800" baseline="30000"/>
                <a:t>-</a:t>
              </a:r>
              <a:endParaRPr lang="en-US" sz="1800"/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3840" y="239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0.82 V</a:t>
              </a: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1392" y="250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5486400" y="4117619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 i="1"/>
              <a:t>E</a:t>
            </a:r>
            <a:r>
              <a:rPr lang="en-US" sz="1800" b="0" baseline="30000"/>
              <a:t>o</a:t>
            </a:r>
            <a:r>
              <a:rPr lang="en-US" sz="1800" b="0"/>
              <a:t> = </a:t>
            </a:r>
            <a:r>
              <a:rPr lang="en-US" sz="1800"/>
              <a:t>-</a:t>
            </a:r>
            <a:r>
              <a:rPr lang="en-US" sz="1800" b="0"/>
              <a:t>0.80 V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762000" y="4117619"/>
            <a:ext cx="350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(b)</a:t>
            </a:r>
            <a:r>
              <a:rPr lang="en-US" sz="1800" b="0"/>
              <a:t>  Ag</a:t>
            </a:r>
            <a:r>
              <a:rPr lang="en-US" sz="1800" baseline="30000"/>
              <a:t>+</a:t>
            </a:r>
            <a:r>
              <a:rPr lang="en-US" sz="1800" b="0"/>
              <a:t>(</a:t>
            </a:r>
            <a:r>
              <a:rPr lang="en-US" sz="1800" b="0" i="1">
                <a:latin typeface="Times" charset="0"/>
              </a:rPr>
              <a:t>aq</a:t>
            </a:r>
            <a:r>
              <a:rPr lang="en-US" sz="1800" b="0"/>
              <a:t>) + e</a:t>
            </a:r>
            <a:r>
              <a:rPr lang="en-US" sz="1800" baseline="30000"/>
              <a:t>-</a:t>
            </a:r>
            <a:r>
              <a:rPr lang="en-US" sz="1800" b="0"/>
              <a:t>         Ag(</a:t>
            </a:r>
            <a:r>
              <a:rPr lang="en-US" sz="1800" b="0" i="1">
                <a:latin typeface="Times" charset="0"/>
              </a:rPr>
              <a:t>s</a:t>
            </a:r>
            <a:r>
              <a:rPr lang="en-US" sz="1800" b="0"/>
              <a:t>)</a:t>
            </a:r>
            <a:endParaRPr lang="en-US" sz="1800"/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>
            <a:off x="2590800" y="4301769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" name="Group 34"/>
          <p:cNvGrpSpPr>
            <a:grpSpLocks/>
          </p:cNvGrpSpPr>
          <p:nvPr/>
        </p:nvGrpSpPr>
        <p:grpSpPr bwMode="auto">
          <a:xfrm>
            <a:off x="838200" y="5102575"/>
            <a:ext cx="6400800" cy="366713"/>
            <a:chOff x="672" y="2592"/>
            <a:chExt cx="4032" cy="231"/>
          </a:xfrm>
        </p:grpSpPr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3744" y="2592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-2.37 V</a:t>
              </a:r>
            </a:p>
          </p:txBody>
        </p:sp>
        <p:grpSp>
          <p:nvGrpSpPr>
            <p:cNvPr id="44" name="Group 27"/>
            <p:cNvGrpSpPr>
              <a:grpSpLocks/>
            </p:cNvGrpSpPr>
            <p:nvPr/>
          </p:nvGrpSpPr>
          <p:grpSpPr bwMode="auto">
            <a:xfrm>
              <a:off x="672" y="2592"/>
              <a:ext cx="2208" cy="231"/>
              <a:chOff x="672" y="2592"/>
              <a:chExt cx="2208" cy="231"/>
            </a:xfrm>
          </p:grpSpPr>
          <p:sp>
            <p:nvSpPr>
              <p:cNvPr id="45" name="Text Box 22"/>
              <p:cNvSpPr txBox="1">
                <a:spLocks noChangeArrowheads="1"/>
              </p:cNvSpPr>
              <p:nvPr/>
            </p:nvSpPr>
            <p:spPr bwMode="auto">
              <a:xfrm>
                <a:off x="672" y="2592"/>
                <a:ext cx="22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/>
                  <a:t>(c)</a:t>
                </a:r>
                <a:r>
                  <a:rPr lang="en-US" sz="1800" b="0"/>
                  <a:t>  Mg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+ 2e</a:t>
                </a:r>
                <a:r>
                  <a:rPr lang="en-US" sz="1800" baseline="30000"/>
                  <a:t>-</a:t>
                </a:r>
                <a:r>
                  <a:rPr lang="en-US" sz="1800" b="0"/>
                  <a:t>         Mg(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</a:t>
                </a:r>
                <a:endParaRPr lang="en-US" sz="1800"/>
              </a:p>
            </p:txBody>
          </p:sp>
          <p:sp>
            <p:nvSpPr>
              <p:cNvPr id="46" name="Line 26"/>
              <p:cNvSpPr>
                <a:spLocks noChangeShapeType="1"/>
              </p:cNvSpPr>
              <p:nvPr/>
            </p:nvSpPr>
            <p:spPr bwMode="auto">
              <a:xfrm>
                <a:off x="1968" y="270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0490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Electrodeposition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8000" y="1153784"/>
            <a:ext cx="753533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An antique automobile bumper is to be chrome plated. The bumper, which is dipped into an acidic Cr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30000" dirty="0" smtClean="0"/>
              <a:t>7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–</a:t>
            </a:r>
            <a:r>
              <a:rPr lang="en-US" dirty="0" smtClean="0"/>
              <a:t> solution, serves as a cathode of an electrolytic cell. The atomic mass of Cr is 51.996; 1 faraday = 96,485 coulombs/mol e</a:t>
            </a:r>
            <a:r>
              <a:rPr lang="en-US" baseline="30000" dirty="0" smtClean="0"/>
              <a:t>-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If the current is 15.0 amperes, how long will it take to deposit 1.32 × 10</a:t>
            </a:r>
            <a:r>
              <a:rPr lang="en-US" baseline="30000" dirty="0" smtClean="0"/>
              <a:t>2</a:t>
            </a:r>
            <a:r>
              <a:rPr lang="en-US" dirty="0" smtClean="0"/>
              <a:t> g of Cr(s) onto the bumper?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6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444" y="1086556"/>
            <a:ext cx="514756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Module 5 – Session 6</a:t>
            </a:r>
          </a:p>
          <a:p>
            <a:endParaRPr lang="en-US"/>
          </a:p>
          <a:p>
            <a:pPr marL="342900" indent="-342900">
              <a:buFont typeface="Arial"/>
              <a:buChar char="•"/>
            </a:pPr>
            <a:r>
              <a:rPr lang="en-US"/>
              <a:t>Video 1: Electrolytic cells</a:t>
            </a:r>
          </a:p>
          <a:p>
            <a:pPr marL="800100" lvl="1" indent="-342900">
              <a:buFont typeface="Arial"/>
              <a:buChar char="•"/>
            </a:pPr>
            <a:r>
              <a:rPr lang="en-US"/>
              <a:t>The necessary potential to reverse a battery</a:t>
            </a:r>
          </a:p>
          <a:p>
            <a:pPr marL="800100" lvl="1" indent="-342900">
              <a:buFont typeface="Arial"/>
              <a:buChar char="•"/>
            </a:pPr>
            <a:endParaRPr lang="en-US"/>
          </a:p>
          <a:p>
            <a:pPr marL="342900" indent="-342900">
              <a:buFont typeface="Arial"/>
              <a:buChar char="•"/>
            </a:pPr>
            <a:r>
              <a:rPr lang="en-US"/>
              <a:t>Video 2: Electroplating</a:t>
            </a:r>
          </a:p>
          <a:p>
            <a:pPr marL="800100" lvl="1" indent="-342900">
              <a:buFont typeface="Arial"/>
              <a:buChar char="•"/>
            </a:pPr>
            <a:r>
              <a:rPr lang="en-US"/>
              <a:t>Faraday’s law</a:t>
            </a:r>
          </a:p>
          <a:p>
            <a:pPr marL="800100" lvl="1" indent="-342900">
              <a:buFont typeface="Arial"/>
              <a:buChar char="•"/>
            </a:pPr>
            <a:endParaRPr lang="en-US"/>
          </a:p>
          <a:p>
            <a:pPr marL="342900" indent="-342900">
              <a:buFont typeface="Arial"/>
              <a:buChar char="•"/>
            </a:pPr>
            <a:r>
              <a:rPr lang="en-US"/>
              <a:t>Video 3: Electrolysis (simple)</a:t>
            </a:r>
          </a:p>
          <a:p>
            <a:pPr marL="800100" lvl="1" indent="-342900">
              <a:buFont typeface="Arial"/>
              <a:buChar char="•"/>
            </a:pPr>
            <a:r>
              <a:rPr lang="en-US"/>
              <a:t>Electrolysis of molten salts</a:t>
            </a:r>
          </a:p>
          <a:p>
            <a:pPr marL="800100" lvl="1" indent="-342900">
              <a:buFont typeface="Arial"/>
              <a:buChar char="•"/>
            </a:pPr>
            <a:endParaRPr lang="en-US"/>
          </a:p>
          <a:p>
            <a:pPr marL="342900" indent="-342900">
              <a:buFont typeface="Arial"/>
              <a:buChar char="•"/>
            </a:pPr>
            <a:r>
              <a:rPr lang="en-US"/>
              <a:t>Video 4: Electrolysis. Different possible outcomes</a:t>
            </a:r>
          </a:p>
          <a:p>
            <a:pPr marL="800100" lvl="1" indent="-342900">
              <a:buFont typeface="Arial"/>
              <a:buChar char="•"/>
            </a:pPr>
            <a:r>
              <a:rPr lang="en-US"/>
              <a:t>Electrolysis of water</a:t>
            </a:r>
          </a:p>
        </p:txBody>
      </p:sp>
    </p:spTree>
    <p:extLst>
      <p:ext uri="{BB962C8B-B14F-4D97-AF65-F5344CB8AC3E}">
        <p14:creationId xmlns:p14="http://schemas.microsoft.com/office/powerpoint/2010/main" val="229465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648200" y="801512"/>
            <a:ext cx="3992563" cy="5621338"/>
            <a:chOff x="4648200" y="914400"/>
            <a:chExt cx="3992563" cy="5621338"/>
          </a:xfrm>
        </p:grpSpPr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914400"/>
              <a:ext cx="3687763" cy="3798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5334000" y="4648200"/>
              <a:ext cx="3200400" cy="668338"/>
              <a:chOff x="3360" y="2928"/>
              <a:chExt cx="2016" cy="421"/>
            </a:xfrm>
          </p:grpSpPr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3360" y="2928"/>
                <a:ext cx="2016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800" b="0" dirty="0"/>
                  <a:t>Oxidation half-reaction</a:t>
                </a:r>
              </a:p>
              <a:p>
                <a:pPr algn="r">
                  <a:spcBef>
                    <a:spcPct val="10000"/>
                  </a:spcBef>
                </a:pPr>
                <a:r>
                  <a:rPr lang="en-US" sz="1800" b="0" dirty="0"/>
                  <a:t>Cu(</a:t>
                </a:r>
                <a:r>
                  <a:rPr lang="en-US" sz="1800" b="0" i="1" dirty="0">
                    <a:latin typeface="Times" charset="0"/>
                  </a:rPr>
                  <a:t>s</a:t>
                </a:r>
                <a:r>
                  <a:rPr lang="en-US" sz="1800" b="0" dirty="0"/>
                  <a:t>)      Cu</a:t>
                </a:r>
                <a:r>
                  <a:rPr lang="en-US" sz="1800" baseline="30000" dirty="0"/>
                  <a:t>2+</a:t>
                </a:r>
                <a:r>
                  <a:rPr lang="en-US" sz="1800" b="0" dirty="0"/>
                  <a:t>(</a:t>
                </a:r>
                <a:r>
                  <a:rPr lang="en-US" sz="1800" b="0" i="1" dirty="0" err="1">
                    <a:latin typeface="Times" charset="0"/>
                  </a:rPr>
                  <a:t>aq</a:t>
                </a:r>
                <a:r>
                  <a:rPr lang="en-US" sz="1800" b="0" dirty="0"/>
                  <a:t>) + 2e</a:t>
                </a:r>
                <a:r>
                  <a:rPr lang="en-US" sz="1800" baseline="30000" dirty="0"/>
                  <a:t>-</a:t>
                </a:r>
                <a:endParaRPr lang="en-US" sz="1800" dirty="0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>
                <a:off x="4256" y="3233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25"/>
            <p:cNvGrpSpPr>
              <a:grpSpLocks/>
            </p:cNvGrpSpPr>
            <p:nvPr/>
          </p:nvGrpSpPr>
          <p:grpSpPr bwMode="auto">
            <a:xfrm>
              <a:off x="4800600" y="5257800"/>
              <a:ext cx="3200400" cy="668338"/>
              <a:chOff x="3024" y="3312"/>
              <a:chExt cx="2016" cy="421"/>
            </a:xfrm>
          </p:grpSpPr>
          <p:sp>
            <p:nvSpPr>
              <p:cNvPr id="24" name="Text Box 10"/>
              <p:cNvSpPr txBox="1">
                <a:spLocks noChangeArrowheads="1"/>
              </p:cNvSpPr>
              <p:nvPr/>
            </p:nvSpPr>
            <p:spPr bwMode="auto">
              <a:xfrm>
                <a:off x="3024" y="3312"/>
                <a:ext cx="2016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10000"/>
                  </a:spcBef>
                </a:pPr>
                <a:r>
                  <a:rPr lang="en-US" sz="1800" b="0"/>
                  <a:t>Reduction half-reaction</a:t>
                </a:r>
              </a:p>
              <a:p>
                <a:pPr>
                  <a:spcBef>
                    <a:spcPct val="10000"/>
                  </a:spcBef>
                </a:pPr>
                <a:r>
                  <a:rPr lang="en-US" sz="1800" b="0"/>
                  <a:t>Sn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+ 2e</a:t>
                </a:r>
                <a:r>
                  <a:rPr lang="en-US" sz="1800" baseline="30000"/>
                  <a:t>-</a:t>
                </a:r>
                <a:r>
                  <a:rPr lang="en-US" sz="1800" b="0"/>
                  <a:t>      Sn(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</a:t>
                </a:r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>
                <a:off x="4032" y="36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" name="Group 26"/>
            <p:cNvGrpSpPr>
              <a:grpSpLocks/>
            </p:cNvGrpSpPr>
            <p:nvPr/>
          </p:nvGrpSpPr>
          <p:grpSpPr bwMode="auto">
            <a:xfrm>
              <a:off x="4648200" y="5867400"/>
              <a:ext cx="3810000" cy="668338"/>
              <a:chOff x="2928" y="3696"/>
              <a:chExt cx="2400" cy="421"/>
            </a:xfrm>
          </p:grpSpPr>
          <p:sp>
            <p:nvSpPr>
              <p:cNvPr id="22" name="Text Box 12"/>
              <p:cNvSpPr txBox="1">
                <a:spLocks noChangeArrowheads="1"/>
              </p:cNvSpPr>
              <p:nvPr/>
            </p:nvSpPr>
            <p:spPr bwMode="auto">
              <a:xfrm>
                <a:off x="2928" y="3696"/>
                <a:ext cx="2400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10000"/>
                  </a:spcBef>
                </a:pPr>
                <a:r>
                  <a:rPr lang="en-US" sz="1800" b="0"/>
                  <a:t>Overall (cell) reaction</a:t>
                </a:r>
              </a:p>
              <a:p>
                <a:pPr algn="ctr">
                  <a:spcBef>
                    <a:spcPct val="10000"/>
                  </a:spcBef>
                </a:pPr>
                <a:r>
                  <a:rPr lang="en-US" sz="1800" b="0"/>
                  <a:t>Sn(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 + Cu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    Sn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+ Cu(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</a:t>
                </a:r>
              </a:p>
            </p:txBody>
          </p:sp>
          <p:sp>
            <p:nvSpPr>
              <p:cNvPr id="23" name="Line 17"/>
              <p:cNvSpPr>
                <a:spLocks noChangeShapeType="1"/>
              </p:cNvSpPr>
              <p:nvPr/>
            </p:nvSpPr>
            <p:spPr bwMode="auto">
              <a:xfrm>
                <a:off x="4058" y="3993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5943600" y="3886200"/>
              <a:ext cx="1752600" cy="3762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i="1">
                  <a:latin typeface="Times" charset="0"/>
                </a:rPr>
                <a:t>electrolytic cell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28600" y="773290"/>
            <a:ext cx="4419600" cy="5621338"/>
            <a:chOff x="228600" y="914400"/>
            <a:chExt cx="4419600" cy="562133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914400"/>
              <a:ext cx="3687763" cy="382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28600" y="4648200"/>
              <a:ext cx="3200400" cy="668338"/>
              <a:chOff x="144" y="2928"/>
              <a:chExt cx="2016" cy="421"/>
            </a:xfrm>
          </p:grpSpPr>
          <p:sp>
            <p:nvSpPr>
              <p:cNvPr id="8" name="Text Box 6"/>
              <p:cNvSpPr txBox="1">
                <a:spLocks noChangeArrowheads="1"/>
              </p:cNvSpPr>
              <p:nvPr/>
            </p:nvSpPr>
            <p:spPr bwMode="auto">
              <a:xfrm>
                <a:off x="144" y="2928"/>
                <a:ext cx="2016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10000"/>
                  </a:spcBef>
                </a:pPr>
                <a:r>
                  <a:rPr lang="en-US" sz="1800" b="0"/>
                  <a:t>Oxidation half-reaction</a:t>
                </a:r>
              </a:p>
              <a:p>
                <a:pPr>
                  <a:spcBef>
                    <a:spcPct val="10000"/>
                  </a:spcBef>
                </a:pPr>
                <a:r>
                  <a:rPr lang="en-US" sz="1800" b="0"/>
                  <a:t>Sn(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     Sn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+ 2e</a:t>
                </a:r>
                <a:r>
                  <a:rPr lang="en-US" sz="1800" baseline="30000"/>
                  <a:t>-</a:t>
                </a:r>
                <a:endParaRPr lang="en-US" sz="1800"/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>
                <a:off x="568" y="323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990600" y="5257800"/>
              <a:ext cx="3200400" cy="668338"/>
              <a:chOff x="624" y="3312"/>
              <a:chExt cx="2016" cy="421"/>
            </a:xfrm>
          </p:grpSpPr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624" y="3312"/>
                <a:ext cx="2016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r">
                  <a:spcBef>
                    <a:spcPct val="10000"/>
                  </a:spcBef>
                </a:pPr>
                <a:r>
                  <a:rPr lang="en-US" sz="1800" b="0"/>
                  <a:t>Reduction half-reaction</a:t>
                </a:r>
              </a:p>
              <a:p>
                <a:pPr algn="r">
                  <a:spcBef>
                    <a:spcPct val="10000"/>
                  </a:spcBef>
                </a:pPr>
                <a:r>
                  <a:rPr lang="en-US" sz="1800" b="0"/>
                  <a:t>Cu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+ 2e</a:t>
                </a:r>
                <a:r>
                  <a:rPr lang="en-US" sz="1800" baseline="30000"/>
                  <a:t>-</a:t>
                </a:r>
                <a:r>
                  <a:rPr lang="en-US" sz="1800" b="0"/>
                  <a:t>      Cu(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</a:t>
                </a:r>
              </a:p>
            </p:txBody>
          </p:sp>
          <p:sp>
            <p:nvSpPr>
              <p:cNvPr id="12" name="Line 14"/>
              <p:cNvSpPr>
                <a:spLocks noChangeShapeType="1"/>
              </p:cNvSpPr>
              <p:nvPr/>
            </p:nvSpPr>
            <p:spPr bwMode="auto">
              <a:xfrm>
                <a:off x="2064" y="36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23"/>
            <p:cNvGrpSpPr>
              <a:grpSpLocks/>
            </p:cNvGrpSpPr>
            <p:nvPr/>
          </p:nvGrpSpPr>
          <p:grpSpPr bwMode="auto">
            <a:xfrm>
              <a:off x="838200" y="5867400"/>
              <a:ext cx="3810000" cy="668338"/>
              <a:chOff x="528" y="3696"/>
              <a:chExt cx="2400" cy="421"/>
            </a:xfrm>
          </p:grpSpPr>
          <p:sp>
            <p:nvSpPr>
              <p:cNvPr id="14" name="Text Box 11"/>
              <p:cNvSpPr txBox="1">
                <a:spLocks noChangeArrowheads="1"/>
              </p:cNvSpPr>
              <p:nvPr/>
            </p:nvSpPr>
            <p:spPr bwMode="auto">
              <a:xfrm>
                <a:off x="528" y="3696"/>
                <a:ext cx="2400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10000"/>
                  </a:spcBef>
                </a:pPr>
                <a:r>
                  <a:rPr lang="en-US" sz="1800" b="0"/>
                  <a:t>Overall (cell) reaction</a:t>
                </a:r>
              </a:p>
              <a:p>
                <a:pPr algn="ctr">
                  <a:spcBef>
                    <a:spcPct val="10000"/>
                  </a:spcBef>
                </a:pPr>
                <a:r>
                  <a:rPr lang="en-US" sz="1800" b="0"/>
                  <a:t>Sn(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 + Cu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    Sn</a:t>
                </a:r>
                <a:r>
                  <a:rPr lang="en-US" sz="1800" baseline="30000"/>
                  <a:t>2+</a:t>
                </a:r>
                <a:r>
                  <a:rPr lang="en-US" sz="1800" b="0"/>
                  <a:t>(</a:t>
                </a:r>
                <a:r>
                  <a:rPr lang="en-US" sz="1800" b="0" i="1">
                    <a:latin typeface="Times" charset="0"/>
                  </a:rPr>
                  <a:t>aq</a:t>
                </a:r>
                <a:r>
                  <a:rPr lang="en-US" sz="1800" b="0"/>
                  <a:t>) + Cu(</a:t>
                </a:r>
                <a:r>
                  <a:rPr lang="en-US" sz="1800" b="0" i="1">
                    <a:latin typeface="Times" charset="0"/>
                  </a:rPr>
                  <a:t>s</a:t>
                </a:r>
                <a:r>
                  <a:rPr lang="en-US" sz="1800" b="0"/>
                  <a:t>)</a:t>
                </a:r>
              </a:p>
            </p:txBody>
          </p:sp>
          <p:sp>
            <p:nvSpPr>
              <p:cNvPr id="15" name="Line 18"/>
              <p:cNvSpPr>
                <a:spLocks noChangeShapeType="1"/>
              </p:cNvSpPr>
              <p:nvPr/>
            </p:nvSpPr>
            <p:spPr bwMode="auto">
              <a:xfrm>
                <a:off x="1658" y="4009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1600200" y="3886200"/>
              <a:ext cx="1447800" cy="3762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i="1" dirty="0">
                  <a:latin typeface="Times" charset="0"/>
                </a:rPr>
                <a:t>voltaic cell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355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Electrolytic cell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978" y="784902"/>
            <a:ext cx="7455436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If the cell in the picture is setup as a galvanic cell</a:t>
            </a:r>
            <a:br>
              <a:rPr lang="en-US"/>
            </a:br>
            <a:r>
              <a:rPr lang="en-US"/>
              <a:t>it has E</a:t>
            </a:r>
            <a:r>
              <a:rPr lang="en-US" baseline="30000"/>
              <a:t>o</a:t>
            </a:r>
            <a:r>
              <a:rPr lang="en-US"/>
              <a:t> = 0.3V.</a:t>
            </a:r>
          </a:p>
          <a:p>
            <a:endParaRPr lang="en-US"/>
          </a:p>
          <a:p>
            <a:pPr marL="342900" indent="-342900">
              <a:buAutoNum type="alphaLcParenR"/>
            </a:pPr>
            <a:r>
              <a:rPr lang="en-US"/>
              <a:t>write the overall reaction corresponding to an</a:t>
            </a:r>
            <a:br>
              <a:rPr lang="en-US"/>
            </a:br>
            <a:r>
              <a:rPr lang="en-US"/>
              <a:t>electrolyic cell. Identify the cathode and the</a:t>
            </a:r>
            <a:br>
              <a:rPr lang="en-US"/>
            </a:br>
            <a:r>
              <a:rPr lang="en-US"/>
              <a:t>anode in this case?</a:t>
            </a:r>
          </a:p>
          <a:p>
            <a:pPr marL="342900" indent="-342900">
              <a:buAutoNum type="alphaLcParenR"/>
            </a:pPr>
            <a:r>
              <a:rPr lang="en-US"/>
              <a:t>Does the label anode and cathode change in an</a:t>
            </a:r>
            <a:br>
              <a:rPr lang="en-US"/>
            </a:br>
            <a:r>
              <a:rPr lang="en-US"/>
              <a:t>electrolytic cell with respect to a galvanic/voltaic cell?</a:t>
            </a:r>
          </a:p>
          <a:p>
            <a:pPr marL="342900" indent="-342900">
              <a:buAutoNum type="alphaLcParenR"/>
            </a:pPr>
            <a:r>
              <a:rPr lang="en-US"/>
              <a:t>If there is 0.1M FeSO4 in the iron solution, and 0.1M</a:t>
            </a:r>
            <a:br>
              <a:rPr lang="en-US"/>
            </a:br>
            <a:r>
              <a:rPr lang="en-US"/>
              <a:t>SnCl2 in the tin solution. Calculate the electric potential.</a:t>
            </a:r>
            <a:br>
              <a:rPr lang="en-US"/>
            </a:br>
            <a:r>
              <a:rPr lang="en-US"/>
              <a:t>Calculate the necessary external electric potential to reverse the reaction.</a:t>
            </a:r>
          </a:p>
          <a:p>
            <a:pPr marL="342900" indent="-342900">
              <a:buFontTx/>
              <a:buAutoNum type="alphaLcParenR"/>
            </a:pPr>
            <a:r>
              <a:rPr lang="en-US"/>
              <a:t>If there is 0.2M of iron(II) chloride and 0.1M of tin chloride.</a:t>
            </a:r>
            <a:br>
              <a:rPr lang="en-US"/>
            </a:br>
            <a:r>
              <a:rPr lang="en-US"/>
              <a:t>Calculate the necessary external electric potential to reverse the reaction.</a:t>
            </a:r>
          </a:p>
          <a:p>
            <a:endParaRPr lang="en-US"/>
          </a:p>
          <a:p>
            <a:pPr marL="342900" indent="-342900">
              <a:buAutoNum type="alphaLcParenR"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7" name="Picture 6" descr="f49g1q132g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089" y="784902"/>
            <a:ext cx="25019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54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Electroplating metals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 descr="18_2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990600"/>
            <a:ext cx="4148138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04800" y="1219200"/>
            <a:ext cx="3962400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/>
              <a:t>In electroplating, the work piece is the cathode.</a:t>
            </a:r>
          </a:p>
          <a:p>
            <a:pPr lvl="1"/>
            <a:r>
              <a:rPr lang="en-US" sz="2400" dirty="0" err="1"/>
              <a:t>Cations</a:t>
            </a:r>
            <a:r>
              <a:rPr lang="en-US" sz="2400" dirty="0"/>
              <a:t> are reduced at cathode and plate to the surface of the work piece.</a:t>
            </a:r>
          </a:p>
          <a:p>
            <a:pPr lvl="1"/>
            <a:r>
              <a:rPr lang="en-US" sz="2400" dirty="0"/>
              <a:t>The anode is made of the plate metal.  The anode oxidizes and replaces the metal </a:t>
            </a:r>
            <a:r>
              <a:rPr lang="en-US" sz="2400" dirty="0" err="1"/>
              <a:t>cations</a:t>
            </a:r>
            <a:r>
              <a:rPr lang="en-US" sz="2400" dirty="0"/>
              <a:t> in the solution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7416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Electroplating metals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199" y="1027837"/>
            <a:ext cx="80235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Faraday’s law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amount of metal deposited during electrolysis is directly proportional to the charge on the </a:t>
            </a:r>
            <a:r>
              <a:rPr lang="en-US" dirty="0" err="1"/>
              <a:t>cation</a:t>
            </a:r>
            <a:r>
              <a:rPr lang="en-US" dirty="0"/>
              <a:t>, the </a:t>
            </a:r>
            <a:r>
              <a:rPr lang="en-US" dirty="0" smtClean="0"/>
              <a:t>current, </a:t>
            </a:r>
            <a:r>
              <a:rPr lang="en-US" dirty="0"/>
              <a:t>and the length of time the cell runs</a:t>
            </a:r>
          </a:p>
          <a:p>
            <a:pPr lvl="1"/>
            <a:r>
              <a:rPr lang="en-US" dirty="0"/>
              <a:t>charge that flows through the cell = current </a:t>
            </a:r>
            <a:r>
              <a:rPr lang="en-US" dirty="0">
                <a:latin typeface="Arial Unicode MS" charset="0"/>
              </a:rPr>
              <a:t>x</a:t>
            </a:r>
            <a:r>
              <a:rPr lang="en-US" dirty="0"/>
              <a:t> </a:t>
            </a:r>
            <a:r>
              <a:rPr lang="en-US" dirty="0" smtClean="0"/>
              <a:t>time</a:t>
            </a:r>
            <a:br>
              <a:rPr lang="en-US" dirty="0" smtClean="0"/>
            </a:br>
            <a:r>
              <a:rPr lang="en-US" dirty="0" smtClean="0"/>
              <a:t>The units of current are Amperes (A) = Coulomb/second (Charge/time)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96330" y="2597497"/>
            <a:ext cx="80997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Calculate the mass of silver that could be plated from a solution with a current of 3.3 A for 12 min.</a:t>
            </a:r>
          </a:p>
          <a:p>
            <a:r>
              <a:rPr lang="en-US" dirty="0"/>
              <a:t>Ag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+ 1 electron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Ag(s) </a:t>
            </a:r>
          </a:p>
          <a:p>
            <a:endParaRPr lang="en-US" dirty="0"/>
          </a:p>
          <a:p>
            <a:r>
              <a:rPr lang="en-US" dirty="0"/>
              <a:t>3. Calculate the mass of copper that could be plated from a solution with a current  of 1.2 A for 28 min. </a:t>
            </a:r>
          </a:p>
          <a:p>
            <a:r>
              <a:rPr lang="en-US" dirty="0"/>
              <a:t>Cu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+ 2 electron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Cu(s) </a:t>
            </a:r>
          </a:p>
        </p:txBody>
      </p:sp>
    </p:spTree>
    <p:extLst>
      <p:ext uri="{BB962C8B-B14F-4D97-AF65-F5344CB8AC3E}">
        <p14:creationId xmlns:p14="http://schemas.microsoft.com/office/powerpoint/2010/main" val="491344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Electrolysis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107634"/>
            <a:ext cx="8229600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  <a:hlinkClick r:id="rId2"/>
              </a:rPr>
              <a:t>electrolysis</a:t>
            </a:r>
            <a:r>
              <a:rPr lang="en-US" sz="2400" dirty="0"/>
              <a:t> is the process of using electricity to break a compound apart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192" y="1951180"/>
            <a:ext cx="60960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electrolytic cells can be used to separate elements from their compounds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generate H</a:t>
            </a:r>
            <a:r>
              <a:rPr lang="en-US" sz="2400" baseline="-25000" dirty="0"/>
              <a:t>2</a:t>
            </a:r>
            <a:r>
              <a:rPr lang="en-US" sz="2400" dirty="0"/>
              <a:t> from water for fuel cells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recover metals from their ores</a:t>
            </a:r>
          </a:p>
        </p:txBody>
      </p:sp>
      <p:pic>
        <p:nvPicPr>
          <p:cNvPr id="10" name="Picture 4" descr="16_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82"/>
          <a:stretch>
            <a:fillRect/>
          </a:stretch>
        </p:blipFill>
        <p:spPr bwMode="auto">
          <a:xfrm>
            <a:off x="6118578" y="2720622"/>
            <a:ext cx="28987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32556" y="4021667"/>
            <a:ext cx="40922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Examples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Na(s) + Cl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/>
              <a:t>(g) </a:t>
            </a:r>
            <a:r>
              <a:rPr lang="en-US" dirty="0" smtClean="0">
                <a:sym typeface="Wingdings"/>
              </a:rPr>
              <a:t> </a:t>
            </a:r>
            <a:r>
              <a:rPr lang="en-US" dirty="0" err="1" smtClean="0">
                <a:sym typeface="Wingdings"/>
              </a:rPr>
              <a:t>NaCl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aq</a:t>
            </a:r>
            <a:r>
              <a:rPr lang="en-US" dirty="0" smtClean="0">
                <a:sym typeface="Wingdings"/>
              </a:rPr>
              <a:t>)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2H</a:t>
            </a:r>
            <a:r>
              <a:rPr lang="en-US" baseline="-25000" dirty="0" smtClean="0">
                <a:sym typeface="Wingdings"/>
              </a:rPr>
              <a:t>2(g)</a:t>
            </a:r>
            <a:r>
              <a:rPr lang="en-US" dirty="0" smtClean="0">
                <a:sym typeface="Wingdings"/>
              </a:rPr>
              <a:t> + O</a:t>
            </a:r>
            <a:r>
              <a:rPr lang="en-US" baseline="-25000" dirty="0" smtClean="0">
                <a:sym typeface="Wingdings"/>
              </a:rPr>
              <a:t>2(g)</a:t>
            </a:r>
            <a:r>
              <a:rPr lang="en-US" dirty="0" smtClean="0">
                <a:sym typeface="Wingdings"/>
              </a:rPr>
              <a:t>  2H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O(l)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17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electrolysis of water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FD2702-FBF6-CD4E-A6D6-DA4EDAF9799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99" y="1300766"/>
            <a:ext cx="3506902" cy="4033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228600" y="5334000"/>
            <a:ext cx="3581400" cy="668338"/>
            <a:chOff x="144" y="3360"/>
            <a:chExt cx="2256" cy="421"/>
          </a:xfrm>
        </p:grpSpPr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144" y="3360"/>
              <a:ext cx="2256" cy="421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sz="1800" b="0" dirty="0"/>
                <a:t>Oxidation half-reaction</a:t>
              </a:r>
            </a:p>
            <a:p>
              <a:pPr>
                <a:spcBef>
                  <a:spcPct val="10000"/>
                </a:spcBef>
              </a:pPr>
              <a:r>
                <a:rPr lang="en-US" sz="1800" b="0" dirty="0"/>
                <a:t>2H</a:t>
              </a:r>
              <a:r>
                <a:rPr lang="en-US" sz="1800" b="0" baseline="-25000" dirty="0"/>
                <a:t>2</a:t>
              </a:r>
              <a:r>
                <a:rPr lang="en-US" sz="1800" b="0" dirty="0"/>
                <a:t>O(</a:t>
              </a:r>
              <a:r>
                <a:rPr lang="en-US" sz="1800" b="0" i="1" dirty="0">
                  <a:latin typeface="Times" charset="0"/>
                </a:rPr>
                <a:t>l</a:t>
              </a:r>
              <a:r>
                <a:rPr lang="en-US" sz="1800" b="0" dirty="0"/>
                <a:t>)     4H</a:t>
              </a:r>
              <a:r>
                <a:rPr lang="en-US" sz="1800" baseline="30000" dirty="0"/>
                <a:t>+</a:t>
              </a:r>
              <a:r>
                <a:rPr lang="en-US" sz="1800" b="0" dirty="0"/>
                <a:t>(</a:t>
              </a:r>
              <a:r>
                <a:rPr lang="en-US" sz="1800" b="0" i="1" dirty="0" err="1">
                  <a:latin typeface="Times" charset="0"/>
                </a:rPr>
                <a:t>aq</a:t>
              </a:r>
              <a:r>
                <a:rPr lang="en-US" sz="1800" b="0" dirty="0"/>
                <a:t>)</a:t>
              </a:r>
              <a:r>
                <a:rPr lang="en-US" sz="1800" b="0" dirty="0">
                  <a:solidFill>
                    <a:schemeClr val="bg1"/>
                  </a:solidFill>
                </a:rPr>
                <a:t> </a:t>
              </a:r>
              <a:r>
                <a:rPr lang="en-US" sz="1800" b="0" dirty="0"/>
                <a:t>+ O</a:t>
              </a:r>
              <a:r>
                <a:rPr lang="en-US" sz="1800" b="0" baseline="-25000" dirty="0"/>
                <a:t>2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charset="0"/>
                </a:rPr>
                <a:t>g</a:t>
              </a:r>
              <a:r>
                <a:rPr lang="en-US" sz="1800" b="0" dirty="0"/>
                <a:t>) + 4e</a:t>
              </a:r>
              <a:r>
                <a:rPr lang="en-US" sz="1800" baseline="30000" dirty="0"/>
                <a:t>-</a:t>
              </a:r>
              <a:endParaRPr lang="en-US" sz="1800" dirty="0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717" y="36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5181600" y="5334000"/>
            <a:ext cx="3733800" cy="668338"/>
            <a:chOff x="3264" y="3312"/>
            <a:chExt cx="2352" cy="421"/>
          </a:xfrm>
        </p:grpSpPr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3264" y="3312"/>
              <a:ext cx="2352" cy="421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10000"/>
                </a:spcBef>
              </a:pPr>
              <a:r>
                <a:rPr lang="en-US" sz="1800" b="0"/>
                <a:t>Reduction half-reaction</a:t>
              </a:r>
            </a:p>
            <a:p>
              <a:pPr algn="r">
                <a:spcBef>
                  <a:spcPct val="10000"/>
                </a:spcBef>
              </a:pPr>
              <a:r>
                <a:rPr lang="en-US" sz="1800" b="0"/>
                <a:t>2H</a:t>
              </a:r>
              <a:r>
                <a:rPr lang="en-US" sz="1800" b="0" baseline="-25000"/>
                <a:t>2</a:t>
              </a:r>
              <a:r>
                <a:rPr lang="en-US" sz="1800" b="0"/>
                <a:t>O(</a:t>
              </a:r>
              <a:r>
                <a:rPr lang="en-US" sz="1800" b="0" i="1">
                  <a:latin typeface="Times" charset="0"/>
                </a:rPr>
                <a:t>l</a:t>
              </a:r>
              <a:r>
                <a:rPr lang="en-US" sz="1800" b="0"/>
                <a:t>) + 4e</a:t>
              </a:r>
              <a:r>
                <a:rPr lang="en-US" sz="1800" baseline="30000"/>
                <a:t>-</a:t>
              </a:r>
              <a:r>
                <a:rPr lang="en-US" sz="1800" b="0"/>
                <a:t>      2H</a:t>
              </a:r>
              <a:r>
                <a:rPr lang="en-US" sz="1800" b="0" baseline="-25000"/>
                <a:t>2</a:t>
              </a:r>
              <a:r>
                <a:rPr lang="en-US" sz="1800" b="0"/>
                <a:t>(</a:t>
              </a:r>
              <a:r>
                <a:rPr lang="en-US" sz="1800" b="0" i="1">
                  <a:latin typeface="Times" charset="0"/>
                </a:rPr>
                <a:t>g</a:t>
              </a:r>
              <a:r>
                <a:rPr lang="en-US" sz="1800" b="0"/>
                <a:t>) + 2OH</a:t>
              </a:r>
              <a:r>
                <a:rPr lang="en-US" sz="1800" baseline="30000"/>
                <a:t>-</a:t>
              </a:r>
              <a:r>
                <a:rPr lang="en-US" sz="1800" b="0"/>
                <a:t>(</a:t>
              </a:r>
              <a:r>
                <a:rPr lang="en-US" sz="1800" b="0" i="1">
                  <a:latin typeface="Times" charset="0"/>
                </a:rPr>
                <a:t>aq</a:t>
              </a:r>
              <a:r>
                <a:rPr lang="en-US" sz="1800" b="0"/>
                <a:t>)</a:t>
              </a: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4224" y="36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3"/>
          <p:cNvGrpSpPr>
            <a:grpSpLocks/>
          </p:cNvGrpSpPr>
          <p:nvPr/>
        </p:nvGrpSpPr>
        <p:grpSpPr bwMode="auto">
          <a:xfrm>
            <a:off x="5562600" y="1828800"/>
            <a:ext cx="3124200" cy="668338"/>
            <a:chOff x="3504" y="1152"/>
            <a:chExt cx="1968" cy="421"/>
          </a:xfrm>
        </p:grpSpPr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3504" y="1152"/>
              <a:ext cx="1968" cy="421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10000"/>
                </a:spcBef>
              </a:pPr>
              <a:r>
                <a:rPr lang="en-US" sz="1800" dirty="0"/>
                <a:t>Overall (cell) reaction</a:t>
              </a:r>
            </a:p>
            <a:p>
              <a:pPr algn="ctr">
                <a:spcBef>
                  <a:spcPct val="10000"/>
                </a:spcBef>
              </a:pPr>
              <a:r>
                <a:rPr lang="en-US" sz="1800" dirty="0"/>
                <a:t>2H</a:t>
              </a:r>
              <a:r>
                <a:rPr lang="en-US" sz="1800" baseline="-25000" dirty="0"/>
                <a:t>2</a:t>
              </a:r>
              <a:r>
                <a:rPr lang="en-US" sz="1800" dirty="0"/>
                <a:t>O(</a:t>
              </a:r>
              <a:r>
                <a:rPr lang="en-US" sz="1800" i="1" dirty="0">
                  <a:latin typeface="Times" charset="0"/>
                </a:rPr>
                <a:t>l</a:t>
              </a:r>
              <a:r>
                <a:rPr lang="en-US" sz="1800" dirty="0"/>
                <a:t>)        H</a:t>
              </a:r>
              <a:r>
                <a:rPr lang="en-US" sz="1800" baseline="-25000" dirty="0"/>
                <a:t>2</a:t>
              </a:r>
              <a:r>
                <a:rPr lang="en-US" sz="1800" dirty="0"/>
                <a:t>(</a:t>
              </a:r>
              <a:r>
                <a:rPr lang="en-US" sz="1800" i="1" dirty="0">
                  <a:latin typeface="Times" charset="0"/>
                </a:rPr>
                <a:t>g</a:t>
              </a:r>
              <a:r>
                <a:rPr lang="en-US" sz="1800" dirty="0"/>
                <a:t>) + O</a:t>
              </a:r>
              <a:r>
                <a:rPr lang="en-US" sz="1800" baseline="-25000" dirty="0"/>
                <a:t>2</a:t>
              </a:r>
              <a:r>
                <a:rPr lang="en-US" sz="1800" dirty="0"/>
                <a:t>(</a:t>
              </a:r>
              <a:r>
                <a:rPr lang="en-US" sz="1800" i="1" dirty="0">
                  <a:latin typeface="Times" charset="0"/>
                </a:rPr>
                <a:t>g</a:t>
              </a:r>
              <a:r>
                <a:rPr lang="en-US" sz="1800" dirty="0"/>
                <a:t>)</a:t>
              </a: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4241" y="144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742022" y="945545"/>
            <a:ext cx="414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there more volume of H</a:t>
            </a:r>
            <a:r>
              <a:rPr lang="en-US" baseline="-25000" dirty="0" smtClean="0"/>
              <a:t>2</a:t>
            </a:r>
            <a:r>
              <a:rPr lang="en-US" dirty="0" smtClean="0"/>
              <a:t> than O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15556" y="2943282"/>
            <a:ext cx="4628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that these two reactions are the only two reactions possible.</a:t>
            </a:r>
            <a:br>
              <a:rPr lang="en-US" dirty="0" smtClean="0"/>
            </a:br>
            <a:r>
              <a:rPr lang="en-US" dirty="0" smtClean="0"/>
              <a:t>In water, hydrogen cannot oxidize and oxygen cannot reduce any further.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3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electrolysis of water.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7933" y="1106311"/>
            <a:ext cx="8458200" cy="4114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sz="2000" baseline="-25000" dirty="0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538347" y="1070012"/>
            <a:ext cx="3581400" cy="668338"/>
            <a:chOff x="144" y="3360"/>
            <a:chExt cx="2256" cy="421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44" y="3360"/>
              <a:ext cx="2256" cy="421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sz="1800" u="sng" dirty="0"/>
                <a:t>Oxidation half-reaction</a:t>
              </a:r>
            </a:p>
            <a:p>
              <a:pPr>
                <a:spcBef>
                  <a:spcPct val="10000"/>
                </a:spcBef>
              </a:pPr>
              <a:r>
                <a:rPr lang="en-US" sz="1800" b="0" dirty="0"/>
                <a:t>2H</a:t>
              </a:r>
              <a:r>
                <a:rPr lang="en-US" sz="1800" b="0" baseline="-25000" dirty="0"/>
                <a:t>2</a:t>
              </a:r>
              <a:r>
                <a:rPr lang="en-US" sz="1800" b="0" dirty="0"/>
                <a:t>O(</a:t>
              </a:r>
              <a:r>
                <a:rPr lang="en-US" sz="1800" b="0" i="1" dirty="0">
                  <a:latin typeface="Times" charset="0"/>
                </a:rPr>
                <a:t>l</a:t>
              </a:r>
              <a:r>
                <a:rPr lang="en-US" sz="1800" b="0" dirty="0"/>
                <a:t>)     4H</a:t>
              </a:r>
              <a:r>
                <a:rPr lang="en-US" sz="1800" baseline="30000" dirty="0"/>
                <a:t>+</a:t>
              </a:r>
              <a:r>
                <a:rPr lang="en-US" sz="1800" b="0" dirty="0"/>
                <a:t>(</a:t>
              </a:r>
              <a:r>
                <a:rPr lang="en-US" sz="1800" b="0" i="1" dirty="0" err="1">
                  <a:latin typeface="Times" charset="0"/>
                </a:rPr>
                <a:t>aq</a:t>
              </a:r>
              <a:r>
                <a:rPr lang="en-US" sz="1800" b="0" dirty="0"/>
                <a:t>)</a:t>
              </a:r>
              <a:r>
                <a:rPr lang="en-US" sz="1800" b="0" dirty="0">
                  <a:solidFill>
                    <a:schemeClr val="bg1"/>
                  </a:solidFill>
                </a:rPr>
                <a:t> </a:t>
              </a:r>
              <a:r>
                <a:rPr lang="en-US" sz="1800" b="0" dirty="0"/>
                <a:t>+ O</a:t>
              </a:r>
              <a:r>
                <a:rPr lang="en-US" sz="1800" b="0" baseline="-25000" dirty="0"/>
                <a:t>2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charset="0"/>
                </a:rPr>
                <a:t>g</a:t>
              </a:r>
              <a:r>
                <a:rPr lang="en-US" sz="1800" b="0" dirty="0"/>
                <a:t>) + 4e</a:t>
              </a:r>
              <a:r>
                <a:rPr lang="en-US" sz="1800" baseline="30000" dirty="0"/>
                <a:t>-</a:t>
              </a:r>
              <a:endParaRPr lang="en-US" sz="1800" dirty="0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717" y="36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48008" y="2423281"/>
            <a:ext cx="3733800" cy="668338"/>
            <a:chOff x="3264" y="3312"/>
            <a:chExt cx="2352" cy="421"/>
          </a:xfrm>
        </p:grpSpPr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264" y="3312"/>
              <a:ext cx="2352" cy="421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sz="1800" u="sng" dirty="0"/>
                <a:t>Reduction half-reaction</a:t>
              </a:r>
            </a:p>
            <a:p>
              <a:pPr algn="r">
                <a:spcBef>
                  <a:spcPct val="10000"/>
                </a:spcBef>
              </a:pPr>
              <a:r>
                <a:rPr lang="en-US" sz="1800" b="0" dirty="0"/>
                <a:t>2H</a:t>
              </a:r>
              <a:r>
                <a:rPr lang="en-US" sz="1800" b="0" baseline="-25000" dirty="0"/>
                <a:t>2</a:t>
              </a:r>
              <a:r>
                <a:rPr lang="en-US" sz="1800" b="0" dirty="0"/>
                <a:t>O(</a:t>
              </a:r>
              <a:r>
                <a:rPr lang="en-US" sz="1800" b="0" i="1" dirty="0">
                  <a:latin typeface="Times" charset="0"/>
                </a:rPr>
                <a:t>l</a:t>
              </a:r>
              <a:r>
                <a:rPr lang="en-US" sz="1800" b="0" dirty="0"/>
                <a:t>) + 4e</a:t>
              </a:r>
              <a:r>
                <a:rPr lang="en-US" sz="1800" baseline="30000" dirty="0"/>
                <a:t>-</a:t>
              </a:r>
              <a:r>
                <a:rPr lang="en-US" sz="1800" b="0" dirty="0"/>
                <a:t>      2H</a:t>
              </a:r>
              <a:r>
                <a:rPr lang="en-US" sz="1800" b="0" baseline="-25000" dirty="0"/>
                <a:t>2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charset="0"/>
                </a:rPr>
                <a:t>g</a:t>
              </a:r>
              <a:r>
                <a:rPr lang="en-US" sz="1800" b="0" dirty="0"/>
                <a:t>) + 2OH</a:t>
              </a:r>
              <a:r>
                <a:rPr lang="en-US" sz="1800" baseline="30000" dirty="0"/>
                <a:t>-</a:t>
              </a:r>
              <a:r>
                <a:rPr lang="en-US" sz="1800" b="0" dirty="0"/>
                <a:t>(</a:t>
              </a:r>
              <a:r>
                <a:rPr lang="en-US" sz="1800" b="0" i="1" dirty="0" err="1">
                  <a:latin typeface="Times" charset="0"/>
                </a:rPr>
                <a:t>aq</a:t>
              </a:r>
              <a:r>
                <a:rPr lang="en-US" sz="1800" b="0" dirty="0"/>
                <a:t>)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4224" y="36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456318" y="1361596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E</a:t>
            </a:r>
            <a:r>
              <a:rPr lang="en-US" baseline="30000" dirty="0" err="1" smtClean="0"/>
              <a:t>o</a:t>
            </a:r>
            <a:r>
              <a:rPr lang="en-US" dirty="0" smtClean="0"/>
              <a:t> =-1.29V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82216" y="2695815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E</a:t>
            </a:r>
            <a:r>
              <a:rPr lang="en-US" baseline="30000" dirty="0" err="1" smtClean="0"/>
              <a:t>o</a:t>
            </a:r>
            <a:r>
              <a:rPr lang="en-US" dirty="0" smtClean="0"/>
              <a:t> =-0.82V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456318" y="1967888"/>
            <a:ext cx="1075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E =-0.82V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09941" y="3553610"/>
            <a:ext cx="1075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 =-0.42V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0153" y="5489730"/>
            <a:ext cx="8206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Overvoltage (life is not so simple): additional 0.4-0.6V</a:t>
            </a:r>
          </a:p>
          <a:p>
            <a:r>
              <a:rPr lang="en-US" dirty="0" smtClean="0"/>
              <a:t>Usually an overvoltage is needed due to kinetic factors. The formation of gas on the solid electrode has a higher energy barrier.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6785" y="1713472"/>
            <a:ext cx="3690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 has a pH=7, so [H</a:t>
            </a:r>
            <a:r>
              <a:rPr lang="en-US" baseline="30000" dirty="0" smtClean="0"/>
              <a:t>+</a:t>
            </a:r>
            <a:r>
              <a:rPr lang="en-US" dirty="0" smtClean="0"/>
              <a:t>] is not 1M</a:t>
            </a:r>
          </a:p>
          <a:p>
            <a:r>
              <a:rPr lang="en-US" dirty="0" smtClean="0"/>
              <a:t>But 1E-7M. Using Nernst Equation </a:t>
            </a:r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6544" y="3381790"/>
            <a:ext cx="3793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 has a pH=7, so [OH</a:t>
            </a:r>
            <a:r>
              <a:rPr lang="en-US" baseline="30000" dirty="0" smtClean="0"/>
              <a:t>-</a:t>
            </a:r>
            <a:r>
              <a:rPr lang="en-US" dirty="0" smtClean="0"/>
              <a:t>] is not 1M</a:t>
            </a:r>
          </a:p>
          <a:p>
            <a:r>
              <a:rPr lang="en-US" dirty="0" smtClean="0"/>
              <a:t>But 1E-7M. Using Nernst Equation </a:t>
            </a:r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88928" y="4274792"/>
            <a:ext cx="7605659" cy="381696"/>
            <a:chOff x="1714343" y="1005841"/>
            <a:chExt cx="7605659" cy="381696"/>
          </a:xfrm>
        </p:grpSpPr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1714343" y="1018205"/>
              <a:ext cx="3581400" cy="369332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2H</a:t>
              </a:r>
              <a:r>
                <a:rPr lang="en-US" sz="1800" b="0" baseline="-2500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</a:t>
              </a: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O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latin typeface="Times" charset="0"/>
                </a:rPr>
                <a:t>l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) </a:t>
              </a: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ym typeface="Wingdings"/>
                </a:rPr>
                <a:t> </a:t>
              </a:r>
              <a:r>
                <a:rPr lang="en-US" sz="1800" b="0" dirty="0" smtClean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4H</a:t>
              </a:r>
              <a:r>
                <a:rPr lang="en-US" sz="1800" baseline="30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+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(</a:t>
              </a:r>
              <a:r>
                <a:rPr lang="en-US" sz="1800" b="0" i="1" dirty="0" err="1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latin typeface="Times" charset="0"/>
                </a:rPr>
                <a:t>aq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)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</a:rPr>
                <a:t> 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+ O</a:t>
              </a:r>
              <a:r>
                <a:rPr lang="en-US" sz="1800" b="0" baseline="-25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2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latin typeface="Times" charset="0"/>
                </a:rPr>
                <a:t>g</a:t>
              </a:r>
              <a:r>
                <a:rPr lang="en-US" sz="1800" b="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) + 4e</a:t>
              </a:r>
              <a:r>
                <a:rPr lang="en-US" sz="1800" baseline="30000" dirty="0"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a:rPr>
                <a:t>-</a:t>
              </a:r>
              <a:endParaRPr lang="en-US" sz="1800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193827" y="1005841"/>
              <a:ext cx="41261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E =-0.82V  + </a:t>
              </a:r>
              <a:r>
                <a:rPr lang="en-US" dirty="0" err="1" smtClean="0"/>
                <a:t>overpotential</a:t>
              </a:r>
              <a:r>
                <a:rPr lang="en-US" dirty="0" smtClean="0"/>
                <a:t> = [-1.22,-1.42V]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6528" y="4851779"/>
            <a:ext cx="7676819" cy="369332"/>
            <a:chOff x="1561943" y="1582828"/>
            <a:chExt cx="7676819" cy="369332"/>
          </a:xfrm>
        </p:grpSpPr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1561943" y="1582828"/>
              <a:ext cx="3733800" cy="369332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10000"/>
                </a:spcBef>
              </a:pP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</a:rPr>
                <a:t>2H</a:t>
              </a:r>
              <a:r>
                <a:rPr lang="en-US" sz="1800" b="0" baseline="-25000" dirty="0" smtClean="0">
                  <a:ln>
                    <a:solidFill>
                      <a:srgbClr val="FF0000"/>
                    </a:solidFill>
                  </a:ln>
                </a:rPr>
                <a:t>2</a:t>
              </a: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</a:rPr>
                <a:t>O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rgbClr val="FF0000"/>
                    </a:solidFill>
                  </a:ln>
                  <a:latin typeface="Times" charset="0"/>
                </a:rPr>
                <a:t>l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) + 4e</a:t>
              </a:r>
              <a:r>
                <a:rPr lang="en-US" sz="1800" baseline="30000" dirty="0">
                  <a:ln>
                    <a:solidFill>
                      <a:srgbClr val="FF0000"/>
                    </a:solidFill>
                  </a:ln>
                </a:rPr>
                <a:t>-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 </a:t>
              </a: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  <a:sym typeface="Wingdings"/>
                </a:rPr>
                <a:t></a:t>
              </a:r>
              <a:r>
                <a:rPr lang="en-US" sz="1800" b="0" dirty="0" smtClean="0">
                  <a:ln>
                    <a:solidFill>
                      <a:srgbClr val="FF0000"/>
                    </a:solidFill>
                  </a:ln>
                </a:rPr>
                <a:t> 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2H</a:t>
              </a:r>
              <a:r>
                <a:rPr lang="en-US" sz="1800" b="0" baseline="-25000" dirty="0">
                  <a:ln>
                    <a:solidFill>
                      <a:srgbClr val="FF0000"/>
                    </a:solidFill>
                  </a:ln>
                </a:rPr>
                <a:t>2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(</a:t>
              </a:r>
              <a:r>
                <a:rPr lang="en-US" sz="1800" b="0" i="1" dirty="0">
                  <a:ln>
                    <a:solidFill>
                      <a:srgbClr val="FF0000"/>
                    </a:solidFill>
                  </a:ln>
                  <a:latin typeface="Times" charset="0"/>
                </a:rPr>
                <a:t>g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) + 2OH</a:t>
              </a:r>
              <a:r>
                <a:rPr lang="en-US" sz="1800" baseline="30000" dirty="0">
                  <a:ln>
                    <a:solidFill>
                      <a:srgbClr val="FF0000"/>
                    </a:solidFill>
                  </a:ln>
                </a:rPr>
                <a:t>-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(</a:t>
              </a:r>
              <a:r>
                <a:rPr lang="en-US" sz="1800" b="0" i="1" dirty="0" err="1">
                  <a:ln>
                    <a:solidFill>
                      <a:srgbClr val="FF0000"/>
                    </a:solidFill>
                  </a:ln>
                  <a:latin typeface="Times" charset="0"/>
                </a:rPr>
                <a:t>aq</a:t>
              </a:r>
              <a:r>
                <a:rPr lang="en-US" sz="1800" b="0" dirty="0">
                  <a:ln>
                    <a:solidFill>
                      <a:srgbClr val="FF0000"/>
                    </a:solidFill>
                  </a:ln>
                </a:rPr>
                <a:t>)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95743" y="1582828"/>
              <a:ext cx="39430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E =-0.42V + </a:t>
              </a:r>
              <a:r>
                <a:rPr lang="en-US" dirty="0" err="1" smtClean="0"/>
                <a:t>overpotential</a:t>
              </a:r>
              <a:r>
                <a:rPr lang="en-US" dirty="0" smtClean="0"/>
                <a:t> = [-0.82,-1.02]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673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10931</TotalTime>
  <Words>1209</Words>
  <Application>Microsoft Macintosh PowerPoint</Application>
  <PresentationFormat>On-screen Show (4:3)</PresentationFormat>
  <Paragraphs>155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1_Custom Design</vt:lpstr>
      <vt:lpstr>Custom Design</vt:lpstr>
      <vt:lpstr>Electrochemistry</vt:lpstr>
      <vt:lpstr>Outline</vt:lpstr>
      <vt:lpstr>Electrolysis</vt:lpstr>
      <vt:lpstr>Electrolytic cell</vt:lpstr>
      <vt:lpstr>Electroplating metals</vt:lpstr>
      <vt:lpstr>Electroplating metals</vt:lpstr>
      <vt:lpstr>Electrolysis</vt:lpstr>
      <vt:lpstr>The electrolysis of water.</vt:lpstr>
      <vt:lpstr>The electrolysis of water.</vt:lpstr>
      <vt:lpstr>Electrolysis of mixture of ions</vt:lpstr>
      <vt:lpstr>Electrolysis of mixture of ions</vt:lpstr>
      <vt:lpstr>Electrodeposition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Units, Conversions and Representations</dc:title>
  <dc:creator>Xavier Prat-Resina</dc:creator>
  <cp:lastModifiedBy>Xavier Prat-Resina</cp:lastModifiedBy>
  <cp:revision>282</cp:revision>
  <dcterms:created xsi:type="dcterms:W3CDTF">2011-05-25T14:21:45Z</dcterms:created>
  <dcterms:modified xsi:type="dcterms:W3CDTF">2015-03-18T15:47:30Z</dcterms:modified>
</cp:coreProperties>
</file>