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72" r:id="rId2"/>
    <p:sldMasterId id="2147483660" r:id="rId3"/>
  </p:sldMasterIdLst>
  <p:notesMasterIdLst>
    <p:notesMasterId r:id="rId16"/>
  </p:notesMasterIdLst>
  <p:handoutMasterIdLst>
    <p:handoutMasterId r:id="rId17"/>
  </p:handoutMasterIdLst>
  <p:sldIdLst>
    <p:sldId id="256" r:id="rId4"/>
    <p:sldId id="405" r:id="rId5"/>
    <p:sldId id="406" r:id="rId6"/>
    <p:sldId id="407" r:id="rId7"/>
    <p:sldId id="408" r:id="rId8"/>
    <p:sldId id="409" r:id="rId9"/>
    <p:sldId id="410" r:id="rId10"/>
    <p:sldId id="420" r:id="rId11"/>
    <p:sldId id="421" r:id="rId12"/>
    <p:sldId id="412" r:id="rId13"/>
    <p:sldId id="415" r:id="rId14"/>
    <p:sldId id="422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F3353D6-3C09-AB4D-A9EA-142C54C481FF}">
          <p14:sldIdLst>
            <p14:sldId id="256"/>
            <p14:sldId id="405"/>
            <p14:sldId id="406"/>
            <p14:sldId id="407"/>
            <p14:sldId id="408"/>
            <p14:sldId id="409"/>
            <p14:sldId id="410"/>
            <p14:sldId id="420"/>
            <p14:sldId id="421"/>
            <p14:sldId id="412"/>
            <p14:sldId id="415"/>
            <p14:sldId id="42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Xavier Prat-Resina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FF"/>
    <a:srgbClr val="A21D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28" autoAdjust="0"/>
    <p:restoredTop sz="97527" autoAdjust="0"/>
  </p:normalViewPr>
  <p:slideViewPr>
    <p:cSldViewPr snapToGrid="0" snapToObjects="1">
      <p:cViewPr>
        <p:scale>
          <a:sx n="90" d="100"/>
          <a:sy n="90" d="100"/>
        </p:scale>
        <p:origin x="-140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531642-EF08-8D4D-A349-C3F01521AD65}" type="datetimeFigureOut">
              <a:rPr lang="en-US" smtClean="0"/>
              <a:t>3/30/15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06E27A-7558-824D-841B-E889F86FA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5977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9AF3C1-D4F1-D04B-8A98-5B4EFEAD8420}" type="datetimeFigureOut">
              <a:rPr lang="en-US" smtClean="0"/>
              <a:t>3/30/15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54F6B-22BF-6E4C-B1B5-18D752BCC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3068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585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776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418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7192" y="237150"/>
            <a:ext cx="5472962" cy="50541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none"/>
        </p:style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en-US" dirty="0" smtClean="0"/>
              <a:t>Session XX: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11431" y="0"/>
            <a:ext cx="742569" cy="74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580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E95D-D28A-C44B-B5A6-DA066A543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37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E95D-D28A-C44B-B5A6-DA066A543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70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E95D-D28A-C44B-B5A6-DA066A543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921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E95D-D28A-C44B-B5A6-DA066A543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84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E95D-D28A-C44B-B5A6-DA066A543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50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E95D-D28A-C44B-B5A6-DA066A543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9896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E95D-D28A-C44B-B5A6-DA066A543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879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242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E95D-D28A-C44B-B5A6-DA066A543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6235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E95D-D28A-C44B-B5A6-DA066A543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1090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E95D-D28A-C44B-B5A6-DA066A543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276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E95D-D28A-C44B-B5A6-DA066A543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2585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B82CD-49EB-D647-895B-D005364F2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1635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B82CD-49EB-D647-895B-D005364F2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3387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B82CD-49EB-D647-895B-D005364F2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2105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B82CD-49EB-D647-895B-D005364F2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9733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B82CD-49EB-D647-895B-D005364F2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5566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B82CD-49EB-D647-895B-D005364F2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27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4438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B82CD-49EB-D647-895B-D005364F2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3435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B82CD-49EB-D647-895B-D005364F2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9380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B82CD-49EB-D647-895B-D005364F2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4342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B82CD-49EB-D647-895B-D005364F2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6360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B82CD-49EB-D647-895B-D005364F2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685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242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090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10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68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692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16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Spring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Chem 2333: General Chemistry II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D2702-FBF6-CD4E-A6D6-DA4EDAF979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163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4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5E95D-D28A-C44B-B5A6-DA066A543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519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B82CD-49EB-D647-895B-D005364F2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948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wps.prenhall.com/wps/media/objects/169/174025/Electrolysis.html" TargetMode="External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Electrochemistry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General Chemistry II Chem2333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2939" y="6356350"/>
            <a:ext cx="1117600" cy="393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1943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10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electrolysis of water.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97933" y="1106311"/>
            <a:ext cx="8458200" cy="41148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endParaRPr lang="en-US" sz="2000" baseline="-25000" dirty="0"/>
          </a:p>
        </p:txBody>
      </p: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538347" y="1070012"/>
            <a:ext cx="3581400" cy="668338"/>
            <a:chOff x="144" y="3360"/>
            <a:chExt cx="2256" cy="421"/>
          </a:xfrm>
        </p:grpSpPr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144" y="3360"/>
              <a:ext cx="2256" cy="421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10000"/>
                </a:spcBef>
              </a:pPr>
              <a:r>
                <a:rPr lang="en-US" sz="1800" u="sng" dirty="0"/>
                <a:t>Oxidation half-reaction</a:t>
              </a:r>
            </a:p>
            <a:p>
              <a:pPr>
                <a:spcBef>
                  <a:spcPct val="10000"/>
                </a:spcBef>
              </a:pPr>
              <a:r>
                <a:rPr lang="en-US" sz="1800" b="0" dirty="0"/>
                <a:t>2H</a:t>
              </a:r>
              <a:r>
                <a:rPr lang="en-US" sz="1800" b="0" baseline="-25000" dirty="0"/>
                <a:t>2</a:t>
              </a:r>
              <a:r>
                <a:rPr lang="en-US" sz="1800" b="0" dirty="0"/>
                <a:t>O(</a:t>
              </a:r>
              <a:r>
                <a:rPr lang="en-US" sz="1800" b="0" i="1" dirty="0">
                  <a:latin typeface="Times" charset="0"/>
                </a:rPr>
                <a:t>l</a:t>
              </a:r>
              <a:r>
                <a:rPr lang="en-US" sz="1800" b="0" dirty="0"/>
                <a:t>)     4H</a:t>
              </a:r>
              <a:r>
                <a:rPr lang="en-US" sz="1800" baseline="30000" dirty="0"/>
                <a:t>+</a:t>
              </a:r>
              <a:r>
                <a:rPr lang="en-US" sz="1800" b="0" dirty="0"/>
                <a:t>(</a:t>
              </a:r>
              <a:r>
                <a:rPr lang="en-US" sz="1800" b="0" i="1" dirty="0" err="1">
                  <a:latin typeface="Times" charset="0"/>
                </a:rPr>
                <a:t>aq</a:t>
              </a:r>
              <a:r>
                <a:rPr lang="en-US" sz="1800" b="0" dirty="0"/>
                <a:t>)</a:t>
              </a:r>
              <a:r>
                <a:rPr lang="en-US" sz="1800" b="0" dirty="0">
                  <a:solidFill>
                    <a:schemeClr val="bg1"/>
                  </a:solidFill>
                </a:rPr>
                <a:t> </a:t>
              </a:r>
              <a:r>
                <a:rPr lang="en-US" sz="1800" b="0" dirty="0"/>
                <a:t>+ O</a:t>
              </a:r>
              <a:r>
                <a:rPr lang="en-US" sz="1800" b="0" baseline="-25000" dirty="0"/>
                <a:t>2</a:t>
              </a:r>
              <a:r>
                <a:rPr lang="en-US" sz="1800" b="0" dirty="0"/>
                <a:t>(</a:t>
              </a:r>
              <a:r>
                <a:rPr lang="en-US" sz="1800" b="0" i="1" dirty="0">
                  <a:latin typeface="Times" charset="0"/>
                </a:rPr>
                <a:t>g</a:t>
              </a:r>
              <a:r>
                <a:rPr lang="en-US" sz="1800" b="0" dirty="0"/>
                <a:t>) + 4e</a:t>
              </a:r>
              <a:r>
                <a:rPr lang="en-US" sz="1800" baseline="30000" dirty="0"/>
                <a:t>-</a:t>
              </a:r>
              <a:endParaRPr lang="en-US" sz="1800" dirty="0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717" y="36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548008" y="2423281"/>
            <a:ext cx="3733800" cy="668338"/>
            <a:chOff x="3264" y="3312"/>
            <a:chExt cx="2352" cy="421"/>
          </a:xfrm>
        </p:grpSpPr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3264" y="3312"/>
              <a:ext cx="2352" cy="421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10000"/>
                </a:spcBef>
              </a:pPr>
              <a:r>
                <a:rPr lang="en-US" sz="1800" u="sng" dirty="0"/>
                <a:t>Reduction half-reaction</a:t>
              </a:r>
            </a:p>
            <a:p>
              <a:pPr algn="r">
                <a:spcBef>
                  <a:spcPct val="10000"/>
                </a:spcBef>
              </a:pPr>
              <a:r>
                <a:rPr lang="en-US" sz="1800" b="0" dirty="0"/>
                <a:t>2H</a:t>
              </a:r>
              <a:r>
                <a:rPr lang="en-US" sz="1800" b="0" baseline="-25000" dirty="0"/>
                <a:t>2</a:t>
              </a:r>
              <a:r>
                <a:rPr lang="en-US" sz="1800" b="0" dirty="0"/>
                <a:t>O(</a:t>
              </a:r>
              <a:r>
                <a:rPr lang="en-US" sz="1800" b="0" i="1" dirty="0">
                  <a:latin typeface="Times" charset="0"/>
                </a:rPr>
                <a:t>l</a:t>
              </a:r>
              <a:r>
                <a:rPr lang="en-US" sz="1800" b="0" dirty="0"/>
                <a:t>) + 4e</a:t>
              </a:r>
              <a:r>
                <a:rPr lang="en-US" sz="1800" baseline="30000" dirty="0"/>
                <a:t>-</a:t>
              </a:r>
              <a:r>
                <a:rPr lang="en-US" sz="1800" b="0" dirty="0"/>
                <a:t>      2H</a:t>
              </a:r>
              <a:r>
                <a:rPr lang="en-US" sz="1800" b="0" baseline="-25000" dirty="0"/>
                <a:t>2</a:t>
              </a:r>
              <a:r>
                <a:rPr lang="en-US" sz="1800" b="0" dirty="0"/>
                <a:t>(</a:t>
              </a:r>
              <a:r>
                <a:rPr lang="en-US" sz="1800" b="0" i="1" dirty="0">
                  <a:latin typeface="Times" charset="0"/>
                </a:rPr>
                <a:t>g</a:t>
              </a:r>
              <a:r>
                <a:rPr lang="en-US" sz="1800" b="0" dirty="0"/>
                <a:t>) + 2OH</a:t>
              </a:r>
              <a:r>
                <a:rPr lang="en-US" sz="1800" baseline="30000" dirty="0"/>
                <a:t>-</a:t>
              </a:r>
              <a:r>
                <a:rPr lang="en-US" sz="1800" b="0" dirty="0"/>
                <a:t>(</a:t>
              </a:r>
              <a:r>
                <a:rPr lang="en-US" sz="1800" b="0" i="1" dirty="0" err="1">
                  <a:latin typeface="Times" charset="0"/>
                </a:rPr>
                <a:t>aq</a:t>
              </a:r>
              <a:r>
                <a:rPr lang="en-US" sz="1800" b="0" dirty="0"/>
                <a:t>)</a:t>
              </a:r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4224" y="360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4456318" y="1361596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E</a:t>
            </a:r>
            <a:r>
              <a:rPr lang="en-US" baseline="30000" dirty="0" err="1" smtClean="0"/>
              <a:t>o</a:t>
            </a:r>
            <a:r>
              <a:rPr lang="en-US" dirty="0" smtClean="0"/>
              <a:t> =-1.29V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582216" y="2695815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E</a:t>
            </a:r>
            <a:r>
              <a:rPr lang="en-US" baseline="30000" dirty="0" err="1" smtClean="0"/>
              <a:t>o</a:t>
            </a:r>
            <a:r>
              <a:rPr lang="en-US" dirty="0" smtClean="0"/>
              <a:t> =-0.82V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456318" y="1967888"/>
            <a:ext cx="1075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/>
              <a:t>E =-0.82V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509941" y="3553610"/>
            <a:ext cx="1075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 =-0.42V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80153" y="5489730"/>
            <a:ext cx="82068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Overvoltage: additional 0.4-0.6V</a:t>
            </a:r>
          </a:p>
          <a:p>
            <a:r>
              <a:rPr lang="en-US" dirty="0" smtClean="0"/>
              <a:t>Usually an overvoltage is needed due to kinetic factors. The formation of gas on the solid electrode has a higher energy barrier.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46785" y="1713472"/>
            <a:ext cx="3690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Water has a pH=7, so [H</a:t>
            </a:r>
            <a:r>
              <a:rPr lang="en-US" baseline="30000" dirty="0" smtClean="0"/>
              <a:t>+</a:t>
            </a:r>
            <a:r>
              <a:rPr lang="en-US" dirty="0" smtClean="0"/>
              <a:t>] is not 1M</a:t>
            </a:r>
          </a:p>
          <a:p>
            <a:r>
              <a:rPr lang="en-US" dirty="0" smtClean="0"/>
              <a:t>But 1E-7M. Using Nernst Equation </a:t>
            </a:r>
            <a:r>
              <a:rPr lang="en-US" dirty="0" smtClean="0">
                <a:sym typeface="Wingdings"/>
              </a:rPr>
              <a:t>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66544" y="3381790"/>
            <a:ext cx="37939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Water has a pH=7, so [OH</a:t>
            </a:r>
            <a:r>
              <a:rPr lang="en-US" baseline="30000" dirty="0" smtClean="0"/>
              <a:t>-</a:t>
            </a:r>
            <a:r>
              <a:rPr lang="en-US" dirty="0" smtClean="0"/>
              <a:t>] is not 1M</a:t>
            </a:r>
          </a:p>
          <a:p>
            <a:r>
              <a:rPr lang="en-US" dirty="0" smtClean="0"/>
              <a:t>But 1E-7M. Using Nernst Equation </a:t>
            </a:r>
            <a:r>
              <a:rPr lang="en-US" dirty="0" smtClean="0">
                <a:sym typeface="Wingdings"/>
              </a:rPr>
              <a:t>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388928" y="4274792"/>
            <a:ext cx="7605659" cy="381696"/>
            <a:chOff x="1714343" y="1005841"/>
            <a:chExt cx="7605659" cy="381696"/>
          </a:xfrm>
        </p:grpSpPr>
        <p:sp>
          <p:nvSpPr>
            <p:cNvPr id="21" name="Text Box 5"/>
            <p:cNvSpPr txBox="1">
              <a:spLocks noChangeArrowheads="1"/>
            </p:cNvSpPr>
            <p:nvPr/>
          </p:nvSpPr>
          <p:spPr bwMode="auto">
            <a:xfrm>
              <a:off x="1714343" y="1018205"/>
              <a:ext cx="3581400" cy="369332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10000"/>
                </a:spcBef>
              </a:pPr>
              <a:r>
                <a:rPr lang="en-US" sz="1800" b="0" dirty="0" smtClean="0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rPr>
                <a:t>2H</a:t>
              </a:r>
              <a:r>
                <a:rPr lang="en-US" sz="1800" b="0" baseline="-25000" dirty="0" smtClean="0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rPr>
                <a:t>2</a:t>
              </a:r>
              <a:r>
                <a:rPr lang="en-US" sz="1800" b="0" dirty="0" smtClean="0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rPr>
                <a:t>O</a:t>
              </a:r>
              <a:r>
                <a:rPr lang="en-US" sz="1800" b="0" dirty="0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rPr>
                <a:t>(</a:t>
              </a:r>
              <a:r>
                <a:rPr lang="en-US" sz="1800" b="0" i="1" dirty="0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  <a:latin typeface="Times" charset="0"/>
                </a:rPr>
                <a:t>l</a:t>
              </a:r>
              <a:r>
                <a:rPr lang="en-US" sz="1800" b="0" dirty="0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rPr>
                <a:t>) </a:t>
              </a:r>
              <a:r>
                <a:rPr lang="en-US" sz="1800" b="0" dirty="0" smtClean="0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  <a:sym typeface="Wingdings"/>
                </a:rPr>
                <a:t> </a:t>
              </a:r>
              <a:r>
                <a:rPr lang="en-US" sz="1800" b="0" dirty="0" smtClean="0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rPr>
                <a:t>4H</a:t>
              </a:r>
              <a:r>
                <a:rPr lang="en-US" sz="1800" baseline="30000" dirty="0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rPr>
                <a:t>+</a:t>
              </a:r>
              <a:r>
                <a:rPr lang="en-US" sz="1800" b="0" dirty="0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rPr>
                <a:t>(</a:t>
              </a:r>
              <a:r>
                <a:rPr lang="en-US" sz="1800" b="0" i="1" dirty="0" err="1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  <a:latin typeface="Times" charset="0"/>
                </a:rPr>
                <a:t>aq</a:t>
              </a:r>
              <a:r>
                <a:rPr lang="en-US" sz="1800" b="0" dirty="0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rPr>
                <a:t>)</a:t>
              </a:r>
              <a:r>
                <a:rPr lang="en-US" sz="1800" b="0" dirty="0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  <a:solidFill>
                    <a:schemeClr val="bg1"/>
                  </a:solidFill>
                </a:rPr>
                <a:t> </a:t>
              </a:r>
              <a:r>
                <a:rPr lang="en-US" sz="1800" b="0" dirty="0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rPr>
                <a:t>+ O</a:t>
              </a:r>
              <a:r>
                <a:rPr lang="en-US" sz="1800" b="0" baseline="-25000" dirty="0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rPr>
                <a:t>2</a:t>
              </a:r>
              <a:r>
                <a:rPr lang="en-US" sz="1800" b="0" dirty="0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rPr>
                <a:t>(</a:t>
              </a:r>
              <a:r>
                <a:rPr lang="en-US" sz="1800" b="0" i="1" dirty="0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  <a:latin typeface="Times" charset="0"/>
                </a:rPr>
                <a:t>g</a:t>
              </a:r>
              <a:r>
                <a:rPr lang="en-US" sz="1800" b="0" dirty="0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rPr>
                <a:t>) + 4e</a:t>
              </a:r>
              <a:r>
                <a:rPr lang="en-US" sz="1800" baseline="30000" dirty="0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rPr>
                <a:t>-</a:t>
              </a:r>
              <a:endParaRPr lang="en-US" sz="1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193827" y="1005841"/>
              <a:ext cx="412617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E =-0.82V  + </a:t>
              </a:r>
              <a:r>
                <a:rPr lang="en-US" dirty="0" err="1" smtClean="0"/>
                <a:t>overpotential</a:t>
              </a:r>
              <a:r>
                <a:rPr lang="en-US" dirty="0" smtClean="0"/>
                <a:t> = [-1.22,-1.42V]</a:t>
              </a:r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36528" y="4851779"/>
            <a:ext cx="7676819" cy="369332"/>
            <a:chOff x="1561943" y="1582828"/>
            <a:chExt cx="7676819" cy="369332"/>
          </a:xfrm>
        </p:grpSpPr>
        <p:sp>
          <p:nvSpPr>
            <p:cNvPr id="24" name="Text Box 7"/>
            <p:cNvSpPr txBox="1">
              <a:spLocks noChangeArrowheads="1"/>
            </p:cNvSpPr>
            <p:nvPr/>
          </p:nvSpPr>
          <p:spPr bwMode="auto">
            <a:xfrm>
              <a:off x="1561943" y="1582828"/>
              <a:ext cx="3733800" cy="369332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>
                <a:spcBef>
                  <a:spcPct val="10000"/>
                </a:spcBef>
              </a:pPr>
              <a:r>
                <a:rPr lang="en-US" sz="1800" b="0" dirty="0" smtClean="0">
                  <a:ln>
                    <a:solidFill>
                      <a:srgbClr val="FF0000"/>
                    </a:solidFill>
                  </a:ln>
                </a:rPr>
                <a:t>2H</a:t>
              </a:r>
              <a:r>
                <a:rPr lang="en-US" sz="1800" b="0" baseline="-25000" dirty="0" smtClean="0">
                  <a:ln>
                    <a:solidFill>
                      <a:srgbClr val="FF0000"/>
                    </a:solidFill>
                  </a:ln>
                </a:rPr>
                <a:t>2</a:t>
              </a:r>
              <a:r>
                <a:rPr lang="en-US" sz="1800" b="0" dirty="0" smtClean="0">
                  <a:ln>
                    <a:solidFill>
                      <a:srgbClr val="FF0000"/>
                    </a:solidFill>
                  </a:ln>
                </a:rPr>
                <a:t>O</a:t>
              </a:r>
              <a:r>
                <a:rPr lang="en-US" sz="1800" b="0" dirty="0">
                  <a:ln>
                    <a:solidFill>
                      <a:srgbClr val="FF0000"/>
                    </a:solidFill>
                  </a:ln>
                </a:rPr>
                <a:t>(</a:t>
              </a:r>
              <a:r>
                <a:rPr lang="en-US" sz="1800" b="0" i="1" dirty="0">
                  <a:ln>
                    <a:solidFill>
                      <a:srgbClr val="FF0000"/>
                    </a:solidFill>
                  </a:ln>
                  <a:latin typeface="Times" charset="0"/>
                </a:rPr>
                <a:t>l</a:t>
              </a:r>
              <a:r>
                <a:rPr lang="en-US" sz="1800" b="0" dirty="0">
                  <a:ln>
                    <a:solidFill>
                      <a:srgbClr val="FF0000"/>
                    </a:solidFill>
                  </a:ln>
                </a:rPr>
                <a:t>) + 4e</a:t>
              </a:r>
              <a:r>
                <a:rPr lang="en-US" sz="1800" baseline="30000" dirty="0">
                  <a:ln>
                    <a:solidFill>
                      <a:srgbClr val="FF0000"/>
                    </a:solidFill>
                  </a:ln>
                </a:rPr>
                <a:t>-</a:t>
              </a:r>
              <a:r>
                <a:rPr lang="en-US" sz="1800" b="0" dirty="0">
                  <a:ln>
                    <a:solidFill>
                      <a:srgbClr val="FF0000"/>
                    </a:solidFill>
                  </a:ln>
                </a:rPr>
                <a:t> </a:t>
              </a:r>
              <a:r>
                <a:rPr lang="en-US" sz="1800" b="0" dirty="0" smtClean="0">
                  <a:ln>
                    <a:solidFill>
                      <a:srgbClr val="FF0000"/>
                    </a:solidFill>
                  </a:ln>
                  <a:sym typeface="Wingdings"/>
                </a:rPr>
                <a:t></a:t>
              </a:r>
              <a:r>
                <a:rPr lang="en-US" sz="1800" b="0" dirty="0" smtClean="0">
                  <a:ln>
                    <a:solidFill>
                      <a:srgbClr val="FF0000"/>
                    </a:solidFill>
                  </a:ln>
                </a:rPr>
                <a:t> </a:t>
              </a:r>
              <a:r>
                <a:rPr lang="en-US" sz="1800" b="0" dirty="0">
                  <a:ln>
                    <a:solidFill>
                      <a:srgbClr val="FF0000"/>
                    </a:solidFill>
                  </a:ln>
                </a:rPr>
                <a:t>2H</a:t>
              </a:r>
              <a:r>
                <a:rPr lang="en-US" sz="1800" b="0" baseline="-25000" dirty="0">
                  <a:ln>
                    <a:solidFill>
                      <a:srgbClr val="FF0000"/>
                    </a:solidFill>
                  </a:ln>
                </a:rPr>
                <a:t>2</a:t>
              </a:r>
              <a:r>
                <a:rPr lang="en-US" sz="1800" b="0" dirty="0">
                  <a:ln>
                    <a:solidFill>
                      <a:srgbClr val="FF0000"/>
                    </a:solidFill>
                  </a:ln>
                </a:rPr>
                <a:t>(</a:t>
              </a:r>
              <a:r>
                <a:rPr lang="en-US" sz="1800" b="0" i="1" dirty="0">
                  <a:ln>
                    <a:solidFill>
                      <a:srgbClr val="FF0000"/>
                    </a:solidFill>
                  </a:ln>
                  <a:latin typeface="Times" charset="0"/>
                </a:rPr>
                <a:t>g</a:t>
              </a:r>
              <a:r>
                <a:rPr lang="en-US" sz="1800" b="0" dirty="0">
                  <a:ln>
                    <a:solidFill>
                      <a:srgbClr val="FF0000"/>
                    </a:solidFill>
                  </a:ln>
                </a:rPr>
                <a:t>) + 2OH</a:t>
              </a:r>
              <a:r>
                <a:rPr lang="en-US" sz="1800" baseline="30000" dirty="0">
                  <a:ln>
                    <a:solidFill>
                      <a:srgbClr val="FF0000"/>
                    </a:solidFill>
                  </a:ln>
                </a:rPr>
                <a:t>-</a:t>
              </a:r>
              <a:r>
                <a:rPr lang="en-US" sz="1800" b="0" dirty="0">
                  <a:ln>
                    <a:solidFill>
                      <a:srgbClr val="FF0000"/>
                    </a:solidFill>
                  </a:ln>
                </a:rPr>
                <a:t>(</a:t>
              </a:r>
              <a:r>
                <a:rPr lang="en-US" sz="1800" b="0" i="1" dirty="0" err="1">
                  <a:ln>
                    <a:solidFill>
                      <a:srgbClr val="FF0000"/>
                    </a:solidFill>
                  </a:ln>
                  <a:latin typeface="Times" charset="0"/>
                </a:rPr>
                <a:t>aq</a:t>
              </a:r>
              <a:r>
                <a:rPr lang="en-US" sz="1800" b="0" dirty="0">
                  <a:ln>
                    <a:solidFill>
                      <a:srgbClr val="FF0000"/>
                    </a:solidFill>
                  </a:ln>
                </a:rPr>
                <a:t>)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295743" y="1582828"/>
              <a:ext cx="394301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E =-0.42V + </a:t>
              </a:r>
              <a:r>
                <a:rPr lang="en-US" dirty="0" err="1" smtClean="0"/>
                <a:t>overpotential</a:t>
              </a:r>
              <a:r>
                <a:rPr lang="en-US" dirty="0" smtClean="0"/>
                <a:t> = [-0.82,-1.02]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673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8_24[1]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1" b="20355"/>
          <a:stretch/>
        </p:blipFill>
        <p:spPr bwMode="auto">
          <a:xfrm>
            <a:off x="5239103" y="654065"/>
            <a:ext cx="3622675" cy="318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Electrolysis of mixture of 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11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304800" y="1295403"/>
            <a:ext cx="2952732" cy="2292365"/>
            <a:chOff x="304800" y="1676400"/>
            <a:chExt cx="2952732" cy="2292365"/>
          </a:xfrm>
        </p:grpSpPr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304800" y="1676400"/>
              <a:ext cx="2952732" cy="9207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dirty="0">
                  <a:solidFill>
                    <a:schemeClr val="hlink"/>
                  </a:solidFill>
                </a:rPr>
                <a:t>possible oxidations</a:t>
              </a:r>
            </a:p>
            <a:p>
              <a:pPr eaLnBrk="0" hangingPunct="0"/>
              <a:r>
                <a:rPr lang="en-US" dirty="0">
                  <a:solidFill>
                    <a:schemeClr val="accent2"/>
                  </a:solidFill>
                </a:rPr>
                <a:t>2 I</a:t>
              </a:r>
              <a:r>
                <a:rPr lang="en-US" baseline="30000" dirty="0">
                  <a:solidFill>
                    <a:schemeClr val="accent2"/>
                  </a:solidFill>
                </a:rPr>
                <a:t>-1</a:t>
              </a:r>
              <a:r>
                <a:rPr lang="en-US" dirty="0">
                  <a:solidFill>
                    <a:schemeClr val="accent2"/>
                  </a:solidFill>
                </a:rPr>
                <a:t> </a:t>
              </a:r>
              <a:r>
                <a:rPr lang="en-US" dirty="0">
                  <a:solidFill>
                    <a:schemeClr val="accent2"/>
                  </a:solidFill>
                  <a:latin typeface="Symbol" charset="0"/>
                </a:rPr>
                <a:t>®</a:t>
              </a:r>
              <a:r>
                <a:rPr lang="en-US" dirty="0">
                  <a:solidFill>
                    <a:schemeClr val="accent2"/>
                  </a:solidFill>
                </a:rPr>
                <a:t>  I</a:t>
              </a:r>
              <a:r>
                <a:rPr lang="en-US" baseline="-25000" dirty="0">
                  <a:solidFill>
                    <a:schemeClr val="accent2"/>
                  </a:solidFill>
                </a:rPr>
                <a:t>2</a:t>
              </a:r>
              <a:r>
                <a:rPr lang="en-US" dirty="0">
                  <a:solidFill>
                    <a:schemeClr val="accent2"/>
                  </a:solidFill>
                </a:rPr>
                <a:t> + 2 e</a:t>
              </a:r>
              <a:r>
                <a:rPr lang="en-US" baseline="30000" dirty="0">
                  <a:solidFill>
                    <a:schemeClr val="accent2"/>
                  </a:solidFill>
                </a:rPr>
                <a:t>-1</a:t>
              </a:r>
              <a:r>
                <a:rPr lang="en-US" dirty="0">
                  <a:solidFill>
                    <a:schemeClr val="accent2"/>
                  </a:solidFill>
                </a:rPr>
                <a:t>		</a:t>
              </a:r>
              <a:endParaRPr lang="en-US" dirty="0" smtClean="0">
                <a:solidFill>
                  <a:schemeClr val="accent2"/>
                </a:solidFill>
              </a:endParaRPr>
            </a:p>
            <a:p>
              <a:pPr eaLnBrk="0" hangingPunct="0"/>
              <a:r>
                <a:rPr lang="en-US" dirty="0" smtClean="0">
                  <a:solidFill>
                    <a:schemeClr val="hlink"/>
                  </a:solidFill>
                </a:rPr>
                <a:t>2 </a:t>
              </a:r>
              <a:r>
                <a:rPr lang="en-US" dirty="0">
                  <a:solidFill>
                    <a:schemeClr val="hlink"/>
                  </a:solidFill>
                </a:rPr>
                <a:t>H</a:t>
              </a:r>
              <a:r>
                <a:rPr lang="en-US" baseline="-25000" dirty="0">
                  <a:solidFill>
                    <a:schemeClr val="hlink"/>
                  </a:solidFill>
                </a:rPr>
                <a:t>2</a:t>
              </a:r>
              <a:r>
                <a:rPr lang="en-US" dirty="0">
                  <a:solidFill>
                    <a:schemeClr val="hlink"/>
                  </a:solidFill>
                </a:rPr>
                <a:t>O </a:t>
              </a:r>
              <a:r>
                <a:rPr lang="en-US" dirty="0">
                  <a:solidFill>
                    <a:schemeClr val="hlink"/>
                  </a:solidFill>
                  <a:latin typeface="Symbol" charset="0"/>
                </a:rPr>
                <a:t>®</a:t>
              </a:r>
              <a:r>
                <a:rPr lang="en-US" dirty="0">
                  <a:solidFill>
                    <a:schemeClr val="hlink"/>
                  </a:solidFill>
                </a:rPr>
                <a:t> O</a:t>
              </a:r>
              <a:r>
                <a:rPr lang="en-US" baseline="-25000" dirty="0">
                  <a:solidFill>
                    <a:schemeClr val="hlink"/>
                  </a:solidFill>
                </a:rPr>
                <a:t>2</a:t>
              </a:r>
              <a:r>
                <a:rPr lang="en-US" dirty="0">
                  <a:solidFill>
                    <a:schemeClr val="hlink"/>
                  </a:solidFill>
                </a:rPr>
                <a:t> + 4e</a:t>
              </a:r>
              <a:r>
                <a:rPr lang="en-US" baseline="30000" dirty="0">
                  <a:solidFill>
                    <a:schemeClr val="hlink"/>
                  </a:solidFill>
                </a:rPr>
                <a:t>-1</a:t>
              </a:r>
              <a:r>
                <a:rPr lang="en-US" dirty="0">
                  <a:solidFill>
                    <a:schemeClr val="hlink"/>
                  </a:solidFill>
                </a:rPr>
                <a:t> + 4H</a:t>
              </a:r>
              <a:r>
                <a:rPr lang="en-US" baseline="30000" dirty="0">
                  <a:solidFill>
                    <a:schemeClr val="hlink"/>
                  </a:solidFill>
                </a:rPr>
                <a:t>+1</a:t>
              </a:r>
              <a:r>
                <a:rPr lang="en-US" dirty="0">
                  <a:solidFill>
                    <a:schemeClr val="hlink"/>
                  </a:solidFill>
                </a:rPr>
                <a:t>	</a:t>
              </a: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304800" y="3048000"/>
              <a:ext cx="2952732" cy="9207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dirty="0">
                  <a:solidFill>
                    <a:schemeClr val="hlink"/>
                  </a:solidFill>
                </a:rPr>
                <a:t>possible reductions</a:t>
              </a:r>
            </a:p>
            <a:p>
              <a:pPr eaLnBrk="0" hangingPunct="0"/>
              <a:r>
                <a:rPr lang="en-US" dirty="0">
                  <a:solidFill>
                    <a:schemeClr val="hlink"/>
                  </a:solidFill>
                </a:rPr>
                <a:t>Na</a:t>
              </a:r>
              <a:r>
                <a:rPr lang="en-US" baseline="30000" dirty="0">
                  <a:solidFill>
                    <a:schemeClr val="hlink"/>
                  </a:solidFill>
                </a:rPr>
                <a:t>+1</a:t>
              </a:r>
              <a:r>
                <a:rPr lang="en-US" dirty="0">
                  <a:solidFill>
                    <a:schemeClr val="hlink"/>
                  </a:solidFill>
                </a:rPr>
                <a:t> + 1e</a:t>
              </a:r>
              <a:r>
                <a:rPr lang="en-US" baseline="30000" dirty="0">
                  <a:solidFill>
                    <a:schemeClr val="hlink"/>
                  </a:solidFill>
                </a:rPr>
                <a:t>-1</a:t>
              </a:r>
              <a:r>
                <a:rPr lang="en-US" dirty="0">
                  <a:solidFill>
                    <a:schemeClr val="hlink"/>
                  </a:solidFill>
                </a:rPr>
                <a:t> </a:t>
              </a:r>
              <a:r>
                <a:rPr lang="en-US" dirty="0">
                  <a:solidFill>
                    <a:schemeClr val="hlink"/>
                  </a:solidFill>
                  <a:latin typeface="Symbol" charset="0"/>
                </a:rPr>
                <a:t>®</a:t>
              </a:r>
              <a:r>
                <a:rPr lang="en-US" dirty="0">
                  <a:solidFill>
                    <a:schemeClr val="hlink"/>
                  </a:solidFill>
                </a:rPr>
                <a:t> Na</a:t>
              </a:r>
              <a:r>
                <a:rPr lang="en-US" baseline="30000" dirty="0">
                  <a:solidFill>
                    <a:schemeClr val="hlink"/>
                  </a:solidFill>
                </a:rPr>
                <a:t>0</a:t>
              </a:r>
              <a:r>
                <a:rPr lang="en-US" dirty="0">
                  <a:solidFill>
                    <a:schemeClr val="hlink"/>
                  </a:solidFill>
                </a:rPr>
                <a:t>		</a:t>
              </a:r>
              <a:endParaRPr lang="en-US" dirty="0" smtClean="0">
                <a:solidFill>
                  <a:schemeClr val="hlink"/>
                </a:solidFill>
              </a:endParaRPr>
            </a:p>
            <a:p>
              <a:pPr eaLnBrk="0" hangingPunct="0"/>
              <a:r>
                <a:rPr lang="en-US" dirty="0" smtClean="0">
                  <a:solidFill>
                    <a:schemeClr val="accent2"/>
                  </a:solidFill>
                </a:rPr>
                <a:t>2 </a:t>
              </a:r>
              <a:r>
                <a:rPr lang="en-US" dirty="0">
                  <a:solidFill>
                    <a:schemeClr val="accent2"/>
                  </a:solidFill>
                </a:rPr>
                <a:t>H</a:t>
              </a:r>
              <a:r>
                <a:rPr lang="en-US" baseline="-25000" dirty="0">
                  <a:solidFill>
                    <a:schemeClr val="accent2"/>
                  </a:solidFill>
                </a:rPr>
                <a:t>2</a:t>
              </a:r>
              <a:r>
                <a:rPr lang="en-US" dirty="0">
                  <a:solidFill>
                    <a:schemeClr val="accent2"/>
                  </a:solidFill>
                </a:rPr>
                <a:t>O + 2 e</a:t>
              </a:r>
              <a:r>
                <a:rPr lang="en-US" baseline="30000" dirty="0">
                  <a:solidFill>
                    <a:schemeClr val="accent2"/>
                  </a:solidFill>
                </a:rPr>
                <a:t>-1 </a:t>
              </a:r>
              <a:r>
                <a:rPr lang="en-US" dirty="0">
                  <a:solidFill>
                    <a:schemeClr val="accent2"/>
                  </a:solidFill>
                  <a:latin typeface="Symbol" charset="0"/>
                </a:rPr>
                <a:t>®</a:t>
              </a:r>
              <a:r>
                <a:rPr lang="en-US" baseline="30000" dirty="0">
                  <a:solidFill>
                    <a:schemeClr val="accent2"/>
                  </a:solidFill>
                </a:rPr>
                <a:t> </a:t>
              </a:r>
              <a:r>
                <a:rPr lang="en-US" dirty="0">
                  <a:solidFill>
                    <a:schemeClr val="accent2"/>
                  </a:solidFill>
                </a:rPr>
                <a:t>H</a:t>
              </a:r>
              <a:r>
                <a:rPr lang="en-US" baseline="-25000" dirty="0">
                  <a:solidFill>
                    <a:schemeClr val="accent2"/>
                  </a:solidFill>
                </a:rPr>
                <a:t>2</a:t>
              </a:r>
              <a:r>
                <a:rPr lang="en-US" dirty="0">
                  <a:solidFill>
                    <a:schemeClr val="accent2"/>
                  </a:solidFill>
                </a:rPr>
                <a:t> + 2 OH</a:t>
              </a:r>
              <a:r>
                <a:rPr lang="en-US" baseline="30000" dirty="0">
                  <a:solidFill>
                    <a:schemeClr val="accent2"/>
                  </a:solidFill>
                </a:rPr>
                <a:t>-1</a:t>
              </a:r>
              <a:r>
                <a:rPr lang="en-US" dirty="0">
                  <a:solidFill>
                    <a:schemeClr val="accent2"/>
                  </a:solidFill>
                </a:rPr>
                <a:t>	</a:t>
              </a:r>
            </a:p>
          </p:txBody>
        </p:sp>
      </p:grp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304800" y="4171244"/>
            <a:ext cx="65817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dirty="0">
                <a:solidFill>
                  <a:schemeClr val="hlink"/>
                </a:solidFill>
              </a:rPr>
              <a:t>overall reaction</a:t>
            </a:r>
          </a:p>
          <a:p>
            <a:pPr eaLnBrk="0" hangingPunct="0"/>
            <a:r>
              <a:rPr lang="en-US" sz="2800" dirty="0">
                <a:solidFill>
                  <a:schemeClr val="hlink"/>
                </a:solidFill>
              </a:rPr>
              <a:t>2 I</a:t>
            </a:r>
            <a:r>
              <a:rPr lang="en-US" sz="2800" baseline="30000" dirty="0">
                <a:solidFill>
                  <a:schemeClr val="hlink"/>
                </a:solidFill>
                <a:cs typeface="Times New Roman" charset="0"/>
              </a:rPr>
              <a:t>−</a:t>
            </a:r>
            <a:r>
              <a:rPr lang="en-US" sz="2800" baseline="-25000" dirty="0">
                <a:solidFill>
                  <a:schemeClr val="hlink"/>
                </a:solidFill>
                <a:cs typeface="Times New Roman" charset="0"/>
              </a:rPr>
              <a:t>(</a:t>
            </a:r>
            <a:r>
              <a:rPr lang="en-US" sz="2800" i="1" baseline="-25000" dirty="0" err="1">
                <a:solidFill>
                  <a:schemeClr val="hlink"/>
                </a:solidFill>
                <a:cs typeface="Times New Roman" charset="0"/>
              </a:rPr>
              <a:t>aq</a:t>
            </a:r>
            <a:r>
              <a:rPr lang="en-US" sz="2800" baseline="-25000" dirty="0">
                <a:solidFill>
                  <a:schemeClr val="hlink"/>
                </a:solidFill>
                <a:cs typeface="Times New Roman" charset="0"/>
              </a:rPr>
              <a:t>)</a:t>
            </a:r>
            <a:r>
              <a:rPr lang="en-US" sz="2800" dirty="0">
                <a:solidFill>
                  <a:schemeClr val="hlink"/>
                </a:solidFill>
              </a:rPr>
              <a:t> + 2 H</a:t>
            </a:r>
            <a:r>
              <a:rPr lang="en-US" sz="2800" baseline="-25000" dirty="0">
                <a:solidFill>
                  <a:schemeClr val="hlink"/>
                </a:solidFill>
              </a:rPr>
              <a:t>2</a:t>
            </a:r>
            <a:r>
              <a:rPr lang="en-US" sz="2800" dirty="0">
                <a:solidFill>
                  <a:schemeClr val="hlink"/>
                </a:solidFill>
              </a:rPr>
              <a:t>O</a:t>
            </a:r>
            <a:r>
              <a:rPr lang="en-US" sz="2800" baseline="-25000" dirty="0">
                <a:solidFill>
                  <a:schemeClr val="hlink"/>
                </a:solidFill>
              </a:rPr>
              <a:t>(</a:t>
            </a:r>
            <a:r>
              <a:rPr lang="en-US" sz="2800" i="1" baseline="-25000" dirty="0">
                <a:solidFill>
                  <a:schemeClr val="hlink"/>
                </a:solidFill>
              </a:rPr>
              <a:t>l</a:t>
            </a:r>
            <a:r>
              <a:rPr lang="en-US" sz="2800" baseline="-25000" dirty="0">
                <a:solidFill>
                  <a:schemeClr val="hlink"/>
                </a:solidFill>
              </a:rPr>
              <a:t>)</a:t>
            </a:r>
            <a:r>
              <a:rPr lang="en-US" sz="2800" dirty="0">
                <a:solidFill>
                  <a:schemeClr val="hlink"/>
                </a:solidFill>
              </a:rPr>
              <a:t> </a:t>
            </a:r>
            <a:r>
              <a:rPr lang="en-US" sz="2800" dirty="0">
                <a:solidFill>
                  <a:schemeClr val="hlink"/>
                </a:solidFill>
                <a:latin typeface="Symbol" charset="0"/>
              </a:rPr>
              <a:t>®</a:t>
            </a:r>
            <a:r>
              <a:rPr lang="en-US" sz="2800" dirty="0">
                <a:solidFill>
                  <a:schemeClr val="hlink"/>
                </a:solidFill>
              </a:rPr>
              <a:t> I</a:t>
            </a:r>
            <a:r>
              <a:rPr lang="en-US" sz="2800" baseline="-25000" dirty="0">
                <a:solidFill>
                  <a:schemeClr val="hlink"/>
                </a:solidFill>
              </a:rPr>
              <a:t>2</a:t>
            </a:r>
            <a:r>
              <a:rPr lang="en-US" sz="2800" i="1" baseline="-25000" dirty="0">
                <a:solidFill>
                  <a:schemeClr val="hlink"/>
                </a:solidFill>
              </a:rPr>
              <a:t>(</a:t>
            </a:r>
            <a:r>
              <a:rPr lang="en-US" sz="2800" i="1" baseline="-25000" dirty="0" err="1">
                <a:solidFill>
                  <a:schemeClr val="hlink"/>
                </a:solidFill>
              </a:rPr>
              <a:t>aq</a:t>
            </a:r>
            <a:r>
              <a:rPr lang="en-US" sz="2800" i="1" baseline="-25000" dirty="0">
                <a:solidFill>
                  <a:schemeClr val="hlink"/>
                </a:solidFill>
              </a:rPr>
              <a:t>)</a:t>
            </a:r>
            <a:r>
              <a:rPr lang="en-US" sz="2800" baseline="-25000" dirty="0">
                <a:solidFill>
                  <a:schemeClr val="hlink"/>
                </a:solidFill>
              </a:rPr>
              <a:t> </a:t>
            </a:r>
            <a:r>
              <a:rPr lang="en-US" sz="2800" dirty="0">
                <a:solidFill>
                  <a:schemeClr val="hlink"/>
                </a:solidFill>
              </a:rPr>
              <a:t>+</a:t>
            </a:r>
            <a:r>
              <a:rPr lang="en-US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H</a:t>
            </a:r>
            <a:r>
              <a:rPr lang="en-US" sz="2800" baseline="-25000" dirty="0">
                <a:solidFill>
                  <a:schemeClr val="hlink"/>
                </a:solidFill>
              </a:rPr>
              <a:t>2(</a:t>
            </a:r>
            <a:r>
              <a:rPr lang="en-US" sz="2800" i="1" baseline="-25000" dirty="0">
                <a:solidFill>
                  <a:schemeClr val="hlink"/>
                </a:solidFill>
              </a:rPr>
              <a:t>g</a:t>
            </a:r>
            <a:r>
              <a:rPr lang="en-US" sz="2800" baseline="-25000" dirty="0">
                <a:solidFill>
                  <a:schemeClr val="hlink"/>
                </a:solidFill>
              </a:rPr>
              <a:t>) </a:t>
            </a:r>
            <a:r>
              <a:rPr lang="en-US" sz="2800" dirty="0">
                <a:solidFill>
                  <a:schemeClr val="hlink"/>
                </a:solidFill>
              </a:rPr>
              <a:t>+ 2 OH</a:t>
            </a:r>
            <a:r>
              <a:rPr lang="en-US" sz="2800" baseline="30000" dirty="0">
                <a:solidFill>
                  <a:schemeClr val="hlink"/>
                </a:solidFill>
              </a:rPr>
              <a:t>-1</a:t>
            </a:r>
            <a:r>
              <a:rPr lang="en-US" sz="2800" baseline="-25000" dirty="0">
                <a:solidFill>
                  <a:schemeClr val="hlink"/>
                </a:solidFill>
              </a:rPr>
              <a:t>(</a:t>
            </a:r>
            <a:r>
              <a:rPr lang="en-US" sz="2800" i="1" baseline="-25000" dirty="0" err="1">
                <a:solidFill>
                  <a:schemeClr val="hlink"/>
                </a:solidFill>
              </a:rPr>
              <a:t>aq</a:t>
            </a:r>
            <a:r>
              <a:rPr lang="en-US" sz="2800" baseline="-25000" dirty="0">
                <a:solidFill>
                  <a:schemeClr val="hlink"/>
                </a:solidFill>
              </a:rPr>
              <a:t>)</a:t>
            </a:r>
            <a:r>
              <a:rPr lang="en-US" sz="2800" dirty="0">
                <a:solidFill>
                  <a:schemeClr val="hlink"/>
                </a:solidFill>
              </a:rPr>
              <a:t>	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072866" y="1408291"/>
            <a:ext cx="1326931" cy="2167688"/>
            <a:chOff x="3072866" y="1845732"/>
            <a:chExt cx="1326931" cy="2167688"/>
          </a:xfrm>
        </p:grpSpPr>
        <p:sp>
          <p:nvSpPr>
            <p:cNvPr id="10" name="Rectangle 9"/>
            <p:cNvSpPr/>
            <p:nvPr/>
          </p:nvSpPr>
          <p:spPr>
            <a:xfrm>
              <a:off x="3124200" y="1845732"/>
              <a:ext cx="127559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>
                  <a:solidFill>
                    <a:schemeClr val="accent2"/>
                  </a:solidFill>
                </a:rPr>
                <a:t>E° = </a:t>
              </a:r>
              <a:r>
                <a:rPr lang="en-US" dirty="0">
                  <a:solidFill>
                    <a:schemeClr val="accent2"/>
                  </a:solidFill>
                  <a:cs typeface="Times New Roman" charset="0"/>
                </a:rPr>
                <a:t>−</a:t>
              </a:r>
              <a:r>
                <a:rPr lang="en-US" dirty="0">
                  <a:solidFill>
                    <a:schemeClr val="accent2"/>
                  </a:solidFill>
                </a:rPr>
                <a:t>0.54 v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124200" y="2268945"/>
              <a:ext cx="127559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>
                  <a:solidFill>
                    <a:schemeClr val="hlink"/>
                  </a:solidFill>
                </a:rPr>
                <a:t>E° = </a:t>
              </a:r>
              <a:r>
                <a:rPr lang="en-US" dirty="0">
                  <a:solidFill>
                    <a:schemeClr val="hlink"/>
                  </a:solidFill>
                  <a:cs typeface="Times New Roman" charset="0"/>
                </a:rPr>
                <a:t>−</a:t>
              </a:r>
              <a:r>
                <a:rPr lang="en-US" dirty="0">
                  <a:solidFill>
                    <a:schemeClr val="hlink"/>
                  </a:solidFill>
                </a:rPr>
                <a:t>0.82 v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72866" y="3259165"/>
              <a:ext cx="127559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>
                  <a:solidFill>
                    <a:schemeClr val="hlink"/>
                  </a:solidFill>
                </a:rPr>
                <a:t>E° = </a:t>
              </a:r>
              <a:r>
                <a:rPr lang="en-US" dirty="0">
                  <a:solidFill>
                    <a:schemeClr val="hlink"/>
                  </a:solidFill>
                  <a:cs typeface="Times New Roman" charset="0"/>
                </a:rPr>
                <a:t>−</a:t>
              </a:r>
              <a:r>
                <a:rPr lang="en-US" dirty="0">
                  <a:solidFill>
                    <a:schemeClr val="hlink"/>
                  </a:solidFill>
                </a:rPr>
                <a:t>2.71 v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088200" y="3644088"/>
              <a:ext cx="127559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>
                  <a:solidFill>
                    <a:schemeClr val="accent2"/>
                  </a:solidFill>
                </a:rPr>
                <a:t>E° = </a:t>
              </a:r>
              <a:r>
                <a:rPr lang="en-US" dirty="0">
                  <a:solidFill>
                    <a:schemeClr val="accent2"/>
                  </a:solidFill>
                  <a:cs typeface="Times New Roman" charset="0"/>
                </a:rPr>
                <a:t>−</a:t>
              </a:r>
              <a:r>
                <a:rPr lang="en-US" dirty="0">
                  <a:solidFill>
                    <a:schemeClr val="accent2"/>
                  </a:solidFill>
                </a:rPr>
                <a:t>0.41 v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288556" y="5366592"/>
            <a:ext cx="9041759" cy="1094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ym typeface="Wingdings"/>
              </a:rPr>
              <a:t>W</a:t>
            </a:r>
            <a:r>
              <a:rPr lang="en-US" dirty="0" smtClean="0"/>
              <a:t>hen </a:t>
            </a:r>
            <a:r>
              <a:rPr lang="en-US" dirty="0"/>
              <a:t>more than one </a:t>
            </a:r>
            <a:r>
              <a:rPr lang="en-US" dirty="0" err="1"/>
              <a:t>cation</a:t>
            </a:r>
            <a:r>
              <a:rPr lang="en-US" dirty="0"/>
              <a:t> is present, the </a:t>
            </a:r>
            <a:r>
              <a:rPr lang="en-US" dirty="0" err="1"/>
              <a:t>cation</a:t>
            </a:r>
            <a:r>
              <a:rPr lang="en-US" dirty="0"/>
              <a:t> that is easiest to reduce will be reduced first at the </a:t>
            </a:r>
            <a:r>
              <a:rPr lang="en-US" dirty="0" smtClean="0"/>
              <a:t>cathode: </a:t>
            </a:r>
            <a:r>
              <a:rPr lang="en-US" sz="1600" dirty="0" smtClean="0"/>
              <a:t>least </a:t>
            </a:r>
            <a:r>
              <a:rPr lang="en-US" sz="1600" dirty="0"/>
              <a:t>negative or most positive </a:t>
            </a:r>
            <a:r>
              <a:rPr lang="en-US" sz="1600" dirty="0" err="1"/>
              <a:t>E°</a:t>
            </a:r>
            <a:r>
              <a:rPr lang="en-US" sz="1600" baseline="-25000" dirty="0" err="1"/>
              <a:t>red</a:t>
            </a:r>
            <a:r>
              <a:rPr lang="en-US" sz="1600" dirty="0"/>
              <a:t> 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ym typeface="Wingdings"/>
              </a:rPr>
              <a:t></a:t>
            </a:r>
            <a:r>
              <a:rPr lang="en-US" dirty="0">
                <a:sym typeface="Wingdings"/>
              </a:rPr>
              <a:t>W</a:t>
            </a:r>
            <a:r>
              <a:rPr lang="en-US" dirty="0" smtClean="0"/>
              <a:t>hen </a:t>
            </a:r>
            <a:r>
              <a:rPr lang="en-US" dirty="0"/>
              <a:t>more than one anion is present, the anion that is easiest to oxidize will be oxidized first at the anode </a:t>
            </a:r>
            <a:r>
              <a:rPr lang="en-US" dirty="0" smtClean="0"/>
              <a:t>: </a:t>
            </a:r>
            <a:r>
              <a:rPr lang="en-US" sz="1600" dirty="0" smtClean="0"/>
              <a:t>least </a:t>
            </a:r>
            <a:r>
              <a:rPr lang="en-US" sz="1600" dirty="0"/>
              <a:t>negative or most positive </a:t>
            </a:r>
            <a:r>
              <a:rPr lang="en-US" sz="1600" dirty="0" err="1"/>
              <a:t>E°</a:t>
            </a:r>
            <a:r>
              <a:rPr lang="en-US" sz="1600" baseline="-25000" dirty="0" err="1"/>
              <a:t>ox</a:t>
            </a:r>
            <a:endParaRPr lang="en-US" sz="1600" baseline="-25000" dirty="0"/>
          </a:p>
        </p:txBody>
      </p:sp>
    </p:spTree>
    <p:extLst>
      <p:ext uri="{BB962C8B-B14F-4D97-AF65-F5344CB8AC3E}">
        <p14:creationId xmlns:p14="http://schemas.microsoft.com/office/powerpoint/2010/main" val="630282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Electrolysis of mixture of 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57200" y="914397"/>
            <a:ext cx="2819400" cy="36671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rgbClr val="0099CC"/>
                </a:solidFill>
              </a:rPr>
              <a:t>Sample Problem 21.8: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352800" y="914397"/>
            <a:ext cx="5410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</a:pPr>
            <a:r>
              <a:rPr lang="en-US" sz="1800"/>
              <a:t>Predicting the Electrolysis Products of a Molten Salt Mixture</a:t>
            </a:r>
          </a:p>
        </p:txBody>
      </p:sp>
      <p:grpSp>
        <p:nvGrpSpPr>
          <p:cNvPr id="8" name="Group 19"/>
          <p:cNvGrpSpPr>
            <a:grpSpLocks/>
          </p:cNvGrpSpPr>
          <p:nvPr/>
        </p:nvGrpSpPr>
        <p:grpSpPr bwMode="auto">
          <a:xfrm>
            <a:off x="381000" y="1600197"/>
            <a:ext cx="8382000" cy="1477963"/>
            <a:chOff x="240" y="768"/>
            <a:chExt cx="5280" cy="931"/>
          </a:xfrm>
        </p:grpSpPr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240" y="768"/>
              <a:ext cx="105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/>
                <a:t>PROBLEM:</a:t>
              </a:r>
            </a:p>
          </p:txBody>
        </p:sp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1152" y="768"/>
              <a:ext cx="4368" cy="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b="0" dirty="0"/>
                <a:t>A chemical engineer melts a naturally occurring mixture of </a:t>
              </a:r>
              <a:r>
                <a:rPr lang="en-US" sz="1800" b="0" dirty="0" err="1"/>
                <a:t>NaBr</a:t>
              </a:r>
              <a:r>
                <a:rPr lang="en-US" sz="1800" b="0" dirty="0"/>
                <a:t> and MgCl</a:t>
              </a:r>
              <a:r>
                <a:rPr lang="en-US" sz="1800" b="0" baseline="-25000" dirty="0"/>
                <a:t>2</a:t>
              </a:r>
              <a:r>
                <a:rPr lang="en-US" sz="1800" b="0" dirty="0"/>
                <a:t> and decomposes it in an electrolytic cell.  Predict the substance formed at each electrode, and write balanced half-reactions and the overall cell </a:t>
              </a:r>
              <a:r>
                <a:rPr lang="en-US" sz="1800" b="0" dirty="0" smtClean="0"/>
                <a:t>reaction without looking at any table with reduction potentials</a:t>
              </a:r>
              <a:r>
                <a:rPr lang="en-US" sz="1800" b="0" dirty="0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7725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4444" y="1086556"/>
            <a:ext cx="5147563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Module 5 – Session 6</a:t>
            </a:r>
          </a:p>
          <a:p>
            <a:endParaRPr lang="en-US"/>
          </a:p>
          <a:p>
            <a:pPr marL="342900" indent="-342900">
              <a:buFont typeface="Arial"/>
              <a:buChar char="•"/>
            </a:pPr>
            <a:r>
              <a:rPr lang="en-US"/>
              <a:t>Video 1: Electrolytic cells</a:t>
            </a:r>
          </a:p>
          <a:p>
            <a:pPr marL="800100" lvl="1" indent="-342900">
              <a:buFont typeface="Arial"/>
              <a:buChar char="•"/>
            </a:pPr>
            <a:r>
              <a:rPr lang="en-US"/>
              <a:t>The necessary potential to reverse a battery</a:t>
            </a:r>
          </a:p>
          <a:p>
            <a:pPr marL="800100" lvl="1" indent="-342900">
              <a:buFont typeface="Arial"/>
              <a:buChar char="•"/>
            </a:pPr>
            <a:endParaRPr lang="en-US"/>
          </a:p>
          <a:p>
            <a:pPr marL="342900" indent="-342900">
              <a:buFont typeface="Arial"/>
              <a:buChar char="•"/>
            </a:pPr>
            <a:r>
              <a:rPr lang="en-US"/>
              <a:t>Video 2: Electroplating</a:t>
            </a:r>
          </a:p>
          <a:p>
            <a:pPr marL="800100" lvl="1" indent="-342900">
              <a:buFont typeface="Arial"/>
              <a:buChar char="•"/>
            </a:pPr>
            <a:r>
              <a:rPr lang="en-US"/>
              <a:t>Faraday’s law</a:t>
            </a:r>
          </a:p>
          <a:p>
            <a:pPr marL="800100" lvl="1" indent="-342900">
              <a:buFont typeface="Arial"/>
              <a:buChar char="•"/>
            </a:pPr>
            <a:endParaRPr lang="en-US"/>
          </a:p>
          <a:p>
            <a:pPr marL="342900" indent="-342900">
              <a:buFont typeface="Arial"/>
              <a:buChar char="•"/>
            </a:pPr>
            <a:r>
              <a:rPr lang="en-US"/>
              <a:t>Video 3: Electrolysis of pure compounds</a:t>
            </a:r>
          </a:p>
          <a:p>
            <a:pPr marL="800100" lvl="1" indent="-342900">
              <a:buFont typeface="Arial"/>
              <a:buChar char="•"/>
            </a:pPr>
            <a:r>
              <a:rPr lang="en-US"/>
              <a:t>Electrolysis of molten salts</a:t>
            </a:r>
          </a:p>
          <a:p>
            <a:pPr marL="800100" lvl="1" indent="-342900">
              <a:buFont typeface="Arial"/>
              <a:buChar char="•"/>
            </a:pPr>
            <a:endParaRPr lang="en-US"/>
          </a:p>
          <a:p>
            <a:pPr marL="342900" indent="-342900">
              <a:buFont typeface="Arial"/>
              <a:buChar char="•"/>
            </a:pPr>
            <a:r>
              <a:rPr lang="en-US"/>
              <a:t>Video 4: Electrolysis. Different possible outcomes</a:t>
            </a:r>
          </a:p>
          <a:p>
            <a:pPr marL="800100" lvl="1" indent="-342900">
              <a:buFont typeface="Arial"/>
              <a:buChar char="•"/>
            </a:pPr>
            <a:r>
              <a:rPr lang="en-US"/>
              <a:t>Electrolysis of water. Overpotential</a:t>
            </a:r>
          </a:p>
        </p:txBody>
      </p:sp>
    </p:spTree>
    <p:extLst>
      <p:ext uri="{BB962C8B-B14F-4D97-AF65-F5344CB8AC3E}">
        <p14:creationId xmlns:p14="http://schemas.microsoft.com/office/powerpoint/2010/main" val="2294655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Electrolysis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3</a:t>
            </a:fld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4648200" y="801512"/>
            <a:ext cx="3992563" cy="5621338"/>
            <a:chOff x="4648200" y="914400"/>
            <a:chExt cx="3992563" cy="5621338"/>
          </a:xfrm>
        </p:grpSpPr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914400"/>
              <a:ext cx="3687763" cy="3798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" name="Group 24"/>
            <p:cNvGrpSpPr>
              <a:grpSpLocks/>
            </p:cNvGrpSpPr>
            <p:nvPr/>
          </p:nvGrpSpPr>
          <p:grpSpPr bwMode="auto">
            <a:xfrm>
              <a:off x="5334000" y="4648200"/>
              <a:ext cx="3200400" cy="668338"/>
              <a:chOff x="3360" y="2928"/>
              <a:chExt cx="2016" cy="421"/>
            </a:xfrm>
          </p:grpSpPr>
          <p:sp>
            <p:nvSpPr>
              <p:cNvPr id="26" name="Text Box 7"/>
              <p:cNvSpPr txBox="1">
                <a:spLocks noChangeArrowheads="1"/>
              </p:cNvSpPr>
              <p:nvPr/>
            </p:nvSpPr>
            <p:spPr bwMode="auto">
              <a:xfrm>
                <a:off x="3360" y="2928"/>
                <a:ext cx="2016" cy="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r">
                  <a:spcBef>
                    <a:spcPct val="50000"/>
                  </a:spcBef>
                </a:pPr>
                <a:r>
                  <a:rPr lang="en-US" sz="1800" b="0" dirty="0"/>
                  <a:t>Oxidation half-reaction</a:t>
                </a:r>
              </a:p>
              <a:p>
                <a:pPr algn="r">
                  <a:spcBef>
                    <a:spcPct val="10000"/>
                  </a:spcBef>
                </a:pPr>
                <a:r>
                  <a:rPr lang="en-US" sz="1800" b="0" dirty="0"/>
                  <a:t>Cu(</a:t>
                </a:r>
                <a:r>
                  <a:rPr lang="en-US" sz="1800" b="0" i="1" dirty="0">
                    <a:latin typeface="Times" charset="0"/>
                  </a:rPr>
                  <a:t>s</a:t>
                </a:r>
                <a:r>
                  <a:rPr lang="en-US" sz="1800" b="0" dirty="0"/>
                  <a:t>)      Cu</a:t>
                </a:r>
                <a:r>
                  <a:rPr lang="en-US" sz="1800" baseline="30000" dirty="0"/>
                  <a:t>2+</a:t>
                </a:r>
                <a:r>
                  <a:rPr lang="en-US" sz="1800" b="0" dirty="0"/>
                  <a:t>(</a:t>
                </a:r>
                <a:r>
                  <a:rPr lang="en-US" sz="1800" b="0" i="1" dirty="0" err="1">
                    <a:latin typeface="Times" charset="0"/>
                  </a:rPr>
                  <a:t>aq</a:t>
                </a:r>
                <a:r>
                  <a:rPr lang="en-US" sz="1800" b="0" dirty="0"/>
                  <a:t>) + 2e</a:t>
                </a:r>
                <a:r>
                  <a:rPr lang="en-US" sz="1800" baseline="30000" dirty="0"/>
                  <a:t>-</a:t>
                </a:r>
                <a:endParaRPr lang="en-US" sz="1800" dirty="0"/>
              </a:p>
            </p:txBody>
          </p:sp>
          <p:sp>
            <p:nvSpPr>
              <p:cNvPr id="27" name="Line 15"/>
              <p:cNvSpPr>
                <a:spLocks noChangeShapeType="1"/>
              </p:cNvSpPr>
              <p:nvPr/>
            </p:nvSpPr>
            <p:spPr bwMode="auto">
              <a:xfrm>
                <a:off x="4256" y="3233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" name="Group 25"/>
            <p:cNvGrpSpPr>
              <a:grpSpLocks/>
            </p:cNvGrpSpPr>
            <p:nvPr/>
          </p:nvGrpSpPr>
          <p:grpSpPr bwMode="auto">
            <a:xfrm>
              <a:off x="4800600" y="5257800"/>
              <a:ext cx="3200400" cy="668338"/>
              <a:chOff x="3024" y="3312"/>
              <a:chExt cx="2016" cy="421"/>
            </a:xfrm>
          </p:grpSpPr>
          <p:sp>
            <p:nvSpPr>
              <p:cNvPr id="24" name="Text Box 10"/>
              <p:cNvSpPr txBox="1">
                <a:spLocks noChangeArrowheads="1"/>
              </p:cNvSpPr>
              <p:nvPr/>
            </p:nvSpPr>
            <p:spPr bwMode="auto">
              <a:xfrm>
                <a:off x="3024" y="3312"/>
                <a:ext cx="2016" cy="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10000"/>
                  </a:spcBef>
                </a:pPr>
                <a:r>
                  <a:rPr lang="en-US" sz="1800" b="0"/>
                  <a:t>Reduction half-reaction</a:t>
                </a:r>
              </a:p>
              <a:p>
                <a:pPr>
                  <a:spcBef>
                    <a:spcPct val="10000"/>
                  </a:spcBef>
                </a:pPr>
                <a:r>
                  <a:rPr lang="en-US" sz="1800" b="0"/>
                  <a:t>Sn</a:t>
                </a:r>
                <a:r>
                  <a:rPr lang="en-US" sz="1800" baseline="30000"/>
                  <a:t>2+</a:t>
                </a:r>
                <a:r>
                  <a:rPr lang="en-US" sz="1800" b="0"/>
                  <a:t>(</a:t>
                </a:r>
                <a:r>
                  <a:rPr lang="en-US" sz="1800" b="0" i="1">
                    <a:latin typeface="Times" charset="0"/>
                  </a:rPr>
                  <a:t>aq</a:t>
                </a:r>
                <a:r>
                  <a:rPr lang="en-US" sz="1800" b="0"/>
                  <a:t>) + 2e</a:t>
                </a:r>
                <a:r>
                  <a:rPr lang="en-US" sz="1800" baseline="30000"/>
                  <a:t>-</a:t>
                </a:r>
                <a:r>
                  <a:rPr lang="en-US" sz="1800" b="0"/>
                  <a:t>      Sn(</a:t>
                </a:r>
                <a:r>
                  <a:rPr lang="en-US" sz="1800" b="0" i="1">
                    <a:latin typeface="Times" charset="0"/>
                  </a:rPr>
                  <a:t>s</a:t>
                </a:r>
                <a:r>
                  <a:rPr lang="en-US" sz="1800" b="0"/>
                  <a:t>)</a:t>
                </a:r>
              </a:p>
            </p:txBody>
          </p:sp>
          <p:sp>
            <p:nvSpPr>
              <p:cNvPr id="25" name="Line 16"/>
              <p:cNvSpPr>
                <a:spLocks noChangeShapeType="1"/>
              </p:cNvSpPr>
              <p:nvPr/>
            </p:nvSpPr>
            <p:spPr bwMode="auto">
              <a:xfrm>
                <a:off x="4032" y="360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" name="Group 26"/>
            <p:cNvGrpSpPr>
              <a:grpSpLocks/>
            </p:cNvGrpSpPr>
            <p:nvPr/>
          </p:nvGrpSpPr>
          <p:grpSpPr bwMode="auto">
            <a:xfrm>
              <a:off x="4648200" y="5867400"/>
              <a:ext cx="3810000" cy="668338"/>
              <a:chOff x="2928" y="3696"/>
              <a:chExt cx="2400" cy="421"/>
            </a:xfrm>
          </p:grpSpPr>
          <p:sp>
            <p:nvSpPr>
              <p:cNvPr id="22" name="Text Box 12"/>
              <p:cNvSpPr txBox="1">
                <a:spLocks noChangeArrowheads="1"/>
              </p:cNvSpPr>
              <p:nvPr/>
            </p:nvSpPr>
            <p:spPr bwMode="auto">
              <a:xfrm>
                <a:off x="2928" y="3696"/>
                <a:ext cx="2400" cy="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rIns="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10000"/>
                  </a:spcBef>
                </a:pPr>
                <a:r>
                  <a:rPr lang="en-US" sz="1800" b="0"/>
                  <a:t>Overall (cell) reaction</a:t>
                </a:r>
              </a:p>
              <a:p>
                <a:pPr algn="ctr">
                  <a:spcBef>
                    <a:spcPct val="10000"/>
                  </a:spcBef>
                </a:pPr>
                <a:r>
                  <a:rPr lang="en-US" sz="1800" b="0"/>
                  <a:t>Sn(</a:t>
                </a:r>
                <a:r>
                  <a:rPr lang="en-US" sz="1800" b="0" i="1">
                    <a:latin typeface="Times" charset="0"/>
                  </a:rPr>
                  <a:t>s</a:t>
                </a:r>
                <a:r>
                  <a:rPr lang="en-US" sz="1800" b="0"/>
                  <a:t>) + Cu</a:t>
                </a:r>
                <a:r>
                  <a:rPr lang="en-US" sz="1800" baseline="30000"/>
                  <a:t>2+</a:t>
                </a:r>
                <a:r>
                  <a:rPr lang="en-US" sz="1800" b="0"/>
                  <a:t>(</a:t>
                </a:r>
                <a:r>
                  <a:rPr lang="en-US" sz="1800" b="0" i="1">
                    <a:latin typeface="Times" charset="0"/>
                  </a:rPr>
                  <a:t>aq</a:t>
                </a:r>
                <a:r>
                  <a:rPr lang="en-US" sz="1800" b="0"/>
                  <a:t>)     Sn</a:t>
                </a:r>
                <a:r>
                  <a:rPr lang="en-US" sz="1800" baseline="30000"/>
                  <a:t>2+</a:t>
                </a:r>
                <a:r>
                  <a:rPr lang="en-US" sz="1800" b="0"/>
                  <a:t>(</a:t>
                </a:r>
                <a:r>
                  <a:rPr lang="en-US" sz="1800" b="0" i="1">
                    <a:latin typeface="Times" charset="0"/>
                  </a:rPr>
                  <a:t>aq</a:t>
                </a:r>
                <a:r>
                  <a:rPr lang="en-US" sz="1800" b="0"/>
                  <a:t>) + Cu(</a:t>
                </a:r>
                <a:r>
                  <a:rPr lang="en-US" sz="1800" b="0" i="1">
                    <a:latin typeface="Times" charset="0"/>
                  </a:rPr>
                  <a:t>s</a:t>
                </a:r>
                <a:r>
                  <a:rPr lang="en-US" sz="1800" b="0"/>
                  <a:t>)</a:t>
                </a:r>
              </a:p>
            </p:txBody>
          </p:sp>
          <p:sp>
            <p:nvSpPr>
              <p:cNvPr id="23" name="Line 17"/>
              <p:cNvSpPr>
                <a:spLocks noChangeShapeType="1"/>
              </p:cNvSpPr>
              <p:nvPr/>
            </p:nvSpPr>
            <p:spPr bwMode="auto">
              <a:xfrm>
                <a:off x="4058" y="3993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" name="Text Box 20"/>
            <p:cNvSpPr txBox="1">
              <a:spLocks noChangeArrowheads="1"/>
            </p:cNvSpPr>
            <p:nvPr/>
          </p:nvSpPr>
          <p:spPr bwMode="auto">
            <a:xfrm>
              <a:off x="5943600" y="3886200"/>
              <a:ext cx="1752600" cy="3762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i="1">
                  <a:latin typeface="Times" charset="0"/>
                </a:rPr>
                <a:t>electrolytic cell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28600" y="773290"/>
            <a:ext cx="4419600" cy="5621338"/>
            <a:chOff x="228600" y="914400"/>
            <a:chExt cx="4419600" cy="5621338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914400"/>
              <a:ext cx="3687763" cy="382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21"/>
            <p:cNvGrpSpPr>
              <a:grpSpLocks/>
            </p:cNvGrpSpPr>
            <p:nvPr/>
          </p:nvGrpSpPr>
          <p:grpSpPr bwMode="auto">
            <a:xfrm>
              <a:off x="228600" y="4648200"/>
              <a:ext cx="3200400" cy="668338"/>
              <a:chOff x="144" y="2928"/>
              <a:chExt cx="2016" cy="421"/>
            </a:xfrm>
          </p:grpSpPr>
          <p:sp>
            <p:nvSpPr>
              <p:cNvPr id="8" name="Text Box 6"/>
              <p:cNvSpPr txBox="1">
                <a:spLocks noChangeArrowheads="1"/>
              </p:cNvSpPr>
              <p:nvPr/>
            </p:nvSpPr>
            <p:spPr bwMode="auto">
              <a:xfrm>
                <a:off x="144" y="2928"/>
                <a:ext cx="2016" cy="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10000"/>
                  </a:spcBef>
                </a:pPr>
                <a:r>
                  <a:rPr lang="en-US" sz="1800" b="0"/>
                  <a:t>Oxidation half-reaction</a:t>
                </a:r>
              </a:p>
              <a:p>
                <a:pPr>
                  <a:spcBef>
                    <a:spcPct val="10000"/>
                  </a:spcBef>
                </a:pPr>
                <a:r>
                  <a:rPr lang="en-US" sz="1800" b="0"/>
                  <a:t>Sn(</a:t>
                </a:r>
                <a:r>
                  <a:rPr lang="en-US" sz="1800" b="0" i="1">
                    <a:latin typeface="Times" charset="0"/>
                  </a:rPr>
                  <a:t>s</a:t>
                </a:r>
                <a:r>
                  <a:rPr lang="en-US" sz="1800" b="0"/>
                  <a:t>)     Sn</a:t>
                </a:r>
                <a:r>
                  <a:rPr lang="en-US" sz="1800" baseline="30000"/>
                  <a:t>2+</a:t>
                </a:r>
                <a:r>
                  <a:rPr lang="en-US" sz="1800" b="0"/>
                  <a:t>(</a:t>
                </a:r>
                <a:r>
                  <a:rPr lang="en-US" sz="1800" b="0" i="1">
                    <a:latin typeface="Times" charset="0"/>
                  </a:rPr>
                  <a:t>aq</a:t>
                </a:r>
                <a:r>
                  <a:rPr lang="en-US" sz="1800" b="0"/>
                  <a:t>) + 2e</a:t>
                </a:r>
                <a:r>
                  <a:rPr lang="en-US" sz="1800" baseline="30000"/>
                  <a:t>-</a:t>
                </a:r>
                <a:endParaRPr lang="en-US" sz="1800"/>
              </a:p>
            </p:txBody>
          </p:sp>
          <p:sp>
            <p:nvSpPr>
              <p:cNvPr id="9" name="Line 13"/>
              <p:cNvSpPr>
                <a:spLocks noChangeShapeType="1"/>
              </p:cNvSpPr>
              <p:nvPr/>
            </p:nvSpPr>
            <p:spPr bwMode="auto">
              <a:xfrm>
                <a:off x="568" y="323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22"/>
            <p:cNvGrpSpPr>
              <a:grpSpLocks/>
            </p:cNvGrpSpPr>
            <p:nvPr/>
          </p:nvGrpSpPr>
          <p:grpSpPr bwMode="auto">
            <a:xfrm>
              <a:off x="990600" y="5257800"/>
              <a:ext cx="3200400" cy="668338"/>
              <a:chOff x="624" y="3312"/>
              <a:chExt cx="2016" cy="421"/>
            </a:xfrm>
          </p:grpSpPr>
          <p:sp>
            <p:nvSpPr>
              <p:cNvPr id="11" name="Text Box 8"/>
              <p:cNvSpPr txBox="1">
                <a:spLocks noChangeArrowheads="1"/>
              </p:cNvSpPr>
              <p:nvPr/>
            </p:nvSpPr>
            <p:spPr bwMode="auto">
              <a:xfrm>
                <a:off x="624" y="3312"/>
                <a:ext cx="2016" cy="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r">
                  <a:spcBef>
                    <a:spcPct val="10000"/>
                  </a:spcBef>
                </a:pPr>
                <a:r>
                  <a:rPr lang="en-US" sz="1800" b="0"/>
                  <a:t>Reduction half-reaction</a:t>
                </a:r>
              </a:p>
              <a:p>
                <a:pPr algn="r">
                  <a:spcBef>
                    <a:spcPct val="10000"/>
                  </a:spcBef>
                </a:pPr>
                <a:r>
                  <a:rPr lang="en-US" sz="1800" b="0"/>
                  <a:t>Cu</a:t>
                </a:r>
                <a:r>
                  <a:rPr lang="en-US" sz="1800" baseline="30000"/>
                  <a:t>2+</a:t>
                </a:r>
                <a:r>
                  <a:rPr lang="en-US" sz="1800" b="0"/>
                  <a:t>(</a:t>
                </a:r>
                <a:r>
                  <a:rPr lang="en-US" sz="1800" b="0" i="1">
                    <a:latin typeface="Times" charset="0"/>
                  </a:rPr>
                  <a:t>aq</a:t>
                </a:r>
                <a:r>
                  <a:rPr lang="en-US" sz="1800" b="0"/>
                  <a:t>) + 2e</a:t>
                </a:r>
                <a:r>
                  <a:rPr lang="en-US" sz="1800" baseline="30000"/>
                  <a:t>-</a:t>
                </a:r>
                <a:r>
                  <a:rPr lang="en-US" sz="1800" b="0"/>
                  <a:t>      Cu(</a:t>
                </a:r>
                <a:r>
                  <a:rPr lang="en-US" sz="1800" b="0" i="1">
                    <a:latin typeface="Times" charset="0"/>
                  </a:rPr>
                  <a:t>s</a:t>
                </a:r>
                <a:r>
                  <a:rPr lang="en-US" sz="1800" b="0"/>
                  <a:t>)</a:t>
                </a:r>
              </a:p>
            </p:txBody>
          </p:sp>
          <p:sp>
            <p:nvSpPr>
              <p:cNvPr id="12" name="Line 14"/>
              <p:cNvSpPr>
                <a:spLocks noChangeShapeType="1"/>
              </p:cNvSpPr>
              <p:nvPr/>
            </p:nvSpPr>
            <p:spPr bwMode="auto">
              <a:xfrm>
                <a:off x="2064" y="360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" name="Group 23"/>
            <p:cNvGrpSpPr>
              <a:grpSpLocks/>
            </p:cNvGrpSpPr>
            <p:nvPr/>
          </p:nvGrpSpPr>
          <p:grpSpPr bwMode="auto">
            <a:xfrm>
              <a:off x="838200" y="5867400"/>
              <a:ext cx="3810000" cy="668338"/>
              <a:chOff x="528" y="3696"/>
              <a:chExt cx="2400" cy="421"/>
            </a:xfrm>
          </p:grpSpPr>
          <p:sp>
            <p:nvSpPr>
              <p:cNvPr id="14" name="Text Box 11"/>
              <p:cNvSpPr txBox="1">
                <a:spLocks noChangeArrowheads="1"/>
              </p:cNvSpPr>
              <p:nvPr/>
            </p:nvSpPr>
            <p:spPr bwMode="auto">
              <a:xfrm>
                <a:off x="528" y="3696"/>
                <a:ext cx="2400" cy="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rIns="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10000"/>
                  </a:spcBef>
                </a:pPr>
                <a:r>
                  <a:rPr lang="en-US" sz="1800" b="0"/>
                  <a:t>Overall (cell) reaction</a:t>
                </a:r>
              </a:p>
              <a:p>
                <a:pPr algn="ctr">
                  <a:spcBef>
                    <a:spcPct val="10000"/>
                  </a:spcBef>
                </a:pPr>
                <a:r>
                  <a:rPr lang="en-US" sz="1800" b="0"/>
                  <a:t>Sn(</a:t>
                </a:r>
                <a:r>
                  <a:rPr lang="en-US" sz="1800" b="0" i="1">
                    <a:latin typeface="Times" charset="0"/>
                  </a:rPr>
                  <a:t>s</a:t>
                </a:r>
                <a:r>
                  <a:rPr lang="en-US" sz="1800" b="0"/>
                  <a:t>) + Cu</a:t>
                </a:r>
                <a:r>
                  <a:rPr lang="en-US" sz="1800" baseline="30000"/>
                  <a:t>2+</a:t>
                </a:r>
                <a:r>
                  <a:rPr lang="en-US" sz="1800" b="0"/>
                  <a:t>(</a:t>
                </a:r>
                <a:r>
                  <a:rPr lang="en-US" sz="1800" b="0" i="1">
                    <a:latin typeface="Times" charset="0"/>
                  </a:rPr>
                  <a:t>aq</a:t>
                </a:r>
                <a:r>
                  <a:rPr lang="en-US" sz="1800" b="0"/>
                  <a:t>)     Sn</a:t>
                </a:r>
                <a:r>
                  <a:rPr lang="en-US" sz="1800" baseline="30000"/>
                  <a:t>2+</a:t>
                </a:r>
                <a:r>
                  <a:rPr lang="en-US" sz="1800" b="0"/>
                  <a:t>(</a:t>
                </a:r>
                <a:r>
                  <a:rPr lang="en-US" sz="1800" b="0" i="1">
                    <a:latin typeface="Times" charset="0"/>
                  </a:rPr>
                  <a:t>aq</a:t>
                </a:r>
                <a:r>
                  <a:rPr lang="en-US" sz="1800" b="0"/>
                  <a:t>) + Cu(</a:t>
                </a:r>
                <a:r>
                  <a:rPr lang="en-US" sz="1800" b="0" i="1">
                    <a:latin typeface="Times" charset="0"/>
                  </a:rPr>
                  <a:t>s</a:t>
                </a:r>
                <a:r>
                  <a:rPr lang="en-US" sz="1800" b="0"/>
                  <a:t>)</a:t>
                </a:r>
              </a:p>
            </p:txBody>
          </p:sp>
          <p:sp>
            <p:nvSpPr>
              <p:cNvPr id="15" name="Line 18"/>
              <p:cNvSpPr>
                <a:spLocks noChangeShapeType="1"/>
              </p:cNvSpPr>
              <p:nvPr/>
            </p:nvSpPr>
            <p:spPr bwMode="auto">
              <a:xfrm>
                <a:off x="1658" y="400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8" name="Text Box 19"/>
            <p:cNvSpPr txBox="1">
              <a:spLocks noChangeArrowheads="1"/>
            </p:cNvSpPr>
            <p:nvPr/>
          </p:nvSpPr>
          <p:spPr bwMode="auto">
            <a:xfrm>
              <a:off x="1600200" y="3886200"/>
              <a:ext cx="1447800" cy="3762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i="1" dirty="0">
                  <a:latin typeface="Times" charset="0"/>
                </a:rPr>
                <a:t>voltaic cell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3553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Electrolytic cell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4978" y="784902"/>
            <a:ext cx="8929022" cy="4801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The galvanic cell below has E</a:t>
            </a:r>
            <a:r>
              <a:rPr lang="en-US" baseline="30000"/>
              <a:t>o</a:t>
            </a:r>
            <a:r>
              <a:rPr lang="en-US"/>
              <a:t> = 0.3V</a:t>
            </a:r>
          </a:p>
          <a:p>
            <a:endParaRPr lang="en-US"/>
          </a:p>
          <a:p>
            <a:r>
              <a:rPr lang="en-US">
                <a:sym typeface="Wingdings"/>
              </a:rPr>
              <a:t>How much external potential do you need to apply to reverse the direction of electrons</a:t>
            </a:r>
            <a:br>
              <a:rPr lang="en-US">
                <a:sym typeface="Wingdings"/>
              </a:rPr>
            </a:br>
            <a:r>
              <a:rPr lang="en-US">
                <a:sym typeface="Wingdings"/>
              </a:rPr>
              <a:t>when there is 1M of iron(II) nitrate and tin (II) nitrate?</a:t>
            </a:r>
            <a:br>
              <a:rPr lang="en-US">
                <a:sym typeface="Wingdings"/>
              </a:rPr>
            </a:br>
            <a:r>
              <a:rPr lang="en-US">
                <a:sym typeface="Wingdings"/>
              </a:rPr>
              <a:t/>
            </a:r>
            <a:br>
              <a:rPr lang="en-US">
                <a:sym typeface="Wingdings"/>
              </a:rPr>
            </a:br>
            <a:endParaRPr lang="en-US">
              <a:sym typeface="Wingdings"/>
            </a:endParaRPr>
          </a:p>
          <a:p>
            <a:r>
              <a:rPr lang="en-US">
                <a:sym typeface="Wingdings"/>
              </a:rPr>
              <a:t>What changes (thinning or growing) you will see in the electrodes when the reaction</a:t>
            </a:r>
            <a:br>
              <a:rPr lang="en-US">
                <a:sym typeface="Wingdings"/>
              </a:rPr>
            </a:br>
            <a:r>
              <a:rPr lang="en-US">
                <a:sym typeface="Wingdings"/>
              </a:rPr>
              <a:t>is reversed?</a:t>
            </a:r>
            <a:br>
              <a:rPr lang="en-US">
                <a:sym typeface="Wingdings"/>
              </a:rPr>
            </a:br>
            <a:r>
              <a:rPr lang="en-US">
                <a:sym typeface="Wingdings"/>
              </a:rPr>
              <a:t/>
            </a:r>
            <a:br>
              <a:rPr lang="en-US">
                <a:sym typeface="Wingdings"/>
              </a:rPr>
            </a:br>
            <a:r>
              <a:rPr lang="en-US">
                <a:sym typeface="Wingdings"/>
              </a:rPr>
              <a:t/>
            </a:r>
            <a:br>
              <a:rPr lang="en-US">
                <a:sym typeface="Wingdings"/>
              </a:rPr>
            </a:br>
            <a:endParaRPr lang="en-US">
              <a:sym typeface="Wingdings"/>
            </a:endParaRPr>
          </a:p>
          <a:p>
            <a:r>
              <a:rPr lang="en-US">
                <a:sym typeface="Wingdings"/>
              </a:rPr>
              <a:t>We let the spontaneous reaction (galvanic or voltaic cell) react until the potential indicated</a:t>
            </a:r>
            <a:br>
              <a:rPr lang="en-US">
                <a:sym typeface="Wingdings"/>
              </a:rPr>
            </a:br>
            <a:r>
              <a:rPr lang="en-US">
                <a:sym typeface="Wingdings"/>
              </a:rPr>
              <a:t>by the voltmeter is zero:</a:t>
            </a:r>
          </a:p>
          <a:p>
            <a:r>
              <a:rPr lang="en-US">
                <a:sym typeface="Wingdings"/>
              </a:rPr>
              <a:t>	how much voltage do we need to apply to reverse</a:t>
            </a:r>
            <a:br>
              <a:rPr lang="en-US">
                <a:sym typeface="Wingdings"/>
              </a:rPr>
            </a:br>
            <a:r>
              <a:rPr lang="en-US">
                <a:sym typeface="Wingdings"/>
              </a:rPr>
              <a:t>	the reaction?</a:t>
            </a:r>
          </a:p>
          <a:p>
            <a:r>
              <a:rPr lang="en-US">
                <a:sym typeface="Wingdings"/>
              </a:rPr>
              <a:t>	how much voltage do we need to apply to continue</a:t>
            </a:r>
            <a:br>
              <a:rPr lang="en-US">
                <a:sym typeface="Wingdings"/>
              </a:rPr>
            </a:br>
            <a:r>
              <a:rPr lang="en-US">
                <a:sym typeface="Wingdings"/>
              </a:rPr>
              <a:t>	with the reaction</a:t>
            </a:r>
            <a:endParaRPr lang="en-US"/>
          </a:p>
        </p:txBody>
      </p:sp>
      <p:pic>
        <p:nvPicPr>
          <p:cNvPr id="7" name="Picture 6" descr="f49g1q132g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4201222"/>
            <a:ext cx="25019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05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Electroplating metals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 descr="18_21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990600"/>
            <a:ext cx="4148138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04800" y="1219200"/>
            <a:ext cx="3962400" cy="4154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/>
              <a:t>In electroplating, the work piece is the cathode.</a:t>
            </a:r>
          </a:p>
          <a:p>
            <a:pPr lvl="1"/>
            <a:r>
              <a:rPr lang="en-US" sz="2400" dirty="0" err="1"/>
              <a:t>Cations</a:t>
            </a:r>
            <a:r>
              <a:rPr lang="en-US" sz="2400" dirty="0"/>
              <a:t> are reduced at cathode and plate to the surface of the work piece.</a:t>
            </a:r>
          </a:p>
          <a:p>
            <a:pPr lvl="1"/>
            <a:r>
              <a:rPr lang="en-US" sz="2400" dirty="0"/>
              <a:t>The anode is made of the plate metal.  The anode oxidizes and replaces the metal </a:t>
            </a:r>
            <a:r>
              <a:rPr lang="en-US" sz="2400" dirty="0" err="1"/>
              <a:t>cations</a:t>
            </a:r>
            <a:r>
              <a:rPr lang="en-US" sz="2400" dirty="0"/>
              <a:t> in the solution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67416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Electroplating metals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96330" y="2675670"/>
            <a:ext cx="84948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1. Calculate the mass of gold that could be plated from a solution with a current of 0.40 A for 22 min.</a:t>
            </a:r>
          </a:p>
          <a:p>
            <a:r>
              <a:rPr lang="en-US" dirty="0"/>
              <a:t>Au</a:t>
            </a:r>
            <a:r>
              <a:rPr lang="en-US" baseline="30000" dirty="0"/>
              <a:t>3+</a:t>
            </a:r>
            <a:r>
              <a:rPr lang="en-US" dirty="0"/>
              <a:t>(</a:t>
            </a:r>
            <a:r>
              <a:rPr lang="en-US" dirty="0" err="1"/>
              <a:t>aq</a:t>
            </a:r>
            <a:r>
              <a:rPr lang="en-US" dirty="0"/>
              <a:t>) + 3 electrons </a:t>
            </a:r>
            <a:r>
              <a:rPr lang="en-US" dirty="0">
                <a:sym typeface="Wingdings"/>
              </a:rPr>
              <a:t> </a:t>
            </a:r>
            <a:r>
              <a:rPr lang="en-US" dirty="0"/>
              <a:t>Au(s) 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199" y="1027837"/>
            <a:ext cx="80235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</a:rPr>
              <a:t>Faraday’s law</a:t>
            </a:r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amount of metal deposited during electrolysis is directly proportional to the charge on the </a:t>
            </a:r>
            <a:r>
              <a:rPr lang="en-US" dirty="0" err="1"/>
              <a:t>cation</a:t>
            </a:r>
            <a:r>
              <a:rPr lang="en-US" dirty="0"/>
              <a:t>, the </a:t>
            </a:r>
            <a:r>
              <a:rPr lang="en-US" dirty="0" smtClean="0"/>
              <a:t>current, </a:t>
            </a:r>
            <a:r>
              <a:rPr lang="en-US" dirty="0"/>
              <a:t>and the length of time the cell runs</a:t>
            </a:r>
          </a:p>
          <a:p>
            <a:pPr lvl="1"/>
            <a:r>
              <a:rPr lang="en-US" dirty="0"/>
              <a:t>charge that flows through the cell = current </a:t>
            </a:r>
            <a:r>
              <a:rPr lang="en-US" dirty="0">
                <a:latin typeface="Arial Unicode MS" charset="0"/>
              </a:rPr>
              <a:t>x</a:t>
            </a:r>
            <a:r>
              <a:rPr lang="en-US" dirty="0"/>
              <a:t> </a:t>
            </a:r>
            <a:r>
              <a:rPr lang="en-US" dirty="0" smtClean="0"/>
              <a:t>time</a:t>
            </a:r>
            <a:br>
              <a:rPr lang="en-US" dirty="0" smtClean="0"/>
            </a:br>
            <a:r>
              <a:rPr lang="en-US" dirty="0" smtClean="0"/>
              <a:t>The units of current are Amperes (A) = Coulomb/second (Charge/time)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344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Electrolysis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7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00" y="1107634"/>
            <a:ext cx="8229600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chemeClr val="hlink"/>
                </a:solidFill>
                <a:hlinkClick r:id="rId2"/>
              </a:rPr>
              <a:t>electrolysis</a:t>
            </a:r>
            <a:r>
              <a:rPr lang="en-US" sz="2400" dirty="0"/>
              <a:t> is the process of using electricity to break a compound apart</a:t>
            </a:r>
          </a:p>
        </p:txBody>
      </p:sp>
      <p:sp>
        <p:nvSpPr>
          <p:cNvPr id="9" name="Rectangle 8"/>
          <p:cNvSpPr/>
          <p:nvPr/>
        </p:nvSpPr>
        <p:spPr>
          <a:xfrm>
            <a:off x="167192" y="1951180"/>
            <a:ext cx="60960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electrolytic cells can be used to separate elements from their compounds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generate H</a:t>
            </a:r>
            <a:r>
              <a:rPr lang="en-US" sz="2400" baseline="-25000" dirty="0"/>
              <a:t>2</a:t>
            </a:r>
            <a:r>
              <a:rPr lang="en-US" sz="2400" dirty="0"/>
              <a:t> from water for fuel cells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recover metals from their ores</a:t>
            </a:r>
          </a:p>
        </p:txBody>
      </p:sp>
      <p:pic>
        <p:nvPicPr>
          <p:cNvPr id="10" name="Picture 4" descr="16_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82"/>
          <a:stretch>
            <a:fillRect/>
          </a:stretch>
        </p:blipFill>
        <p:spPr bwMode="auto">
          <a:xfrm>
            <a:off x="6118578" y="2720622"/>
            <a:ext cx="28987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32556" y="4021667"/>
            <a:ext cx="40922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Examples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en-US" dirty="0" smtClean="0"/>
              <a:t>Na(l) + ½ Cl</a:t>
            </a:r>
            <a:r>
              <a:rPr lang="en-US" baseline="-25000" dirty="0" smtClean="0">
                <a:sym typeface="Wingdings"/>
              </a:rPr>
              <a:t>2</a:t>
            </a:r>
            <a:r>
              <a:rPr lang="en-US" dirty="0" smtClean="0"/>
              <a:t>(g) </a:t>
            </a:r>
            <a:r>
              <a:rPr lang="en-US" dirty="0" smtClean="0">
                <a:sym typeface="Wingdings"/>
              </a:rPr>
              <a:t> </a:t>
            </a:r>
            <a:r>
              <a:rPr lang="en-US" dirty="0" err="1" smtClean="0">
                <a:sym typeface="Wingdings"/>
              </a:rPr>
              <a:t>NaCl</a:t>
            </a:r>
            <a:r>
              <a:rPr lang="en-US" dirty="0" smtClean="0">
                <a:sym typeface="Wingdings"/>
              </a:rPr>
              <a:t>(</a:t>
            </a:r>
            <a:r>
              <a:rPr lang="en-US" dirty="0" err="1">
                <a:sym typeface="Wingdings"/>
              </a:rPr>
              <a:t>l</a:t>
            </a:r>
            <a:r>
              <a:rPr lang="en-US" dirty="0" smtClean="0">
                <a:sym typeface="Wingdings"/>
              </a:rPr>
              <a:t>)</a:t>
            </a:r>
          </a:p>
          <a:p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2H</a:t>
            </a:r>
            <a:r>
              <a:rPr lang="en-US" baseline="-25000" dirty="0" smtClean="0">
                <a:sym typeface="Wingdings"/>
              </a:rPr>
              <a:t>2(g)</a:t>
            </a:r>
            <a:r>
              <a:rPr lang="en-US" dirty="0" smtClean="0">
                <a:sym typeface="Wingdings"/>
              </a:rPr>
              <a:t> + O</a:t>
            </a:r>
            <a:r>
              <a:rPr lang="en-US" baseline="-25000" dirty="0" smtClean="0">
                <a:sym typeface="Wingdings"/>
              </a:rPr>
              <a:t>2(g)</a:t>
            </a:r>
            <a:r>
              <a:rPr lang="en-US" dirty="0" smtClean="0">
                <a:sym typeface="Wingdings"/>
              </a:rPr>
              <a:t>  2H</a:t>
            </a:r>
            <a:r>
              <a:rPr lang="en-US" baseline="-25000" dirty="0" smtClean="0">
                <a:sym typeface="Wingdings"/>
              </a:rPr>
              <a:t>2</a:t>
            </a:r>
            <a:r>
              <a:rPr lang="en-US" dirty="0" smtClean="0">
                <a:sym typeface="Wingdings"/>
              </a:rPr>
              <a:t>O(l)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917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Electrolysis of pure compounds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5" descr="18_23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0" b="5000"/>
          <a:stretch>
            <a:fillRect/>
          </a:stretch>
        </p:blipFill>
        <p:spPr bwMode="auto">
          <a:xfrm>
            <a:off x="2209801" y="762000"/>
            <a:ext cx="2997631" cy="338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67192" y="4148667"/>
            <a:ext cx="8777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Electrolysis </a:t>
            </a:r>
            <a:r>
              <a:rPr lang="en-US" dirty="0"/>
              <a:t>of a molten salt with the formula </a:t>
            </a:r>
            <a:r>
              <a:rPr lang="en-US" dirty="0" err="1"/>
              <a:t>MCl</a:t>
            </a:r>
            <a:r>
              <a:rPr lang="en-US" dirty="0"/>
              <a:t>, using a current of 3.86 amp </a:t>
            </a:r>
            <a:r>
              <a:rPr lang="en-US" dirty="0" smtClean="0"/>
              <a:t>for 16.2 </a:t>
            </a:r>
            <a:r>
              <a:rPr lang="en-US" dirty="0"/>
              <a:t>min, deposits 1.52 g of metal. Identify the metal. (1 faraday = 96,485 coulombs)</a:t>
            </a:r>
          </a:p>
        </p:txBody>
      </p:sp>
    </p:spTree>
    <p:extLst>
      <p:ext uri="{BB962C8B-B14F-4D97-AF65-F5344CB8AC3E}">
        <p14:creationId xmlns:p14="http://schemas.microsoft.com/office/powerpoint/2010/main" val="2419983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electrolysis of water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Spring 2012</a:t>
            </a:r>
            <a:endParaRPr lang="en-US"/>
          </a:p>
        </p:txBody>
      </p:sp>
      <p:sp>
        <p:nvSpPr>
          <p:cNvPr id="7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FD2702-FBF6-CD4E-A6D6-DA4EDAF9799A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99" y="1300766"/>
            <a:ext cx="3506902" cy="4033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228600" y="5334000"/>
            <a:ext cx="3581400" cy="668338"/>
            <a:chOff x="144" y="3360"/>
            <a:chExt cx="2256" cy="421"/>
          </a:xfrm>
        </p:grpSpPr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144" y="3360"/>
              <a:ext cx="2256" cy="421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10000"/>
                </a:spcBef>
              </a:pPr>
              <a:r>
                <a:rPr lang="en-US" sz="1800" b="0" dirty="0"/>
                <a:t>Oxidation half-reaction</a:t>
              </a:r>
            </a:p>
            <a:p>
              <a:pPr>
                <a:spcBef>
                  <a:spcPct val="10000"/>
                </a:spcBef>
              </a:pPr>
              <a:r>
                <a:rPr lang="en-US" sz="1800" b="0" dirty="0"/>
                <a:t>2H</a:t>
              </a:r>
              <a:r>
                <a:rPr lang="en-US" sz="1800" b="0" baseline="-25000" dirty="0"/>
                <a:t>2</a:t>
              </a:r>
              <a:r>
                <a:rPr lang="en-US" sz="1800" b="0" dirty="0"/>
                <a:t>O(</a:t>
              </a:r>
              <a:r>
                <a:rPr lang="en-US" sz="1800" b="0" i="1" dirty="0">
                  <a:latin typeface="Times" charset="0"/>
                </a:rPr>
                <a:t>l</a:t>
              </a:r>
              <a:r>
                <a:rPr lang="en-US" sz="1800" b="0" dirty="0"/>
                <a:t>)     4H</a:t>
              </a:r>
              <a:r>
                <a:rPr lang="en-US" sz="1800" baseline="30000" dirty="0"/>
                <a:t>+</a:t>
              </a:r>
              <a:r>
                <a:rPr lang="en-US" sz="1800" b="0" dirty="0"/>
                <a:t>(</a:t>
              </a:r>
              <a:r>
                <a:rPr lang="en-US" sz="1800" b="0" i="1" dirty="0" err="1">
                  <a:latin typeface="Times" charset="0"/>
                </a:rPr>
                <a:t>aq</a:t>
              </a:r>
              <a:r>
                <a:rPr lang="en-US" sz="1800" b="0" dirty="0"/>
                <a:t>)</a:t>
              </a:r>
              <a:r>
                <a:rPr lang="en-US" sz="1800" b="0" dirty="0">
                  <a:solidFill>
                    <a:schemeClr val="bg1"/>
                  </a:solidFill>
                </a:rPr>
                <a:t> </a:t>
              </a:r>
              <a:r>
                <a:rPr lang="en-US" sz="1800" b="0" dirty="0"/>
                <a:t>+ O</a:t>
              </a:r>
              <a:r>
                <a:rPr lang="en-US" sz="1800" b="0" baseline="-25000" dirty="0"/>
                <a:t>2</a:t>
              </a:r>
              <a:r>
                <a:rPr lang="en-US" sz="1800" b="0" dirty="0"/>
                <a:t>(</a:t>
              </a:r>
              <a:r>
                <a:rPr lang="en-US" sz="1800" b="0" i="1" dirty="0">
                  <a:latin typeface="Times" charset="0"/>
                </a:rPr>
                <a:t>g</a:t>
              </a:r>
              <a:r>
                <a:rPr lang="en-US" sz="1800" b="0" dirty="0"/>
                <a:t>) + 4e</a:t>
              </a:r>
              <a:r>
                <a:rPr lang="en-US" sz="1800" baseline="30000" dirty="0"/>
                <a:t>-</a:t>
              </a:r>
              <a:endParaRPr lang="en-US" sz="1800" dirty="0"/>
            </a:p>
          </p:txBody>
        </p:sp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717" y="36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9"/>
          <p:cNvGrpSpPr>
            <a:grpSpLocks/>
          </p:cNvGrpSpPr>
          <p:nvPr/>
        </p:nvGrpSpPr>
        <p:grpSpPr bwMode="auto">
          <a:xfrm>
            <a:off x="5181600" y="5334000"/>
            <a:ext cx="3733800" cy="668338"/>
            <a:chOff x="3264" y="3312"/>
            <a:chExt cx="2352" cy="421"/>
          </a:xfrm>
        </p:grpSpPr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3264" y="3312"/>
              <a:ext cx="2352" cy="421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>
                <a:spcBef>
                  <a:spcPct val="10000"/>
                </a:spcBef>
              </a:pPr>
              <a:r>
                <a:rPr lang="en-US" sz="1800" b="0"/>
                <a:t>Reduction half-reaction</a:t>
              </a:r>
            </a:p>
            <a:p>
              <a:pPr algn="r">
                <a:spcBef>
                  <a:spcPct val="10000"/>
                </a:spcBef>
              </a:pPr>
              <a:r>
                <a:rPr lang="en-US" sz="1800" b="0"/>
                <a:t>2H</a:t>
              </a:r>
              <a:r>
                <a:rPr lang="en-US" sz="1800" b="0" baseline="-25000"/>
                <a:t>2</a:t>
              </a:r>
              <a:r>
                <a:rPr lang="en-US" sz="1800" b="0"/>
                <a:t>O(</a:t>
              </a:r>
              <a:r>
                <a:rPr lang="en-US" sz="1800" b="0" i="1">
                  <a:latin typeface="Times" charset="0"/>
                </a:rPr>
                <a:t>l</a:t>
              </a:r>
              <a:r>
                <a:rPr lang="en-US" sz="1800" b="0"/>
                <a:t>) + 4e</a:t>
              </a:r>
              <a:r>
                <a:rPr lang="en-US" sz="1800" baseline="30000"/>
                <a:t>-</a:t>
              </a:r>
              <a:r>
                <a:rPr lang="en-US" sz="1800" b="0"/>
                <a:t>      2H</a:t>
              </a:r>
              <a:r>
                <a:rPr lang="en-US" sz="1800" b="0" baseline="-25000"/>
                <a:t>2</a:t>
              </a:r>
              <a:r>
                <a:rPr lang="en-US" sz="1800" b="0"/>
                <a:t>(</a:t>
              </a:r>
              <a:r>
                <a:rPr lang="en-US" sz="1800" b="0" i="1">
                  <a:latin typeface="Times" charset="0"/>
                </a:rPr>
                <a:t>g</a:t>
              </a:r>
              <a:r>
                <a:rPr lang="en-US" sz="1800" b="0"/>
                <a:t>) + 2OH</a:t>
              </a:r>
              <a:r>
                <a:rPr lang="en-US" sz="1800" baseline="30000"/>
                <a:t>-</a:t>
              </a:r>
              <a:r>
                <a:rPr lang="en-US" sz="1800" b="0"/>
                <a:t>(</a:t>
              </a:r>
              <a:r>
                <a:rPr lang="en-US" sz="1800" b="0" i="1">
                  <a:latin typeface="Times" charset="0"/>
                </a:rPr>
                <a:t>aq</a:t>
              </a:r>
              <a:r>
                <a:rPr lang="en-US" sz="1800" b="0"/>
                <a:t>)</a:t>
              </a:r>
            </a:p>
          </p:txBody>
        </p:sp>
        <p:sp>
          <p:nvSpPr>
            <p:cNvPr id="15" name="Line 8"/>
            <p:cNvSpPr>
              <a:spLocks noChangeShapeType="1"/>
            </p:cNvSpPr>
            <p:nvPr/>
          </p:nvSpPr>
          <p:spPr bwMode="auto">
            <a:xfrm>
              <a:off x="4224" y="360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13"/>
          <p:cNvGrpSpPr>
            <a:grpSpLocks/>
          </p:cNvGrpSpPr>
          <p:nvPr/>
        </p:nvGrpSpPr>
        <p:grpSpPr bwMode="auto">
          <a:xfrm>
            <a:off x="5562600" y="1828800"/>
            <a:ext cx="3124200" cy="674688"/>
            <a:chOff x="3504" y="1152"/>
            <a:chExt cx="1968" cy="425"/>
          </a:xfrm>
        </p:grpSpPr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>
              <a:off x="3504" y="1152"/>
              <a:ext cx="1968" cy="425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10000"/>
                </a:spcBef>
              </a:pPr>
              <a:r>
                <a:rPr lang="en-US" sz="1800" dirty="0"/>
                <a:t>Overall (cell) reaction</a:t>
              </a:r>
            </a:p>
            <a:p>
              <a:pPr algn="ctr">
                <a:spcBef>
                  <a:spcPct val="10000"/>
                </a:spcBef>
              </a:pPr>
              <a:r>
                <a:rPr lang="en-US" sz="1800" dirty="0"/>
                <a:t>2H</a:t>
              </a:r>
              <a:r>
                <a:rPr lang="en-US" sz="1800" baseline="-25000" dirty="0"/>
                <a:t>2</a:t>
              </a:r>
              <a:r>
                <a:rPr lang="en-US" sz="1800" dirty="0"/>
                <a:t>O(</a:t>
              </a:r>
              <a:r>
                <a:rPr lang="en-US" sz="1800" i="1" dirty="0">
                  <a:latin typeface="Times" charset="0"/>
                </a:rPr>
                <a:t>l</a:t>
              </a:r>
              <a:r>
                <a:rPr lang="en-US" sz="1800" dirty="0"/>
                <a:t>)        H</a:t>
              </a:r>
              <a:r>
                <a:rPr lang="en-US" sz="1800" baseline="-25000" dirty="0"/>
                <a:t>2</a:t>
              </a:r>
              <a:r>
                <a:rPr lang="en-US" sz="1800" dirty="0"/>
                <a:t>(</a:t>
              </a:r>
              <a:r>
                <a:rPr lang="en-US" sz="1800" i="1" dirty="0">
                  <a:latin typeface="Times" charset="0"/>
                </a:rPr>
                <a:t>g</a:t>
              </a:r>
              <a:r>
                <a:rPr lang="en-US" sz="1800" dirty="0"/>
                <a:t>) + ½ O</a:t>
              </a:r>
              <a:r>
                <a:rPr lang="en-US" sz="1800" baseline="-25000" dirty="0"/>
                <a:t>2</a:t>
              </a:r>
              <a:r>
                <a:rPr lang="en-US" sz="1800" dirty="0"/>
                <a:t>(</a:t>
              </a:r>
              <a:r>
                <a:rPr lang="en-US" sz="1800" i="1" dirty="0">
                  <a:latin typeface="Times" charset="0"/>
                </a:rPr>
                <a:t>g</a:t>
              </a:r>
              <a:r>
                <a:rPr lang="en-US" sz="1800" dirty="0"/>
                <a:t>)</a:t>
              </a:r>
            </a:p>
          </p:txBody>
        </p:sp>
        <p:sp>
          <p:nvSpPr>
            <p:cNvPr id="18" name="Line 12"/>
            <p:cNvSpPr>
              <a:spLocks noChangeShapeType="1"/>
            </p:cNvSpPr>
            <p:nvPr/>
          </p:nvSpPr>
          <p:spPr bwMode="auto">
            <a:xfrm>
              <a:off x="4178" y="1445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742022" y="945545"/>
            <a:ext cx="4147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Why is there more volume of H</a:t>
            </a:r>
            <a:r>
              <a:rPr lang="en-US" baseline="-25000" dirty="0" smtClean="0"/>
              <a:t>2</a:t>
            </a:r>
            <a:r>
              <a:rPr lang="en-US" dirty="0" smtClean="0"/>
              <a:t> than O</a:t>
            </a:r>
            <a:r>
              <a:rPr lang="en-US" baseline="-25000" dirty="0" smtClean="0"/>
              <a:t>2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515556" y="2943282"/>
            <a:ext cx="46284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Notice that these two reactions are the only two reactions possible.</a:t>
            </a:r>
            <a:br>
              <a:rPr lang="en-US" dirty="0" smtClean="0"/>
            </a:br>
            <a:r>
              <a:rPr lang="en-US" dirty="0" smtClean="0"/>
              <a:t>In water, hydrogen cannot oxidize and oxygen cannot reduce any further.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507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10908</TotalTime>
  <Words>1030</Words>
  <Application>Microsoft Macintosh PowerPoint</Application>
  <PresentationFormat>On-screen Show (4:3)</PresentationFormat>
  <Paragraphs>134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Office Theme</vt:lpstr>
      <vt:lpstr>1_Custom Design</vt:lpstr>
      <vt:lpstr>Custom Design</vt:lpstr>
      <vt:lpstr>Electrochemistry</vt:lpstr>
      <vt:lpstr>Outline</vt:lpstr>
      <vt:lpstr>Electrolysis</vt:lpstr>
      <vt:lpstr>Electrolytic cell</vt:lpstr>
      <vt:lpstr>Electroplating metals</vt:lpstr>
      <vt:lpstr>Electroplating metals</vt:lpstr>
      <vt:lpstr>Electrolysis</vt:lpstr>
      <vt:lpstr>Electrolysis of pure compounds</vt:lpstr>
      <vt:lpstr>The electrolysis of water.</vt:lpstr>
      <vt:lpstr>The electrolysis of water.</vt:lpstr>
      <vt:lpstr>Electrolysis of mixture of ions</vt:lpstr>
      <vt:lpstr>Electrolysis of mixture of ions</vt:lpstr>
    </vt:vector>
  </TitlesOfParts>
  <Company>University of Minnesota Rochester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1: Units, Conversions and Representations</dc:title>
  <dc:creator>Xavier Prat-Resina</dc:creator>
  <cp:lastModifiedBy>Xavier Prat-Resina</cp:lastModifiedBy>
  <cp:revision>282</cp:revision>
  <dcterms:created xsi:type="dcterms:W3CDTF">2011-05-25T14:21:45Z</dcterms:created>
  <dcterms:modified xsi:type="dcterms:W3CDTF">2015-03-30T15:34:04Z</dcterms:modified>
</cp:coreProperties>
</file>