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9" r:id="rId3"/>
    <p:sldId id="268" r:id="rId4"/>
    <p:sldId id="260" r:id="rId5"/>
    <p:sldId id="261" r:id="rId6"/>
    <p:sldId id="270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633" autoAdjust="0"/>
  </p:normalViewPr>
  <p:slideViewPr>
    <p:cSldViewPr snapToGrid="0" snapToObjects="1">
      <p:cViewPr>
        <p:scale>
          <a:sx n="100" d="100"/>
          <a:sy n="100" d="100"/>
        </p:scale>
        <p:origin x="-1344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2DEBD-DB31-C540-824B-3422F53ECA61}" type="datetimeFigureOut">
              <a:t>4/2/15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607C0-0846-E34D-B55D-781977029D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716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BCF22-DBCC-344A-AB8C-E641D0E3E60B}" type="datetimeFigureOut">
              <a:t>4/2/15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54A68-2D66-C749-9D35-97A721C1F1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449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9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5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96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52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9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2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2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1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3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9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2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DCFC8-2CEC-0D4A-914F-AB0BF0335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4" Type="http://schemas.openxmlformats.org/officeDocument/2006/relationships/image" Target="../media/image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4" Type="http://schemas.openxmlformats.org/officeDocument/2006/relationships/image" Target="../media/image5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8.docx"/><Relationship Id="rId4" Type="http://schemas.openxmlformats.org/officeDocument/2006/relationships/image" Target="../media/image5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4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4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Q8: Fun quizzes: </a:t>
            </a:r>
            <a:r>
              <a:rPr lang="en-US" dirty="0" smtClean="0"/>
              <a:t>3 </a:t>
            </a:r>
            <a:r>
              <a:rPr lang="en-US" dirty="0"/>
              <a:t>solubility reactions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192" y="3514479"/>
            <a:ext cx="8861778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more reactants disappear</a:t>
            </a:r>
            <a:endParaRPr lang="en-US" sz="2400" baseline="-250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less reactants disappear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less reactants disappear</a:t>
            </a:r>
            <a:endParaRPr lang="en-US" sz="2400" baseline="-250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more reactants disappear</a:t>
            </a:r>
            <a:endParaRPr lang="en-US" sz="2400" baseline="-25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723" y="835763"/>
            <a:ext cx="897602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Today is your lucky day, all ions, Ni(II), Fe(II) and Fe(III) form hydroxides with limited solubility</a:t>
            </a:r>
            <a:endParaRPr lang="en-US" dirty="0"/>
          </a:p>
          <a:p>
            <a:r>
              <a:rPr lang="en-US" dirty="0" smtClean="0"/>
              <a:t>Fe</a:t>
            </a:r>
            <a:r>
              <a:rPr lang="en-US" dirty="0"/>
              <a:t>(OH)</a:t>
            </a:r>
            <a:r>
              <a:rPr lang="en-US" baseline="-25000" dirty="0"/>
              <a:t>3</a:t>
            </a:r>
            <a:r>
              <a:rPr lang="en-US" dirty="0"/>
              <a:t>(s)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ym typeface="Wingdings"/>
              </a:rPr>
              <a:t></a:t>
            </a:r>
            <a:r>
              <a:rPr lang="en-US" dirty="0" smtClean="0"/>
              <a:t> Fe</a:t>
            </a:r>
            <a:r>
              <a:rPr lang="en-US" baseline="30000" dirty="0" smtClean="0"/>
              <a:t>3+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+ 3OH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</a:t>
            </a:r>
          </a:p>
          <a:p>
            <a:r>
              <a:rPr lang="en-US" dirty="0" smtClean="0"/>
              <a:t>Fe(OH)</a:t>
            </a:r>
            <a:r>
              <a:rPr lang="en-US" baseline="-25000" dirty="0"/>
              <a:t>2</a:t>
            </a:r>
            <a:r>
              <a:rPr lang="en-US" dirty="0" smtClean="0"/>
              <a:t>(s)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ym typeface="Wingdings"/>
              </a:rPr>
              <a:t></a:t>
            </a:r>
            <a:r>
              <a:rPr lang="en-US" dirty="0" smtClean="0"/>
              <a:t> Fe</a:t>
            </a:r>
            <a:r>
              <a:rPr lang="en-US" baseline="30000" dirty="0"/>
              <a:t>2</a:t>
            </a:r>
            <a:r>
              <a:rPr lang="en-US" baseline="30000" dirty="0" smtClean="0"/>
              <a:t>+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+ 2OH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Ni(OH)</a:t>
            </a:r>
            <a:r>
              <a:rPr lang="en-US" baseline="-25000" dirty="0" smtClean="0"/>
              <a:t>2</a:t>
            </a:r>
            <a:r>
              <a:rPr lang="en-US" dirty="0" smtClean="0"/>
              <a:t>(s)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ym typeface="Wingdings"/>
              </a:rPr>
              <a:t></a:t>
            </a:r>
            <a:r>
              <a:rPr lang="en-US" dirty="0" smtClean="0"/>
              <a:t> Ni</a:t>
            </a:r>
            <a:r>
              <a:rPr lang="en-US" baseline="30000" dirty="0" smtClean="0"/>
              <a:t>2+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+ 2OH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Knowing that the </a:t>
            </a:r>
            <a:r>
              <a:rPr lang="en-US" dirty="0" err="1"/>
              <a:t>Ksp</a:t>
            </a:r>
            <a:r>
              <a:rPr lang="en-US" dirty="0"/>
              <a:t> for </a:t>
            </a:r>
            <a:r>
              <a:rPr lang="en-US" dirty="0" smtClean="0"/>
              <a:t>Ni(</a:t>
            </a:r>
            <a:r>
              <a:rPr lang="en-US" dirty="0"/>
              <a:t>OH)</a:t>
            </a:r>
            <a:r>
              <a:rPr lang="en-US" baseline="-25000" dirty="0"/>
              <a:t>2</a:t>
            </a:r>
            <a:r>
              <a:rPr lang="en-US" dirty="0"/>
              <a:t>, Fe(OH)</a:t>
            </a:r>
            <a:r>
              <a:rPr lang="en-US" baseline="-25000" dirty="0"/>
              <a:t>3</a:t>
            </a:r>
            <a:r>
              <a:rPr lang="en-US" dirty="0"/>
              <a:t>, Fe(OH)</a:t>
            </a:r>
            <a:r>
              <a:rPr lang="en-US" baseline="-25000" dirty="0"/>
              <a:t>2</a:t>
            </a:r>
            <a:r>
              <a:rPr lang="en-US" dirty="0"/>
              <a:t> are </a:t>
            </a:r>
            <a:r>
              <a:rPr lang="en-US" dirty="0" smtClean="0"/>
              <a:t>5E</a:t>
            </a:r>
            <a:r>
              <a:rPr lang="en-US" dirty="0"/>
              <a:t>-</a:t>
            </a:r>
            <a:r>
              <a:rPr lang="en-US" dirty="0" smtClean="0"/>
              <a:t>16, </a:t>
            </a:r>
            <a:r>
              <a:rPr lang="en-US" dirty="0"/>
              <a:t>6E-38, 2E-15 respectively.</a:t>
            </a:r>
          </a:p>
          <a:p>
            <a:r>
              <a:rPr lang="en-US" dirty="0" smtClean="0"/>
              <a:t>What is the effect on the potential if we increase the pH in both, iron and nickel, solutions?</a:t>
            </a:r>
            <a:endParaRPr lang="en-US" baseline="-25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46043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948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Q9: Fun quizzes: </a:t>
            </a:r>
            <a:r>
              <a:rPr lang="en-US" dirty="0" err="1" smtClean="0"/>
              <a:t>complexation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192" y="4878545"/>
            <a:ext cx="8976808" cy="1261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1900" dirty="0" err="1"/>
              <a:t>K</a:t>
            </a:r>
            <a:r>
              <a:rPr lang="en-US" sz="1900" baseline="-25000" dirty="0" err="1"/>
              <a:t>Fe</a:t>
            </a:r>
            <a:r>
              <a:rPr lang="en-US" sz="1900" baseline="-25000" dirty="0"/>
              <a:t>(III) </a:t>
            </a:r>
            <a:r>
              <a:rPr lang="en-US" sz="1900" dirty="0" smtClean="0"/>
              <a:t>is lower than </a:t>
            </a:r>
            <a:r>
              <a:rPr lang="en-US" sz="1900" dirty="0" err="1"/>
              <a:t>K</a:t>
            </a:r>
            <a:r>
              <a:rPr lang="en-US" sz="1900" baseline="-25000" dirty="0" err="1"/>
              <a:t>Fe</a:t>
            </a:r>
            <a:r>
              <a:rPr lang="en-US" sz="1900" baseline="-25000" dirty="0"/>
              <a:t>(</a:t>
            </a:r>
            <a:r>
              <a:rPr lang="en-US" sz="1900" baseline="-25000" dirty="0" smtClean="0"/>
              <a:t>II) </a:t>
            </a:r>
            <a:r>
              <a:rPr lang="en-US" sz="1900" dirty="0" smtClean="0"/>
              <a:t>because there is more free Fe(III) available than free Fe(II)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900" dirty="0" err="1" smtClean="0"/>
              <a:t>K</a:t>
            </a:r>
            <a:r>
              <a:rPr lang="en-US" sz="1900" baseline="-25000" dirty="0" err="1" smtClean="0"/>
              <a:t>Fe</a:t>
            </a:r>
            <a:r>
              <a:rPr lang="en-US" sz="1900" baseline="-25000" dirty="0" smtClean="0"/>
              <a:t>(III) </a:t>
            </a:r>
            <a:r>
              <a:rPr lang="en-US" sz="1900" dirty="0" smtClean="0"/>
              <a:t>is higher than </a:t>
            </a:r>
            <a:r>
              <a:rPr lang="en-US" sz="1900" dirty="0" err="1" smtClean="0"/>
              <a:t>K</a:t>
            </a:r>
            <a:r>
              <a:rPr lang="en-US" sz="1900" baseline="-25000" dirty="0" err="1" smtClean="0"/>
              <a:t>Fe</a:t>
            </a:r>
            <a:r>
              <a:rPr lang="en-US" sz="1900" baseline="-25000" dirty="0" smtClean="0"/>
              <a:t>(II) </a:t>
            </a:r>
            <a:r>
              <a:rPr lang="en-US" sz="1900" dirty="0" smtClean="0"/>
              <a:t>because there is more free Fe(III) available than free Fe(II)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900" dirty="0" err="1" smtClean="0"/>
              <a:t>K</a:t>
            </a:r>
            <a:r>
              <a:rPr lang="en-US" sz="1900" baseline="-25000" dirty="0" err="1" smtClean="0"/>
              <a:t>Fe</a:t>
            </a:r>
            <a:r>
              <a:rPr lang="en-US" sz="1900" baseline="-25000" dirty="0" smtClean="0"/>
              <a:t>(III) </a:t>
            </a:r>
            <a:r>
              <a:rPr lang="en-US" sz="1900" dirty="0" smtClean="0"/>
              <a:t>is lower than </a:t>
            </a:r>
            <a:r>
              <a:rPr lang="en-US" sz="1900" dirty="0" err="1" smtClean="0"/>
              <a:t>K</a:t>
            </a:r>
            <a:r>
              <a:rPr lang="en-US" sz="1900" baseline="-25000" dirty="0" err="1" smtClean="0"/>
              <a:t>Fe</a:t>
            </a:r>
            <a:r>
              <a:rPr lang="en-US" sz="1900" baseline="-25000" dirty="0" smtClean="0"/>
              <a:t>(II) </a:t>
            </a:r>
            <a:r>
              <a:rPr lang="en-US" sz="1900" dirty="0" smtClean="0"/>
              <a:t>because there is less free Fe(III) available than free Fe(II)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900" dirty="0" err="1" smtClean="0"/>
              <a:t>K</a:t>
            </a:r>
            <a:r>
              <a:rPr lang="en-US" sz="1900" baseline="-25000" dirty="0" err="1" smtClean="0"/>
              <a:t>Fe</a:t>
            </a:r>
            <a:r>
              <a:rPr lang="en-US" sz="1900" baseline="-25000" dirty="0" smtClean="0"/>
              <a:t>(III) </a:t>
            </a:r>
            <a:r>
              <a:rPr lang="en-US" sz="1900" dirty="0" smtClean="0"/>
              <a:t>is higher than </a:t>
            </a:r>
            <a:r>
              <a:rPr lang="en-US" sz="1900" dirty="0" err="1" smtClean="0"/>
              <a:t>K</a:t>
            </a:r>
            <a:r>
              <a:rPr lang="en-US" sz="1900" baseline="-25000" dirty="0" err="1" smtClean="0"/>
              <a:t>Fe</a:t>
            </a:r>
            <a:r>
              <a:rPr lang="en-US" sz="1900" baseline="-25000" dirty="0" smtClean="0"/>
              <a:t>(II) </a:t>
            </a:r>
            <a:r>
              <a:rPr lang="en-US" sz="1900" dirty="0" smtClean="0"/>
              <a:t>because there is less free Fe(III) available than free Fe(II)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9553" y="799013"/>
            <a:ext cx="862727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Both iron </a:t>
            </a:r>
            <a:r>
              <a:rPr lang="en-US" dirty="0" err="1"/>
              <a:t>cations</a:t>
            </a:r>
            <a:r>
              <a:rPr lang="en-US" dirty="0"/>
              <a:t> react with cyanide ion to form iron </a:t>
            </a:r>
            <a:r>
              <a:rPr lang="en-US" dirty="0" err="1"/>
              <a:t>hexacyanide</a:t>
            </a:r>
            <a:r>
              <a:rPr lang="en-US" dirty="0"/>
              <a:t> coordination complexes.</a:t>
            </a:r>
            <a:br>
              <a:rPr lang="en-US" dirty="0"/>
            </a:br>
            <a:r>
              <a:rPr lang="en-US" dirty="0" smtClean="0"/>
              <a:t>Fe</a:t>
            </a:r>
            <a:r>
              <a:rPr lang="en-US" baseline="30000" dirty="0" smtClean="0"/>
              <a:t>3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)+ 6CN-(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</a:t>
            </a:r>
            <a:r>
              <a:rPr lang="en-US" dirty="0"/>
              <a:t> [Fe(CN)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3-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30000" dirty="0"/>
              <a:t> </a:t>
            </a:r>
            <a:r>
              <a:rPr lang="en-US" baseline="-25000" dirty="0"/>
              <a:t> </a:t>
            </a:r>
            <a:r>
              <a:rPr lang="en-US" dirty="0"/>
              <a:t>with an equilibrium constant </a:t>
            </a:r>
            <a:r>
              <a:rPr lang="en-US" dirty="0" err="1"/>
              <a:t>K</a:t>
            </a:r>
            <a:r>
              <a:rPr lang="en-US" baseline="-25000" dirty="0" err="1"/>
              <a:t>Fe</a:t>
            </a:r>
            <a:r>
              <a:rPr lang="en-US" baseline="-25000" dirty="0"/>
              <a:t>(III)</a:t>
            </a:r>
            <a:endParaRPr lang="en-US" dirty="0"/>
          </a:p>
          <a:p>
            <a:r>
              <a:rPr lang="en-US" dirty="0"/>
              <a:t>Fe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+ 6CN-(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</a:t>
            </a:r>
            <a:r>
              <a:rPr lang="en-US" dirty="0"/>
              <a:t> [Fe(CN)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4- 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with an equilibrium constant </a:t>
            </a:r>
            <a:r>
              <a:rPr lang="en-US" dirty="0" err="1"/>
              <a:t>K</a:t>
            </a:r>
            <a:r>
              <a:rPr lang="en-US" baseline="-25000" dirty="0" err="1"/>
              <a:t>Fe</a:t>
            </a:r>
            <a:r>
              <a:rPr lang="en-US" baseline="-25000" dirty="0"/>
              <a:t>(II)</a:t>
            </a:r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</a:t>
            </a:r>
          </a:p>
          <a:p>
            <a:r>
              <a:rPr lang="en-US" dirty="0" smtClean="0"/>
              <a:t>Consider that we </a:t>
            </a:r>
            <a:r>
              <a:rPr lang="en-US" dirty="0"/>
              <a:t>dissolve a certain amount of KCN in the cathode so that the </a:t>
            </a:r>
            <a:r>
              <a:rPr lang="en-US" dirty="0" err="1"/>
              <a:t>ferrocyanide</a:t>
            </a:r>
            <a:r>
              <a:rPr lang="en-US" dirty="0"/>
              <a:t> coordination complexes </a:t>
            </a:r>
            <a:r>
              <a:rPr lang="en-US" dirty="0" smtClean="0"/>
              <a:t>are formed</a:t>
            </a:r>
          </a:p>
          <a:p>
            <a:pPr lvl="0"/>
            <a:r>
              <a:rPr lang="en-US" dirty="0"/>
              <a:t>Given the below reduction potentials</a:t>
            </a:r>
          </a:p>
          <a:p>
            <a:r>
              <a:rPr lang="en-US" dirty="0"/>
              <a:t>Fe</a:t>
            </a:r>
            <a:r>
              <a:rPr lang="en-US" baseline="30000" dirty="0"/>
              <a:t>3+</a:t>
            </a:r>
            <a:r>
              <a:rPr lang="en-US" dirty="0"/>
              <a:t>(</a:t>
            </a:r>
            <a:r>
              <a:rPr lang="en-US" i="1" dirty="0" err="1"/>
              <a:t>aq</a:t>
            </a:r>
            <a:r>
              <a:rPr lang="en-US" dirty="0"/>
              <a:t>) + e</a:t>
            </a:r>
            <a:r>
              <a:rPr lang="en-US" baseline="30000" dirty="0"/>
              <a:t>–</a:t>
            </a:r>
            <a:r>
              <a:rPr lang="en-US" dirty="0"/>
              <a:t> → Fe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i="1" dirty="0" err="1"/>
              <a:t>aq</a:t>
            </a:r>
            <a:r>
              <a:rPr lang="en-US" dirty="0"/>
              <a:t>)          		</a:t>
            </a:r>
            <a:r>
              <a:rPr lang="en-US" i="1" dirty="0"/>
              <a:t>E</a:t>
            </a:r>
            <a:r>
              <a:rPr lang="en-US" dirty="0"/>
              <a:t>° = 0.77 V</a:t>
            </a:r>
          </a:p>
          <a:p>
            <a:r>
              <a:rPr lang="en-US" dirty="0"/>
              <a:t>Fe(CN)</a:t>
            </a:r>
            <a:r>
              <a:rPr lang="en-US" baseline="-25000" dirty="0"/>
              <a:t>6</a:t>
            </a:r>
            <a:r>
              <a:rPr lang="en-US" baseline="30000" dirty="0"/>
              <a:t>3–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e</a:t>
            </a:r>
            <a:r>
              <a:rPr lang="en-US" baseline="30000" dirty="0"/>
              <a:t>–</a:t>
            </a:r>
            <a:r>
              <a:rPr lang="en-US" dirty="0"/>
              <a:t> → Fe(CN)</a:t>
            </a:r>
            <a:r>
              <a:rPr lang="en-US" baseline="-25000" dirty="0"/>
              <a:t>6</a:t>
            </a:r>
            <a:r>
              <a:rPr lang="en-US" baseline="30000" dirty="0"/>
              <a:t>4–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30000" dirty="0"/>
              <a:t>      	</a:t>
            </a:r>
            <a:r>
              <a:rPr lang="en-US" i="1" dirty="0"/>
              <a:t>E</a:t>
            </a:r>
            <a:r>
              <a:rPr lang="en-US" dirty="0"/>
              <a:t>° = 0.36 V</a:t>
            </a:r>
          </a:p>
          <a:p>
            <a:r>
              <a:rPr lang="en-US" dirty="0" smtClean="0"/>
              <a:t>In other words, adding cyanide to the iron solution decreases the reduction potential. (keeping </a:t>
            </a:r>
            <a:r>
              <a:rPr lang="en-US" dirty="0"/>
              <a:t>mind that only the free iron can reduce or </a:t>
            </a:r>
            <a:r>
              <a:rPr lang="en-US" dirty="0" smtClean="0"/>
              <a:t>oxidize)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162044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66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Q10: Fun quizzes: </a:t>
            </a:r>
            <a:r>
              <a:rPr lang="en-US" dirty="0" err="1" smtClean="0"/>
              <a:t>complexation</a:t>
            </a:r>
            <a:r>
              <a:rPr lang="en-US" dirty="0" smtClean="0"/>
              <a:t> and solubility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38" y="4134177"/>
            <a:ext cx="8976808" cy="24314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1900" dirty="0" smtClean="0"/>
              <a:t>[CN-] decreases and less solid Fe(OH)2 and Fe(OH)3 is formed and both effects result in a lower electric potential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900" dirty="0" smtClean="0"/>
              <a:t>[CN-] increases and more solid Fe(OH)2 and Fe(OH)3 is formed and both effects result in a lower electric potential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900" dirty="0" smtClean="0"/>
              <a:t>[CN-] increases and less solid Fe(OH)2 and Fe(OH)3 is formed and both effects result in a higher electric potential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900" dirty="0" smtClean="0"/>
              <a:t>[CN-] decreases and less solid Fe(OH)2 and Fe(OH)3 is formed and both effects result in a higher electric potential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5097" y="801576"/>
            <a:ext cx="89189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Both iron </a:t>
            </a:r>
            <a:r>
              <a:rPr lang="en-US" dirty="0" err="1"/>
              <a:t>cations</a:t>
            </a:r>
            <a:r>
              <a:rPr lang="en-US" dirty="0"/>
              <a:t> react with cyanide ion to form iron </a:t>
            </a:r>
            <a:r>
              <a:rPr lang="en-US" dirty="0" err="1"/>
              <a:t>hexacyanide</a:t>
            </a:r>
            <a:r>
              <a:rPr lang="en-US" dirty="0"/>
              <a:t> coordination complexes.</a:t>
            </a:r>
            <a:br>
              <a:rPr lang="en-US" dirty="0"/>
            </a:br>
            <a:r>
              <a:rPr lang="en-US" dirty="0" smtClean="0"/>
              <a:t>Fe</a:t>
            </a:r>
            <a:r>
              <a:rPr lang="en-US" baseline="30000" dirty="0" smtClean="0"/>
              <a:t>3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)+ 6CN-(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</a:t>
            </a:r>
            <a:r>
              <a:rPr lang="en-US" dirty="0"/>
              <a:t> [Fe(CN)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3-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30000" dirty="0"/>
              <a:t> </a:t>
            </a:r>
            <a:r>
              <a:rPr lang="en-US" baseline="-25000" dirty="0"/>
              <a:t> </a:t>
            </a:r>
            <a:r>
              <a:rPr lang="en-US" dirty="0"/>
              <a:t>with an equilibrium constant </a:t>
            </a:r>
            <a:r>
              <a:rPr lang="en-US" dirty="0" err="1"/>
              <a:t>K</a:t>
            </a:r>
            <a:r>
              <a:rPr lang="en-US" baseline="-25000" dirty="0" err="1"/>
              <a:t>Fe</a:t>
            </a:r>
            <a:r>
              <a:rPr lang="en-US" baseline="-25000" dirty="0"/>
              <a:t>(III)</a:t>
            </a:r>
            <a:endParaRPr lang="en-US" dirty="0"/>
          </a:p>
          <a:p>
            <a:r>
              <a:rPr lang="en-US" dirty="0"/>
              <a:t>Fe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+ 6CN-(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</a:t>
            </a:r>
            <a:r>
              <a:rPr lang="en-US" dirty="0"/>
              <a:t> [Fe(CN)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4- 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with an equilibrium constant </a:t>
            </a:r>
            <a:r>
              <a:rPr lang="en-US" dirty="0" err="1"/>
              <a:t>K</a:t>
            </a:r>
            <a:r>
              <a:rPr lang="en-US" baseline="-25000" dirty="0" err="1"/>
              <a:t>Fe</a:t>
            </a:r>
            <a:r>
              <a:rPr lang="en-US" baseline="-25000" dirty="0"/>
              <a:t>(II)</a:t>
            </a:r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</a:t>
            </a:r>
          </a:p>
          <a:p>
            <a:r>
              <a:rPr lang="en-US" dirty="0" smtClean="0"/>
              <a:t>Cyanide CN- is the conjugate base of </a:t>
            </a:r>
            <a:r>
              <a:rPr lang="en-US" dirty="0"/>
              <a:t>the lethally poisonous hydrogen cyanide HCN. Hydrogen cyanide will not </a:t>
            </a:r>
            <a:r>
              <a:rPr lang="en-US" dirty="0" smtClean="0"/>
              <a:t>coordinate with </a:t>
            </a:r>
            <a:r>
              <a:rPr lang="en-US" dirty="0"/>
              <a:t>iron (it will just kill you)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Now, altering the pH of the iron solution containing KCN will not only affect the precipitation of Fe(OH)3 and Fe(OH)2 but also the availability of CN- to coordinate with Fe(III) and Fe(II). As we </a:t>
            </a:r>
            <a:r>
              <a:rPr lang="en-US" u="sng" dirty="0" smtClean="0"/>
              <a:t>decrease the pH </a:t>
            </a:r>
            <a:r>
              <a:rPr lang="en-US" dirty="0" smtClean="0"/>
              <a:t>what trends will be influencing the electric potential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162044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0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4948" y="889289"/>
            <a:ext cx="83250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Knowing the following values</a:t>
            </a:r>
            <a:endParaRPr lang="en-US" sz="2000" dirty="0"/>
          </a:p>
          <a:p>
            <a:pPr algn="ctr"/>
            <a:r>
              <a:rPr lang="en-US" sz="2000" dirty="0"/>
              <a:t>Fe</a:t>
            </a:r>
            <a:r>
              <a:rPr lang="en-US" sz="2000" baseline="30000" dirty="0"/>
              <a:t>3+ </a:t>
            </a:r>
            <a:r>
              <a:rPr lang="en-US" sz="2000" dirty="0"/>
              <a:t>+ 1e- </a:t>
            </a:r>
            <a:r>
              <a:rPr lang="en-US" sz="2000" dirty="0">
                <a:sym typeface="Wingdings"/>
              </a:rPr>
              <a:t></a:t>
            </a:r>
            <a:r>
              <a:rPr lang="en-US" sz="2000" dirty="0"/>
              <a:t> Fe</a:t>
            </a:r>
            <a:r>
              <a:rPr lang="en-US" sz="2000" baseline="30000" dirty="0"/>
              <a:t>2</a:t>
            </a:r>
            <a:r>
              <a:rPr lang="en-US" sz="2000" baseline="30000" dirty="0" smtClean="0"/>
              <a:t>+	</a:t>
            </a:r>
            <a:r>
              <a:rPr lang="en-US" sz="2000" baseline="-25000" dirty="0" smtClean="0"/>
              <a:t>		</a:t>
            </a:r>
            <a:r>
              <a:rPr lang="en-US" sz="2000" dirty="0" err="1" smtClean="0"/>
              <a:t>E</a:t>
            </a:r>
            <a:r>
              <a:rPr lang="en-US" sz="2000" baseline="30000" dirty="0" err="1" smtClean="0"/>
              <a:t>o</a:t>
            </a:r>
            <a:r>
              <a:rPr lang="en-US" sz="2000" dirty="0" smtClean="0"/>
              <a:t> = </a:t>
            </a:r>
            <a:r>
              <a:rPr lang="en-US" sz="2000" dirty="0"/>
              <a:t>0.77V </a:t>
            </a:r>
            <a:r>
              <a:rPr lang="en-US" sz="2000" dirty="0" smtClean="0"/>
              <a:t>	;</a:t>
            </a:r>
            <a:r>
              <a:rPr lang="en-US" sz="2000" dirty="0"/>
              <a:t>	Cu</a:t>
            </a:r>
            <a:r>
              <a:rPr lang="en-US" sz="2000" baseline="30000" dirty="0"/>
              <a:t>2+</a:t>
            </a:r>
            <a:r>
              <a:rPr lang="en-US" sz="2000" dirty="0"/>
              <a:t> + 1e- </a:t>
            </a:r>
            <a:r>
              <a:rPr lang="en-US" sz="2000" dirty="0">
                <a:sym typeface="Wingdings"/>
              </a:rPr>
              <a:t> Cu</a:t>
            </a:r>
            <a:r>
              <a:rPr lang="en-US" sz="2000" baseline="30000" dirty="0">
                <a:sym typeface="Wingdings"/>
              </a:rPr>
              <a:t>+</a:t>
            </a:r>
            <a:r>
              <a:rPr lang="en-US" sz="2000" dirty="0">
                <a:sym typeface="Wingdings"/>
              </a:rPr>
              <a:t>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</a:t>
            </a:r>
            <a:r>
              <a:rPr lang="en-US" sz="2000" dirty="0" smtClean="0">
                <a:sym typeface="Wingdings"/>
              </a:rPr>
              <a:t>0.16V</a:t>
            </a:r>
          </a:p>
          <a:p>
            <a:pPr algn="ctr"/>
            <a:r>
              <a:rPr lang="en-US" sz="2000" dirty="0" smtClean="0"/>
              <a:t>Fe</a:t>
            </a:r>
            <a:r>
              <a:rPr lang="en-US" sz="2000" baseline="30000" dirty="0" smtClean="0"/>
              <a:t>2+ </a:t>
            </a:r>
            <a:r>
              <a:rPr lang="en-US" sz="2000" dirty="0"/>
              <a:t>+ </a:t>
            </a:r>
            <a:r>
              <a:rPr lang="en-US" sz="2000" dirty="0" smtClean="0"/>
              <a:t>2e</a:t>
            </a:r>
            <a:r>
              <a:rPr lang="en-US" sz="2000" dirty="0"/>
              <a:t>- </a:t>
            </a:r>
            <a:r>
              <a:rPr lang="en-US" sz="2000" dirty="0">
                <a:sym typeface="Wingdings"/>
              </a:rPr>
              <a:t></a:t>
            </a:r>
            <a:r>
              <a:rPr lang="en-US" sz="2000" dirty="0"/>
              <a:t> </a:t>
            </a:r>
            <a:r>
              <a:rPr lang="en-US" sz="2000" dirty="0" smtClean="0"/>
              <a:t>Fe</a:t>
            </a:r>
            <a:r>
              <a:rPr lang="en-US" sz="2000" baseline="30000" dirty="0"/>
              <a:t>	</a:t>
            </a:r>
            <a:r>
              <a:rPr lang="en-US" sz="2000" baseline="-25000" dirty="0"/>
              <a:t>		</a:t>
            </a:r>
            <a:r>
              <a:rPr lang="en-US" sz="2000" dirty="0" err="1"/>
              <a:t>E</a:t>
            </a:r>
            <a:r>
              <a:rPr lang="en-US" sz="2000" baseline="30000" dirty="0" err="1"/>
              <a:t>o</a:t>
            </a:r>
            <a:r>
              <a:rPr lang="en-US" sz="2000" dirty="0"/>
              <a:t> = </a:t>
            </a:r>
            <a:r>
              <a:rPr lang="en-US" sz="2000" dirty="0" smtClean="0"/>
              <a:t>-0.44V 	;</a:t>
            </a:r>
            <a:r>
              <a:rPr lang="en-US" sz="2000" dirty="0" smtClean="0">
                <a:sym typeface="Wingdings"/>
              </a:rPr>
              <a:t>	</a:t>
            </a:r>
            <a:r>
              <a:rPr lang="en-US" sz="2000" dirty="0" smtClean="0"/>
              <a:t>Cu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</a:t>
            </a:r>
            <a:r>
              <a:rPr lang="en-US" sz="2000" dirty="0"/>
              <a:t>+ </a:t>
            </a:r>
            <a:r>
              <a:rPr lang="en-US" sz="2000" dirty="0" smtClean="0"/>
              <a:t>1e</a:t>
            </a:r>
            <a:r>
              <a:rPr lang="en-US" sz="2000" dirty="0"/>
              <a:t>- </a:t>
            </a:r>
            <a:r>
              <a:rPr lang="en-US" sz="2000" dirty="0">
                <a:sym typeface="Wingdings"/>
              </a:rPr>
              <a:t> Cu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</a:t>
            </a:r>
            <a:r>
              <a:rPr lang="en-US" sz="2000" dirty="0" smtClean="0">
                <a:sym typeface="Wingdings"/>
              </a:rPr>
              <a:t>0.52V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Fe</a:t>
            </a:r>
            <a:r>
              <a:rPr lang="en-US" sz="2000" baseline="30000" dirty="0" smtClean="0">
                <a:sym typeface="Wingdings"/>
              </a:rPr>
              <a:t>3</a:t>
            </a:r>
            <a:r>
              <a:rPr lang="en-US" sz="2000" baseline="30000" dirty="0">
                <a:sym typeface="Wingdings"/>
              </a:rPr>
              <a:t>+</a:t>
            </a:r>
            <a:r>
              <a:rPr lang="en-US" sz="2000" dirty="0">
                <a:sym typeface="Wingdings"/>
              </a:rPr>
              <a:t> + 3e-  Fe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-</a:t>
            </a:r>
            <a:r>
              <a:rPr lang="en-US" sz="2000" dirty="0" smtClean="0">
                <a:sym typeface="Wingdings"/>
              </a:rPr>
              <a:t>0.04V</a:t>
            </a:r>
            <a:r>
              <a:rPr lang="en-US" sz="2000" dirty="0">
                <a:sym typeface="Wingdings"/>
              </a:rPr>
              <a:t>	</a:t>
            </a:r>
            <a:r>
              <a:rPr lang="en-US" sz="2000" dirty="0" smtClean="0">
                <a:sym typeface="Wingdings"/>
              </a:rPr>
              <a:t>;	</a:t>
            </a:r>
            <a:r>
              <a:rPr lang="en-US" sz="2000" dirty="0" smtClean="0"/>
              <a:t>Cu</a:t>
            </a:r>
            <a:r>
              <a:rPr lang="en-US" sz="2000" baseline="30000" dirty="0" smtClean="0"/>
              <a:t>2</a:t>
            </a:r>
            <a:r>
              <a:rPr lang="en-US" sz="2000" baseline="30000" dirty="0"/>
              <a:t>+</a:t>
            </a:r>
            <a:r>
              <a:rPr lang="en-US" sz="2000" dirty="0"/>
              <a:t> + 2e-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 smtClean="0">
                <a:effectLst/>
                <a:sym typeface="Wingdings"/>
              </a:rPr>
              <a:t> Cu		</a:t>
            </a:r>
            <a:r>
              <a:rPr lang="en-US" sz="2000" dirty="0" err="1" smtClean="0">
                <a:effectLst/>
                <a:sym typeface="Wingdings"/>
              </a:rPr>
              <a:t>E</a:t>
            </a:r>
            <a:r>
              <a:rPr lang="en-US" sz="2000" baseline="30000" dirty="0" err="1" smtClean="0">
                <a:effectLst/>
                <a:sym typeface="Wingdings"/>
              </a:rPr>
              <a:t>o</a:t>
            </a:r>
            <a:r>
              <a:rPr lang="en-US" sz="2000" dirty="0" smtClean="0">
                <a:sym typeface="Wingdings"/>
              </a:rPr>
              <a:t> = 0.34V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/>
              <a:t>We setup a functioning battery containing the following parts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An iron electrode inside a solution containing 1M FeCl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and 1M FeCl</a:t>
            </a:r>
            <a:r>
              <a:rPr lang="en-US" sz="2000" baseline="-25000" dirty="0" smtClean="0"/>
              <a:t>2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copper electrode inside a solution containing 1M CuCl</a:t>
            </a:r>
            <a:r>
              <a:rPr lang="en-US" sz="2000" baseline="-25000" dirty="0" smtClean="0"/>
              <a:t>2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salt bridge with </a:t>
            </a:r>
            <a:r>
              <a:rPr lang="en-US" sz="2000" dirty="0" err="1" smtClean="0"/>
              <a:t>KCl</a:t>
            </a:r>
            <a:r>
              <a:rPr lang="en-US" sz="2000" dirty="0" smtClean="0"/>
              <a:t> connecting both solutions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conducting wire connects the iron and the copper electrode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446" y="3937812"/>
            <a:ext cx="8861778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Iron electrode is the anode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electrons flow from the copper electrode to the iron electrode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</a:t>
            </a:r>
            <a:r>
              <a:rPr lang="en-US" sz="2800" dirty="0" err="1" smtClean="0"/>
              <a:t>cations</a:t>
            </a:r>
            <a:r>
              <a:rPr lang="en-US" sz="2800" dirty="0" smtClean="0"/>
              <a:t> of the salt bridge will flow into the anode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As the reaction proceeds copper solid accumulates in the anode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4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quizzes: setup a battery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790700"/>
            <a:ext cx="72507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 things you should be able to answer: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Find the measured voltage when the concentration of all species is 1M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Find the concentration of all species in equilibrium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Find the concentration of all species when the measured voltage is 0.1V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with an external potential source you made an electrolytic cell? What</a:t>
            </a:r>
            <a:br>
              <a:rPr lang="en-US" dirty="0" smtClean="0"/>
            </a:br>
            <a:r>
              <a:rPr lang="en-US" dirty="0" smtClean="0"/>
              <a:t>reactions would you observe in the iron and in the copper half-cell?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you know the reduction potential for Fe(3+)</a:t>
            </a:r>
            <a:r>
              <a:rPr lang="en-US" dirty="0" smtClean="0">
                <a:sym typeface="Wingdings"/>
              </a:rPr>
              <a:t> Fe(2+) and the one for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Fe(2+)  Fe(0). Can you calculate Fe(3+)  Fe(0)?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7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Q2: Fun quizzes: using Nernst equation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192" y="3514479"/>
            <a:ext cx="8861778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electric potential will go from zero to negative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electric potential will go from positive to less positive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electric potential will go from zero to positive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electric potential will go from positive to more positive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027829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32556" y="1185333"/>
            <a:ext cx="80380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Nernst equation tells you the electric potential of a battery as a function of the</a:t>
            </a:r>
            <a:br>
              <a:rPr lang="en-US" dirty="0" smtClean="0"/>
            </a:br>
            <a:r>
              <a:rPr lang="en-US" dirty="0" smtClean="0"/>
              <a:t>concentrations of the reactants and products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setup the battery all the concentrations are set to 1M:  </a:t>
            </a:r>
            <a:r>
              <a:rPr lang="en-US" dirty="0"/>
              <a:t>[Fe</a:t>
            </a:r>
            <a:r>
              <a:rPr lang="en-US" baseline="30000" dirty="0"/>
              <a:t>2+</a:t>
            </a:r>
            <a:r>
              <a:rPr lang="en-US" dirty="0"/>
              <a:t>]=[Fe</a:t>
            </a:r>
            <a:r>
              <a:rPr lang="en-US" baseline="30000" dirty="0"/>
              <a:t>3+</a:t>
            </a:r>
            <a:r>
              <a:rPr lang="en-US" dirty="0"/>
              <a:t>]=[Cu</a:t>
            </a:r>
            <a:r>
              <a:rPr lang="en-US" baseline="30000" dirty="0"/>
              <a:t>2+</a:t>
            </a:r>
            <a:r>
              <a:rPr lang="en-US" dirty="0"/>
              <a:t>]=</a:t>
            </a:r>
            <a:r>
              <a:rPr lang="en-US" dirty="0" smtClean="0"/>
              <a:t>1M.</a:t>
            </a:r>
          </a:p>
          <a:p>
            <a:r>
              <a:rPr lang="en-US" dirty="0" smtClean="0"/>
              <a:t>What changes will we observe </a:t>
            </a:r>
            <a:r>
              <a:rPr lang="en-US" u="sng" dirty="0" smtClean="0"/>
              <a:t>if we externally add FeCl</a:t>
            </a:r>
            <a:r>
              <a:rPr lang="en-US" u="sng" baseline="-25000" dirty="0" smtClean="0"/>
              <a:t>2 </a:t>
            </a:r>
            <a:r>
              <a:rPr lang="en-US" u="sng" dirty="0" smtClean="0"/>
              <a:t>to the iron electrode</a:t>
            </a:r>
            <a:r>
              <a:rPr lang="en-US" dirty="0" smtClean="0"/>
              <a:t>?</a:t>
            </a:r>
            <a:endParaRPr lang="en-US" baseline="-25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Fun quizzes: using Nernst equation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192" y="3514479"/>
            <a:ext cx="8861778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electric potential will go from zero to negative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electric potential will go from positive to less positive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There will be no effect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electric potential will go from positive to more positive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559334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81801" y="1185333"/>
            <a:ext cx="873076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Nernst equation tells you the electric potential of a battery as a function of the</a:t>
            </a:r>
            <a:br>
              <a:rPr lang="en-US" dirty="0" smtClean="0"/>
            </a:br>
            <a:r>
              <a:rPr lang="en-US" dirty="0" smtClean="0"/>
              <a:t>concentrations of the reactants and products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setup the battery all the concentrations are set to 1M:  </a:t>
            </a:r>
            <a:r>
              <a:rPr lang="en-US" dirty="0"/>
              <a:t>[Fe</a:t>
            </a:r>
            <a:r>
              <a:rPr lang="en-US" baseline="30000" dirty="0"/>
              <a:t>2+</a:t>
            </a:r>
            <a:r>
              <a:rPr lang="en-US" dirty="0"/>
              <a:t>]=[Fe</a:t>
            </a:r>
            <a:r>
              <a:rPr lang="en-US" baseline="30000" dirty="0"/>
              <a:t>3+</a:t>
            </a:r>
            <a:r>
              <a:rPr lang="en-US" dirty="0"/>
              <a:t>]=[Cu</a:t>
            </a:r>
            <a:r>
              <a:rPr lang="en-US" baseline="30000" dirty="0"/>
              <a:t>2+</a:t>
            </a:r>
            <a:r>
              <a:rPr lang="en-US" dirty="0"/>
              <a:t>]=</a:t>
            </a:r>
            <a:r>
              <a:rPr lang="en-US" dirty="0" smtClean="0"/>
              <a:t>1M.</a:t>
            </a:r>
          </a:p>
          <a:p>
            <a:r>
              <a:rPr lang="en-US" dirty="0" smtClean="0"/>
              <a:t>What changes will we observe </a:t>
            </a:r>
            <a:r>
              <a:rPr lang="en-US" u="sng" dirty="0" smtClean="0"/>
              <a:t>if we add the same amount of pure water to both solutions</a:t>
            </a:r>
            <a:r>
              <a:rPr lang="en-US" dirty="0" smtClean="0"/>
              <a:t>?</a:t>
            </a:r>
            <a:endParaRPr lang="en-US" baseline="-25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3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Q4: Fun quizzes: setup a battery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4948" y="889289"/>
            <a:ext cx="83250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Knowing the following values</a:t>
            </a:r>
            <a:endParaRPr lang="en-US" sz="2000" dirty="0"/>
          </a:p>
          <a:p>
            <a:pPr algn="ctr"/>
            <a:r>
              <a:rPr lang="en-US" sz="2000" dirty="0"/>
              <a:t>Fe</a:t>
            </a:r>
            <a:r>
              <a:rPr lang="en-US" sz="2000" baseline="30000" dirty="0"/>
              <a:t>3+ </a:t>
            </a:r>
            <a:r>
              <a:rPr lang="en-US" sz="2000" dirty="0"/>
              <a:t>+ 1e- </a:t>
            </a:r>
            <a:r>
              <a:rPr lang="en-US" sz="2000" dirty="0">
                <a:sym typeface="Wingdings"/>
              </a:rPr>
              <a:t></a:t>
            </a:r>
            <a:r>
              <a:rPr lang="en-US" sz="2000" dirty="0"/>
              <a:t> Fe</a:t>
            </a:r>
            <a:r>
              <a:rPr lang="en-US" sz="2000" baseline="30000" dirty="0"/>
              <a:t>2</a:t>
            </a:r>
            <a:r>
              <a:rPr lang="en-US" sz="2000" baseline="30000" dirty="0" smtClean="0"/>
              <a:t>+	</a:t>
            </a:r>
            <a:r>
              <a:rPr lang="en-US" sz="2000" baseline="-25000" dirty="0" smtClean="0"/>
              <a:t>		</a:t>
            </a:r>
            <a:r>
              <a:rPr lang="en-US" sz="2000" dirty="0" err="1" smtClean="0"/>
              <a:t>E</a:t>
            </a:r>
            <a:r>
              <a:rPr lang="en-US" sz="2000" baseline="30000" dirty="0" err="1" smtClean="0"/>
              <a:t>o</a:t>
            </a:r>
            <a:r>
              <a:rPr lang="en-US" sz="2000" dirty="0" smtClean="0"/>
              <a:t> = </a:t>
            </a:r>
            <a:r>
              <a:rPr lang="en-US" sz="2000" dirty="0"/>
              <a:t>0.77V </a:t>
            </a:r>
            <a:r>
              <a:rPr lang="en-US" sz="2000" dirty="0" smtClean="0"/>
              <a:t>	;</a:t>
            </a:r>
            <a:r>
              <a:rPr lang="en-US" sz="2000" dirty="0"/>
              <a:t>	</a:t>
            </a:r>
            <a:r>
              <a:rPr lang="en-US" sz="2000" dirty="0" smtClean="0"/>
              <a:t>Ni</a:t>
            </a:r>
            <a:r>
              <a:rPr lang="en-US" sz="2000" baseline="30000" dirty="0" smtClean="0"/>
              <a:t>2</a:t>
            </a:r>
            <a:r>
              <a:rPr lang="en-US" sz="2000" baseline="30000" dirty="0"/>
              <a:t>+</a:t>
            </a:r>
            <a:r>
              <a:rPr lang="en-US" sz="2000" dirty="0"/>
              <a:t> + </a:t>
            </a:r>
            <a:r>
              <a:rPr lang="en-US" sz="2000" dirty="0" smtClean="0"/>
              <a:t>2e</a:t>
            </a:r>
            <a:r>
              <a:rPr lang="en-US" sz="2000" dirty="0"/>
              <a:t>- </a:t>
            </a:r>
            <a:r>
              <a:rPr lang="en-US" sz="2000" dirty="0">
                <a:sym typeface="Wingdings"/>
              </a:rPr>
              <a:t> </a:t>
            </a:r>
            <a:r>
              <a:rPr lang="en-US" sz="2000" dirty="0" smtClean="0">
                <a:sym typeface="Wingdings"/>
              </a:rPr>
              <a:t>Ni</a:t>
            </a:r>
            <a:r>
              <a:rPr lang="en-US" sz="2000" dirty="0">
                <a:sym typeface="Wingdings"/>
              </a:rPr>
              <a:t>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</a:t>
            </a:r>
            <a:r>
              <a:rPr lang="en-US" sz="2000" dirty="0" smtClean="0">
                <a:sym typeface="Wingdings"/>
              </a:rPr>
              <a:t>-0.25</a:t>
            </a:r>
          </a:p>
          <a:p>
            <a:pPr algn="ctr"/>
            <a:r>
              <a:rPr lang="en-US" sz="2000" dirty="0" smtClean="0"/>
              <a:t>Fe</a:t>
            </a:r>
            <a:r>
              <a:rPr lang="en-US" sz="2000" baseline="30000" dirty="0" smtClean="0"/>
              <a:t>2+ </a:t>
            </a:r>
            <a:r>
              <a:rPr lang="en-US" sz="2000" dirty="0"/>
              <a:t>+ </a:t>
            </a:r>
            <a:r>
              <a:rPr lang="en-US" sz="2000" dirty="0" smtClean="0"/>
              <a:t>2e</a:t>
            </a:r>
            <a:r>
              <a:rPr lang="en-US" sz="2000" dirty="0"/>
              <a:t>- </a:t>
            </a:r>
            <a:r>
              <a:rPr lang="en-US" sz="2000" dirty="0">
                <a:sym typeface="Wingdings"/>
              </a:rPr>
              <a:t></a:t>
            </a:r>
            <a:r>
              <a:rPr lang="en-US" sz="2000" dirty="0"/>
              <a:t> </a:t>
            </a:r>
            <a:r>
              <a:rPr lang="en-US" sz="2000" dirty="0" smtClean="0"/>
              <a:t>Fe</a:t>
            </a:r>
            <a:r>
              <a:rPr lang="en-US" sz="2000" baseline="30000" dirty="0"/>
              <a:t>	</a:t>
            </a:r>
            <a:r>
              <a:rPr lang="en-US" sz="2000" baseline="-25000" dirty="0"/>
              <a:t>		</a:t>
            </a:r>
            <a:r>
              <a:rPr lang="en-US" sz="2000" dirty="0" err="1"/>
              <a:t>E</a:t>
            </a:r>
            <a:r>
              <a:rPr lang="en-US" sz="2000" baseline="30000" dirty="0" err="1"/>
              <a:t>o</a:t>
            </a:r>
            <a:r>
              <a:rPr lang="en-US" sz="2000" dirty="0"/>
              <a:t> = </a:t>
            </a:r>
            <a:r>
              <a:rPr lang="en-US" sz="2000" dirty="0" smtClean="0"/>
              <a:t>-0.44V 	;</a:t>
            </a:r>
            <a:r>
              <a:rPr lang="en-US" sz="2000" dirty="0" smtClean="0">
                <a:sym typeface="Wingdings"/>
              </a:rPr>
              <a:t>	Fe</a:t>
            </a:r>
            <a:r>
              <a:rPr lang="en-US" sz="2000" baseline="30000" dirty="0" smtClean="0">
                <a:sym typeface="Wingdings"/>
              </a:rPr>
              <a:t>3</a:t>
            </a:r>
            <a:r>
              <a:rPr lang="en-US" sz="2000" baseline="30000" dirty="0">
                <a:sym typeface="Wingdings"/>
              </a:rPr>
              <a:t>+</a:t>
            </a:r>
            <a:r>
              <a:rPr lang="en-US" sz="2000" dirty="0">
                <a:sym typeface="Wingdings"/>
              </a:rPr>
              <a:t> + 3e-  Fe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-</a:t>
            </a:r>
            <a:r>
              <a:rPr lang="en-US" sz="2000" dirty="0" smtClean="0">
                <a:sym typeface="Wingdings"/>
              </a:rPr>
              <a:t>0.04V</a:t>
            </a:r>
            <a:r>
              <a:rPr lang="en-US" sz="2000" dirty="0">
                <a:sym typeface="Wingdings"/>
              </a:rPr>
              <a:t>	</a:t>
            </a:r>
            <a:r>
              <a:rPr lang="en-US" sz="2000" dirty="0" smtClean="0">
                <a:sym typeface="Wingdings"/>
              </a:rPr>
              <a:t>	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/>
              <a:t>We setup a functioning battery containing the following parts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An iron electrode inside a solution containing 1M FeCl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and 1M FeCl</a:t>
            </a:r>
            <a:r>
              <a:rPr lang="en-US" sz="2000" baseline="-25000" dirty="0" smtClean="0"/>
              <a:t>2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nickel electrode inside a solution containing 1M NiCl</a:t>
            </a:r>
            <a:r>
              <a:rPr lang="en-US" sz="2000" baseline="-25000" dirty="0" smtClean="0"/>
              <a:t>2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salt bridge with </a:t>
            </a:r>
            <a:r>
              <a:rPr lang="en-US" sz="2000" dirty="0" err="1" smtClean="0"/>
              <a:t>KCl</a:t>
            </a:r>
            <a:r>
              <a:rPr lang="en-US" sz="2000" dirty="0" smtClean="0"/>
              <a:t> connecting both solutions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conducting wire connects the iron and the nickel electrode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446" y="3937812"/>
            <a:ext cx="8861778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Iron electrode is the anode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electrons flow from the </a:t>
            </a:r>
            <a:r>
              <a:rPr lang="en-US" sz="2800" dirty="0"/>
              <a:t>nickel electrode </a:t>
            </a:r>
            <a:r>
              <a:rPr lang="en-US" sz="2800" dirty="0" smtClean="0"/>
              <a:t>to the iron electrode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</a:t>
            </a:r>
            <a:r>
              <a:rPr lang="en-US" sz="2800" dirty="0" err="1" smtClean="0"/>
              <a:t>cations</a:t>
            </a:r>
            <a:r>
              <a:rPr lang="en-US" sz="2800" dirty="0" smtClean="0"/>
              <a:t> of the salt bridge will flow into the anode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As the reaction proceeds </a:t>
            </a:r>
            <a:r>
              <a:rPr lang="en-US" sz="2800" dirty="0"/>
              <a:t>nickel solid </a:t>
            </a:r>
            <a:r>
              <a:rPr lang="en-US" sz="2800" dirty="0" smtClean="0"/>
              <a:t>accumulates in the anode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67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Q5: Fun quizzes: 1 solubility factor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192" y="3514479"/>
            <a:ext cx="886177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more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more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more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more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less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less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less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less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203739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40237" y="1040189"/>
            <a:ext cx="78779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Iron (III) undergoes the following </a:t>
            </a:r>
            <a:r>
              <a:rPr lang="en-US" dirty="0" smtClean="0"/>
              <a:t>equilibrium which, of course, depends on the pH</a:t>
            </a:r>
            <a:endParaRPr lang="en-US" dirty="0"/>
          </a:p>
          <a:p>
            <a:r>
              <a:rPr lang="en-US" dirty="0" smtClean="0"/>
              <a:t>Fe</a:t>
            </a:r>
            <a:r>
              <a:rPr lang="en-US" dirty="0"/>
              <a:t>(OH)</a:t>
            </a:r>
            <a:r>
              <a:rPr lang="en-US" baseline="-25000" dirty="0"/>
              <a:t>3</a:t>
            </a:r>
            <a:r>
              <a:rPr lang="en-US" dirty="0"/>
              <a:t>(s)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ym typeface="Wingdings"/>
              </a:rPr>
              <a:t></a:t>
            </a:r>
            <a:r>
              <a:rPr lang="en-US" dirty="0" smtClean="0"/>
              <a:t> Fe</a:t>
            </a:r>
            <a:r>
              <a:rPr lang="en-US" baseline="30000" dirty="0" smtClean="0"/>
              <a:t>3+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+ 3OH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the effect of increasing the pH in the iron solution of our battery?</a:t>
            </a:r>
            <a:endParaRPr lang="en-US" baseline="-25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1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Q6: Fun quizzes: 1 solubility factor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192" y="3514479"/>
            <a:ext cx="886177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more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more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more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more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less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less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less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and less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 disappears from solution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0294" y="989389"/>
            <a:ext cx="78779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Iron (III) undergoes the following </a:t>
            </a:r>
            <a:r>
              <a:rPr lang="en-US" dirty="0" smtClean="0"/>
              <a:t>equilibrium which, of course, depends on the pH</a:t>
            </a:r>
            <a:endParaRPr lang="en-US" dirty="0"/>
          </a:p>
          <a:p>
            <a:r>
              <a:rPr lang="en-US" dirty="0" smtClean="0"/>
              <a:t>Fe</a:t>
            </a:r>
            <a:r>
              <a:rPr lang="en-US" dirty="0"/>
              <a:t>(OH)</a:t>
            </a:r>
            <a:r>
              <a:rPr lang="en-US" baseline="-25000" dirty="0"/>
              <a:t>3</a:t>
            </a:r>
            <a:r>
              <a:rPr lang="en-US" dirty="0"/>
              <a:t>(s)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ym typeface="Wingdings"/>
              </a:rPr>
              <a:t></a:t>
            </a:r>
            <a:r>
              <a:rPr lang="en-US" dirty="0" smtClean="0"/>
              <a:t> Fe</a:t>
            </a:r>
            <a:r>
              <a:rPr lang="en-US" baseline="30000" dirty="0" smtClean="0"/>
              <a:t>3+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+ 3OH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the effect of a higher value of the </a:t>
            </a:r>
            <a:r>
              <a:rPr lang="en-US" dirty="0" err="1" smtClean="0"/>
              <a:t>Ksp</a:t>
            </a:r>
            <a:r>
              <a:rPr lang="en-US" dirty="0" smtClean="0"/>
              <a:t> constant for Fe(OH)</a:t>
            </a:r>
            <a:r>
              <a:rPr lang="en-US" baseline="-25000" dirty="0" smtClean="0"/>
              <a:t>3</a:t>
            </a:r>
            <a:r>
              <a:rPr lang="en-US" dirty="0" smtClean="0"/>
              <a:t>?</a:t>
            </a:r>
            <a:endParaRPr lang="en-US" baseline="-25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46043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4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Q7: Fun quizzes: </a:t>
            </a:r>
            <a:r>
              <a:rPr lang="en-US" dirty="0" smtClean="0"/>
              <a:t>2 </a:t>
            </a:r>
            <a:r>
              <a:rPr lang="en-US" dirty="0"/>
              <a:t>solubility </a:t>
            </a:r>
            <a:r>
              <a:rPr lang="en-US" dirty="0" smtClean="0"/>
              <a:t>reactions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192" y="3514479"/>
            <a:ext cx="8861778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more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than Fe(OH)</a:t>
            </a:r>
            <a:r>
              <a:rPr lang="en-US" sz="2400" baseline="-25000" dirty="0" smtClean="0"/>
              <a:t>2(s)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more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than Fe(OH)</a:t>
            </a:r>
            <a:r>
              <a:rPr lang="en-US" sz="2400" baseline="-25000" dirty="0" smtClean="0"/>
              <a:t>2(s)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increases as less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than Fe(OH)</a:t>
            </a:r>
            <a:r>
              <a:rPr lang="en-US" sz="2400" baseline="-25000" dirty="0" smtClean="0"/>
              <a:t>2(s)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 smtClean="0"/>
              <a:t>The electric potential decreases as less Fe(OH)</a:t>
            </a:r>
            <a:r>
              <a:rPr lang="en-US" sz="2400" baseline="-25000" dirty="0" smtClean="0"/>
              <a:t>3(s)</a:t>
            </a:r>
            <a:r>
              <a:rPr lang="en-US" sz="2400" dirty="0" smtClean="0"/>
              <a:t> forms than Fe(OH)</a:t>
            </a:r>
            <a:r>
              <a:rPr lang="en-US" sz="2400" baseline="-25000" dirty="0" smtClean="0"/>
              <a:t>2(s)</a:t>
            </a:r>
          </a:p>
          <a:p>
            <a:pPr marL="342900" indent="-342900">
              <a:buFont typeface="+mj-lt"/>
              <a:buAutoNum type="alphaUcPeriod"/>
            </a:pPr>
            <a:endParaRPr lang="en-US" sz="2400" baseline="-25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779889" y="1326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9553" y="923679"/>
            <a:ext cx="83016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Both Iron(II) and Iron </a:t>
            </a:r>
            <a:r>
              <a:rPr lang="en-US" dirty="0"/>
              <a:t>(III) </a:t>
            </a:r>
            <a:r>
              <a:rPr lang="en-US" dirty="0" smtClean="0"/>
              <a:t>form solids with hydroxides with the following </a:t>
            </a:r>
            <a:r>
              <a:rPr lang="en-US" dirty="0" err="1" smtClean="0"/>
              <a:t>equilibria</a:t>
            </a:r>
            <a:endParaRPr lang="en-US" dirty="0"/>
          </a:p>
          <a:p>
            <a:r>
              <a:rPr lang="en-US" dirty="0" smtClean="0"/>
              <a:t>Fe</a:t>
            </a:r>
            <a:r>
              <a:rPr lang="en-US" dirty="0"/>
              <a:t>(OH)</a:t>
            </a:r>
            <a:r>
              <a:rPr lang="en-US" baseline="-25000" dirty="0"/>
              <a:t>3</a:t>
            </a:r>
            <a:r>
              <a:rPr lang="en-US" dirty="0"/>
              <a:t>(s)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ym typeface="Wingdings"/>
              </a:rPr>
              <a:t></a:t>
            </a:r>
            <a:r>
              <a:rPr lang="en-US" dirty="0" smtClean="0"/>
              <a:t> Fe</a:t>
            </a:r>
            <a:r>
              <a:rPr lang="en-US" baseline="30000" dirty="0" smtClean="0"/>
              <a:t>3+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+ 3OH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</a:t>
            </a:r>
          </a:p>
          <a:p>
            <a:r>
              <a:rPr lang="en-US" dirty="0" smtClean="0"/>
              <a:t>Fe(OH)</a:t>
            </a:r>
            <a:r>
              <a:rPr lang="en-US" baseline="-25000" dirty="0"/>
              <a:t>2</a:t>
            </a:r>
            <a:r>
              <a:rPr lang="en-US" dirty="0" smtClean="0"/>
              <a:t>(s)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ym typeface="Wingdings"/>
              </a:rPr>
              <a:t></a:t>
            </a:r>
            <a:r>
              <a:rPr lang="en-US" dirty="0" smtClean="0"/>
              <a:t> Fe</a:t>
            </a:r>
            <a:r>
              <a:rPr lang="en-US" baseline="30000" dirty="0"/>
              <a:t>2</a:t>
            </a:r>
            <a:r>
              <a:rPr lang="en-US" baseline="30000" dirty="0" smtClean="0"/>
              <a:t>+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+ 2OH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If the solubility of </a:t>
            </a:r>
            <a:r>
              <a:rPr lang="en-US" u="sng" dirty="0"/>
              <a:t>Fe(OH)</a:t>
            </a:r>
            <a:r>
              <a:rPr lang="en-US" u="sng" baseline="-25000" dirty="0"/>
              <a:t>2</a:t>
            </a:r>
            <a:r>
              <a:rPr lang="en-US" u="sng" dirty="0"/>
              <a:t> is larger than Fe(OH)</a:t>
            </a:r>
            <a:r>
              <a:rPr lang="en-US" u="sng" baseline="-25000" dirty="0"/>
              <a:t>3</a:t>
            </a:r>
            <a:r>
              <a:rPr lang="en-US" u="sng" dirty="0"/>
              <a:t> </a:t>
            </a:r>
            <a:r>
              <a:rPr lang="en-US" dirty="0"/>
              <a:t>it means </a:t>
            </a:r>
            <a:r>
              <a:rPr lang="en-US" dirty="0" smtClean="0"/>
              <a:t>that as we increase the pH in</a:t>
            </a:r>
            <a:br>
              <a:rPr lang="en-US" dirty="0" smtClean="0"/>
            </a:br>
            <a:r>
              <a:rPr lang="en-US" dirty="0" smtClean="0"/>
              <a:t>the iron solution?</a:t>
            </a:r>
            <a:endParaRPr lang="en-US" baseline="-25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46043"/>
              </p:ext>
            </p:extLst>
          </p:nvPr>
        </p:nvGraphicFramePr>
        <p:xfrm>
          <a:off x="209553" y="1831621"/>
          <a:ext cx="8839193" cy="654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Document" r:id="rId3" imgW="5486400" imgH="406400" progId="Word.Document.12">
                  <p:embed/>
                </p:oleObj>
              </mc:Choice>
              <mc:Fallback>
                <p:oleObj name="Document" r:id="rId3" imgW="5486400" imgH="4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3" y="1831621"/>
                        <a:ext cx="8839193" cy="654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4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1242</Words>
  <Application>Microsoft Macintosh PowerPoint</Application>
  <PresentationFormat>On-screen Show (4:3)</PresentationFormat>
  <Paragraphs>149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Document</vt:lpstr>
      <vt:lpstr>Electrochemistry</vt:lpstr>
      <vt:lpstr>Q1</vt:lpstr>
      <vt:lpstr>Fun quizzes: setup a battery</vt:lpstr>
      <vt:lpstr>Q2: Fun quizzes: using Nernst equation</vt:lpstr>
      <vt:lpstr>Q3: Fun quizzes: using Nernst equation</vt:lpstr>
      <vt:lpstr>Q4: Fun quizzes: setup a battery</vt:lpstr>
      <vt:lpstr>Q5: Fun quizzes: 1 solubility factor</vt:lpstr>
      <vt:lpstr>Q6: Fun quizzes: 1 solubility factor</vt:lpstr>
      <vt:lpstr>Q7: Fun quizzes: 2 solubility reactions</vt:lpstr>
      <vt:lpstr>Q8: Fun quizzes: 3 solubility reactions</vt:lpstr>
      <vt:lpstr>Q9: Fun quizzes: complexation</vt:lpstr>
      <vt:lpstr>Q10: Fun quizzes: complexation and solubility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Electrochemistry</dc:title>
  <dc:creator>Xavier Prat-Resina</dc:creator>
  <cp:lastModifiedBy>Xavier Prat-Resina</cp:lastModifiedBy>
  <cp:revision>37</cp:revision>
  <dcterms:created xsi:type="dcterms:W3CDTF">2014-03-31T14:26:55Z</dcterms:created>
  <dcterms:modified xsi:type="dcterms:W3CDTF">2015-04-02T19:54:50Z</dcterms:modified>
</cp:coreProperties>
</file>