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58" r:id="rId3"/>
    <p:sldId id="263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6A2C3-AF31-1F42-A463-17C5835C09BF}" type="datetimeFigureOut">
              <a:t>3/18/15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00EFE-64D8-5445-98C4-A9EDC6B562D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884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9CBB7-0F9F-184B-9E61-5BA8B97BB920}" type="datetimeFigureOut">
              <a:t>3/18/15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96424-7628-6A4A-B671-7981E5C792B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43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5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2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78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7192" y="237150"/>
            <a:ext cx="5472962" cy="5054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en-US" dirty="0" smtClean="0"/>
              <a:t>Session XX: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11431" y="0"/>
            <a:ext cx="742569" cy="742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675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4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6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9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18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9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1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0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Spring 2013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2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Spring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Chem 2333: General Chemistry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DBCAA-4A61-1E43-AFED-64E7CD1EE65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07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Electrochemistry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General Chemistry II Chem2333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939" y="6356350"/>
            <a:ext cx="1117600" cy="3937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194300" cy="812800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Chem 2333: General Chemistry II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DBCAA-4A61-1E43-AFED-64E7CD1EE656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52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74889" y="1227667"/>
            <a:ext cx="55451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Module 5 – Session 7</a:t>
            </a:r>
          </a:p>
          <a:p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Video 1: Cell potential depending on the pH</a:t>
            </a:r>
          </a:p>
          <a:p>
            <a:pPr marL="742950" lvl="1" indent="-285750">
              <a:buFont typeface="Arial"/>
              <a:buChar char="•"/>
            </a:pPr>
            <a:r>
              <a:rPr lang="en-US"/>
              <a:t>Acid/Base properties in electrochemical potential</a:t>
            </a:r>
          </a:p>
          <a:p>
            <a:pPr marL="742950" lvl="1" indent="-285750">
              <a:buFont typeface="Arial"/>
              <a:buChar char="•"/>
            </a:pP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Video 2: Cell potential depending on limited solubility</a:t>
            </a:r>
            <a:br>
              <a:rPr lang="en-US"/>
            </a:b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/>
              <a:t>Video 3: Cell potential and complexation</a:t>
            </a:r>
          </a:p>
        </p:txBody>
      </p:sp>
    </p:spTree>
    <p:extLst>
      <p:ext uri="{BB962C8B-B14F-4D97-AF65-F5344CB8AC3E}">
        <p14:creationId xmlns:p14="http://schemas.microsoft.com/office/powerpoint/2010/main" val="170572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Electrochemistry and acid/base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3468" y="1088239"/>
            <a:ext cx="84258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Fe</a:t>
            </a:r>
            <a:r>
              <a:rPr lang="en-US" baseline="30000" dirty="0"/>
              <a:t>2</a:t>
            </a:r>
            <a:r>
              <a:rPr lang="en-US" baseline="30000" dirty="0"/>
              <a:t>+</a:t>
            </a:r>
            <a:r>
              <a:rPr lang="en-US" dirty="0"/>
              <a:t> + 2e</a:t>
            </a:r>
            <a:r>
              <a:rPr lang="en-US" baseline="30000" dirty="0"/>
              <a:t>–</a:t>
            </a:r>
            <a:r>
              <a:rPr lang="en-US" dirty="0"/>
              <a:t> → Fe(</a:t>
            </a:r>
            <a:r>
              <a:rPr lang="en-US" i="1" dirty="0"/>
              <a:t>s</a:t>
            </a:r>
            <a:r>
              <a:rPr lang="en-US" dirty="0"/>
              <a:t>)    </a:t>
            </a:r>
            <a:r>
              <a:rPr lang="en-US" i="1" dirty="0"/>
              <a:t>E</a:t>
            </a:r>
            <a:r>
              <a:rPr lang="en-US" dirty="0"/>
              <a:t>° = -0.440 V</a:t>
            </a:r>
            <a:br>
              <a:rPr lang="en-US" dirty="0"/>
            </a:br>
            <a:r>
              <a:rPr lang="en-US" dirty="0"/>
              <a:t>2H</a:t>
            </a:r>
            <a:r>
              <a:rPr lang="en-US" baseline="30000" dirty="0"/>
              <a:t>+</a:t>
            </a:r>
            <a:r>
              <a:rPr lang="en-US" dirty="0"/>
              <a:t> + 2e</a:t>
            </a:r>
            <a:r>
              <a:rPr lang="en-US" baseline="30000" dirty="0"/>
              <a:t>–</a:t>
            </a:r>
            <a:r>
              <a:rPr lang="en-US" dirty="0"/>
              <a:t> → H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   </a:t>
            </a:r>
            <a:r>
              <a:rPr lang="en-US" i="1" dirty="0"/>
              <a:t>E</a:t>
            </a:r>
            <a:r>
              <a:rPr lang="en-US" dirty="0"/>
              <a:t>° = 0.000 V</a:t>
            </a:r>
            <a:br>
              <a:rPr lang="en-US" dirty="0"/>
            </a:br>
            <a:r>
              <a:rPr lang="en-US" dirty="0"/>
              <a:t>In a galvanic cell, the iron compartment contains an iron electrode, and [Fe</a:t>
            </a:r>
            <a:r>
              <a:rPr lang="en-US" baseline="30000" dirty="0"/>
              <a:t>2+</a:t>
            </a:r>
            <a:r>
              <a:rPr lang="en-US" dirty="0"/>
              <a:t>] = 1.00 × 10</a:t>
            </a:r>
            <a:r>
              <a:rPr lang="en-US" baseline="30000" dirty="0"/>
              <a:t>-3</a:t>
            </a:r>
            <a:r>
              <a:rPr lang="en-US" i="1" dirty="0"/>
              <a:t>M</a:t>
            </a:r>
            <a:r>
              <a:rPr lang="en-US" dirty="0"/>
              <a:t>. The hydrogen compartment contains a platinum electrode (</a:t>
            </a:r>
            <a:r>
              <a:rPr lang="en-US" i="1" dirty="0"/>
              <a:t>P</a:t>
            </a:r>
            <a:r>
              <a:rPr lang="en-US" baseline="-25000" dirty="0"/>
              <a:t>H2</a:t>
            </a:r>
            <a:r>
              <a:rPr lang="en-US" dirty="0"/>
              <a:t> = 1.00 </a:t>
            </a:r>
            <a:r>
              <a:rPr lang="en-US" dirty="0" err="1"/>
              <a:t>atm</a:t>
            </a:r>
            <a:r>
              <a:rPr lang="en-US" dirty="0"/>
              <a:t>) and a weak acid HA at an initial concentration of 1.00 </a:t>
            </a:r>
            <a:r>
              <a:rPr lang="en-US" i="1" dirty="0"/>
              <a:t>M</a:t>
            </a:r>
            <a:r>
              <a:rPr lang="en-US" dirty="0"/>
              <a:t>. </a:t>
            </a:r>
          </a:p>
          <a:p>
            <a:endParaRPr lang="en-US" dirty="0"/>
          </a:p>
          <a:p>
            <a:pPr marL="342900" indent="-342900">
              <a:buAutoNum type="arabicParenR"/>
            </a:pPr>
            <a:r>
              <a:rPr lang="en-US" dirty="0"/>
              <a:t>If we increase the pH in the cathode, what will happen to the measured electric potential?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/>
          </a:p>
          <a:p>
            <a:endParaRPr lang="en-US" dirty="0"/>
          </a:p>
          <a:p>
            <a:pPr marL="342900" indent="-342900">
              <a:buAutoNum type="arabicParenR"/>
            </a:pPr>
            <a:r>
              <a:rPr lang="en-US" dirty="0"/>
              <a:t>If the observed cell potential is 0.333 V at 25°C, calculate </a:t>
            </a:r>
            <a:r>
              <a:rPr lang="en-US" i="1" dirty="0" err="1"/>
              <a:t>K</a:t>
            </a:r>
            <a:r>
              <a:rPr lang="en-US" baseline="-25000" dirty="0" err="1"/>
              <a:t>a</a:t>
            </a:r>
            <a:r>
              <a:rPr lang="en-US" dirty="0"/>
              <a:t> for the weak acid HA at 25°C.</a:t>
            </a:r>
          </a:p>
        </p:txBody>
      </p:sp>
    </p:spTree>
    <p:extLst>
      <p:ext uri="{BB962C8B-B14F-4D97-AF65-F5344CB8AC3E}">
        <p14:creationId xmlns:p14="http://schemas.microsoft.com/office/powerpoint/2010/main" val="835530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Solubility and electrochemistry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8000" y="979733"/>
            <a:ext cx="8636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Calculate </a:t>
            </a:r>
            <a:r>
              <a:rPr lang="en-US" dirty="0"/>
              <a:t>the solubility product of silver iodide at 25°C, given the following data: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(The solubility product is the equilibrium constant in which a solid dissociates into its ions.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 err="1"/>
              <a:t>AgI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) + e</a:t>
            </a:r>
            <a:r>
              <a:rPr lang="en-US" baseline="30000" dirty="0"/>
              <a:t>–</a:t>
            </a:r>
            <a:r>
              <a:rPr lang="en-US" dirty="0"/>
              <a:t> → Ag(</a:t>
            </a:r>
            <a:r>
              <a:rPr lang="en-US" i="1" dirty="0"/>
              <a:t>s</a:t>
            </a:r>
            <a:r>
              <a:rPr lang="en-US" dirty="0"/>
              <a:t>) + I</a:t>
            </a:r>
            <a:r>
              <a:rPr lang="en-US" baseline="30000" dirty="0" smtClean="0"/>
              <a:t>–</a:t>
            </a:r>
            <a:r>
              <a:rPr lang="en-US" dirty="0" smtClean="0"/>
              <a:t>	</a:t>
            </a:r>
            <a:r>
              <a:rPr lang="en-US" i="1" dirty="0"/>
              <a:t>E</a:t>
            </a:r>
            <a:r>
              <a:rPr lang="en-US" dirty="0"/>
              <a:t>° (V</a:t>
            </a:r>
            <a:r>
              <a:rPr lang="en-US" dirty="0" smtClean="0"/>
              <a:t>) = –</a:t>
            </a:r>
            <a:r>
              <a:rPr lang="en-US" dirty="0"/>
              <a:t>0.15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I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i="1" dirty="0"/>
              <a:t>s</a:t>
            </a:r>
            <a:r>
              <a:rPr lang="en-US" dirty="0"/>
              <a:t>) + 2e</a:t>
            </a:r>
            <a:r>
              <a:rPr lang="en-US" baseline="30000" dirty="0"/>
              <a:t>–</a:t>
            </a:r>
            <a:r>
              <a:rPr lang="en-US" dirty="0"/>
              <a:t> → 2I</a:t>
            </a:r>
            <a:r>
              <a:rPr lang="en-US" baseline="30000" dirty="0" smtClean="0"/>
              <a:t>–</a:t>
            </a:r>
            <a:r>
              <a:rPr lang="en-US" dirty="0" smtClean="0"/>
              <a:t>		</a:t>
            </a:r>
            <a:r>
              <a:rPr lang="en-US" i="1" dirty="0"/>
              <a:t>E</a:t>
            </a:r>
            <a:r>
              <a:rPr lang="en-US" dirty="0"/>
              <a:t>° (V</a:t>
            </a:r>
            <a:r>
              <a:rPr lang="en-US" dirty="0" smtClean="0"/>
              <a:t>) = +</a:t>
            </a:r>
            <a:r>
              <a:rPr lang="en-US" dirty="0"/>
              <a:t>0.54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Ag</a:t>
            </a:r>
            <a:r>
              <a:rPr lang="en-US" baseline="30000" dirty="0"/>
              <a:t>+</a:t>
            </a:r>
            <a:r>
              <a:rPr lang="en-US" dirty="0"/>
              <a:t> + e</a:t>
            </a:r>
            <a:r>
              <a:rPr lang="en-US" baseline="30000" dirty="0"/>
              <a:t>–</a:t>
            </a:r>
            <a:r>
              <a:rPr lang="en-US" dirty="0"/>
              <a:t> → Ag(</a:t>
            </a:r>
            <a:r>
              <a:rPr lang="en-US" i="1" dirty="0"/>
              <a:t>s</a:t>
            </a:r>
            <a:r>
              <a:rPr lang="en-US" dirty="0" smtClean="0"/>
              <a:t>)		</a:t>
            </a:r>
            <a:r>
              <a:rPr lang="en-US" i="1" dirty="0"/>
              <a:t>E</a:t>
            </a:r>
            <a:r>
              <a:rPr lang="en-US" dirty="0"/>
              <a:t>° (V</a:t>
            </a:r>
            <a:r>
              <a:rPr lang="en-US" dirty="0" smtClean="0"/>
              <a:t>) = +</a:t>
            </a:r>
            <a:r>
              <a:rPr lang="en-US" dirty="0"/>
              <a:t>0.80</a:t>
            </a:r>
          </a:p>
        </p:txBody>
      </p:sp>
    </p:spTree>
    <p:extLst>
      <p:ext uri="{BB962C8B-B14F-4D97-AF65-F5344CB8AC3E}">
        <p14:creationId xmlns:p14="http://schemas.microsoft.com/office/powerpoint/2010/main" val="1731772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Electrochemistry and complexation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Chem 2333: General Chemistry II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D2702-FBF6-CD4E-A6D6-DA4EDAF9799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72602" y="1052537"/>
            <a:ext cx="64019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Fe</a:t>
            </a:r>
            <a:r>
              <a:rPr lang="en-US" baseline="30000" dirty="0"/>
              <a:t>3+</a:t>
            </a:r>
            <a:r>
              <a:rPr lang="en-US" dirty="0"/>
              <a:t>(</a:t>
            </a:r>
            <a:r>
              <a:rPr lang="en-US" i="1" dirty="0" err="1"/>
              <a:t>aq</a:t>
            </a:r>
            <a:r>
              <a:rPr lang="en-US" dirty="0"/>
              <a:t>) + e</a:t>
            </a:r>
            <a:r>
              <a:rPr lang="en-US" baseline="30000" dirty="0"/>
              <a:t>–</a:t>
            </a:r>
            <a:r>
              <a:rPr lang="en-US" dirty="0"/>
              <a:t> → Fe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i="1" dirty="0" err="1"/>
              <a:t>aq</a:t>
            </a:r>
            <a:r>
              <a:rPr lang="en-US" dirty="0"/>
              <a:t>)          		</a:t>
            </a:r>
            <a:r>
              <a:rPr lang="en-US" i="1" dirty="0"/>
              <a:t>E</a:t>
            </a:r>
            <a:r>
              <a:rPr lang="en-US" dirty="0"/>
              <a:t>° = 0.77 V</a:t>
            </a:r>
          </a:p>
          <a:p>
            <a:r>
              <a:rPr lang="en-US" dirty="0"/>
              <a:t>Fe(CN)</a:t>
            </a:r>
            <a:r>
              <a:rPr lang="en-US" baseline="-25000" dirty="0"/>
              <a:t>6</a:t>
            </a:r>
            <a:r>
              <a:rPr lang="en-US" baseline="30000" dirty="0"/>
              <a:t>3–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e</a:t>
            </a:r>
            <a:r>
              <a:rPr lang="en-US" baseline="30000" dirty="0"/>
              <a:t>–</a:t>
            </a:r>
            <a:r>
              <a:rPr lang="en-US" dirty="0"/>
              <a:t> → Fe(CN)</a:t>
            </a:r>
            <a:r>
              <a:rPr lang="en-US" baseline="-25000" dirty="0"/>
              <a:t>6</a:t>
            </a:r>
            <a:r>
              <a:rPr lang="en-US" baseline="30000" dirty="0"/>
              <a:t>4–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  <a:r>
              <a:rPr lang="en-US" baseline="30000" dirty="0"/>
              <a:t>      	</a:t>
            </a:r>
            <a:r>
              <a:rPr lang="en-US" i="1" dirty="0"/>
              <a:t>E</a:t>
            </a:r>
            <a:r>
              <a:rPr lang="en-US" dirty="0"/>
              <a:t>° = 0.36 V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06305" y="2196979"/>
            <a:ext cx="8340745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en-US"/>
              <a:t>Explain why the reduction potential values are different if the reaction is essentially</a:t>
            </a:r>
            <a:br>
              <a:rPr lang="en-US"/>
            </a:br>
            <a:r>
              <a:rPr lang="en-US"/>
              <a:t>the same Fe(III) </a:t>
            </a:r>
            <a:r>
              <a:rPr lang="en-US">
                <a:sym typeface="Wingdings"/>
              </a:rPr>
              <a:t> Fe(II)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 dirty="0"/>
              <a:t>2) Given the following complexation reactions</a:t>
            </a:r>
            <a:br>
              <a:rPr lang="en-US" dirty="0"/>
            </a:br>
            <a:r>
              <a:rPr lang="en-US" dirty="0"/>
              <a:t>Fe</a:t>
            </a:r>
            <a:r>
              <a:rPr lang="en-US" baseline="30000" dirty="0"/>
              <a:t>3</a:t>
            </a:r>
            <a:r>
              <a:rPr lang="en-US" baseline="30000" dirty="0"/>
              <a:t>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)+ 6CN-(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>
                <a:sym typeface="Wingdings"/>
              </a:rPr>
              <a:t></a:t>
            </a:r>
            <a:r>
              <a:rPr lang="en-US" dirty="0"/>
              <a:t> [Fe(CN)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3-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</a:t>
            </a:r>
            <a:r>
              <a:rPr lang="en-US" baseline="30000" dirty="0"/>
              <a:t> </a:t>
            </a:r>
            <a:r>
              <a:rPr lang="en-US" baseline="-25000" dirty="0"/>
              <a:t> </a:t>
            </a:r>
            <a:r>
              <a:rPr lang="en-US" dirty="0"/>
              <a:t>with an equilibrium constant </a:t>
            </a:r>
            <a:r>
              <a:rPr lang="en-US" dirty="0" err="1"/>
              <a:t>K</a:t>
            </a:r>
            <a:r>
              <a:rPr lang="en-US" baseline="-25000" dirty="0" err="1"/>
              <a:t>Fe</a:t>
            </a:r>
            <a:r>
              <a:rPr lang="en-US" baseline="-25000" dirty="0"/>
              <a:t>(III)</a:t>
            </a:r>
            <a:endParaRPr lang="en-US" dirty="0"/>
          </a:p>
          <a:p>
            <a:r>
              <a:rPr lang="en-US" dirty="0"/>
              <a:t>Fe</a:t>
            </a:r>
            <a:r>
              <a:rPr lang="en-US" baseline="30000" dirty="0"/>
              <a:t>2+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+ 6CN-(</a:t>
            </a:r>
            <a:r>
              <a:rPr lang="en-US" dirty="0" err="1"/>
              <a:t>aq</a:t>
            </a:r>
            <a:r>
              <a:rPr lang="en-US" dirty="0"/>
              <a:t>) </a:t>
            </a:r>
            <a:r>
              <a:rPr lang="en-US" dirty="0">
                <a:sym typeface="Wingdings"/>
              </a:rPr>
              <a:t></a:t>
            </a:r>
            <a:r>
              <a:rPr lang="en-US" dirty="0"/>
              <a:t> [Fe(CN)</a:t>
            </a:r>
            <a:r>
              <a:rPr lang="en-US" baseline="-25000" dirty="0"/>
              <a:t>6</a:t>
            </a:r>
            <a:r>
              <a:rPr lang="en-US" dirty="0"/>
              <a:t>]</a:t>
            </a:r>
            <a:r>
              <a:rPr lang="en-US" baseline="30000" dirty="0"/>
              <a:t>4- </a:t>
            </a:r>
            <a:r>
              <a:rPr lang="en-US" dirty="0"/>
              <a:t>(</a:t>
            </a:r>
            <a:r>
              <a:rPr lang="en-US" dirty="0" err="1"/>
              <a:t>aq</a:t>
            </a:r>
            <a:r>
              <a:rPr lang="en-US" dirty="0"/>
              <a:t>) with an equilibrium constant </a:t>
            </a:r>
            <a:r>
              <a:rPr lang="en-US" dirty="0" err="1"/>
              <a:t>K</a:t>
            </a:r>
            <a:r>
              <a:rPr lang="en-US" baseline="-25000" dirty="0" err="1"/>
              <a:t>Fe</a:t>
            </a:r>
            <a:r>
              <a:rPr lang="en-US" baseline="-25000" dirty="0"/>
              <a:t>(II)</a:t>
            </a:r>
            <a:r>
              <a:rPr lang="en-US"/>
              <a:t/>
            </a:r>
            <a:br>
              <a:rPr lang="en-US"/>
            </a:br>
            <a:r>
              <a:rPr lang="en-US"/>
              <a:t>Discuss what K value (</a:t>
            </a:r>
            <a:r>
              <a:rPr lang="en-US" dirty="0" err="1"/>
              <a:t>K</a:t>
            </a:r>
            <a:r>
              <a:rPr lang="en-US" baseline="-25000" dirty="0" err="1"/>
              <a:t>Fe</a:t>
            </a:r>
            <a:r>
              <a:rPr lang="en-US" baseline="-25000" dirty="0"/>
              <a:t>(III) </a:t>
            </a:r>
            <a:r>
              <a:rPr lang="en-US" dirty="0" err="1"/>
              <a:t>or K</a:t>
            </a:r>
            <a:r>
              <a:rPr lang="en-US" baseline="-25000" dirty="0" err="1"/>
              <a:t>Fe</a:t>
            </a:r>
            <a:r>
              <a:rPr lang="en-US" baseline="-25000" dirty="0"/>
              <a:t>(II)</a:t>
            </a:r>
            <a:r>
              <a:rPr lang="en-US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2452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137</Words>
  <Application>Microsoft Macintosh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Electrochemistry</vt:lpstr>
      <vt:lpstr>Outline</vt:lpstr>
      <vt:lpstr>Electrochemistry and acid/base</vt:lpstr>
      <vt:lpstr>Solubility and electrochemistry</vt:lpstr>
      <vt:lpstr>Electrochemistry and complexation</vt:lpstr>
    </vt:vector>
  </TitlesOfParts>
  <Company>University of Minnesota Rochester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Electrochemistry</dc:title>
  <dc:creator>Xavier Prat-Resina</dc:creator>
  <cp:lastModifiedBy>Xavier Prat-Resina</cp:lastModifiedBy>
  <cp:revision>7</cp:revision>
  <dcterms:created xsi:type="dcterms:W3CDTF">2015-03-16T18:22:37Z</dcterms:created>
  <dcterms:modified xsi:type="dcterms:W3CDTF">2015-03-18T16:45:09Z</dcterms:modified>
</cp:coreProperties>
</file>