
<file path=[Content_Types].xml><?xml version="1.0" encoding="utf-8"?>
<Types xmlns="http://schemas.openxmlformats.org/package/2006/content-types">
  <Default Extension="xml" ContentType="application/xml"/>
  <Default Extension="rels" ContentType="application/vnd.openxmlformats-package.relationships+xml"/>
  <Default Extension="emf" ContentType="image/x-emf"/>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72" r:id="rId2"/>
    <p:sldMasterId id="2147483660" r:id="rId3"/>
  </p:sldMasterIdLst>
  <p:notesMasterIdLst>
    <p:notesMasterId r:id="rId12"/>
  </p:notesMasterIdLst>
  <p:handoutMasterIdLst>
    <p:handoutMasterId r:id="rId13"/>
  </p:handoutMasterIdLst>
  <p:sldIdLst>
    <p:sldId id="256" r:id="rId4"/>
    <p:sldId id="304" r:id="rId5"/>
    <p:sldId id="305" r:id="rId6"/>
    <p:sldId id="306" r:id="rId7"/>
    <p:sldId id="309" r:id="rId8"/>
    <p:sldId id="310" r:id="rId9"/>
    <p:sldId id="307" r:id="rId10"/>
    <p:sldId id="308"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F3353D6-3C09-AB4D-A9EA-142C54C481FF}">
          <p14:sldIdLst>
            <p14:sldId id="256"/>
            <p14:sldId id="304"/>
            <p14:sldId id="305"/>
            <p14:sldId id="306"/>
            <p14:sldId id="309"/>
            <p14:sldId id="310"/>
            <p14:sldId id="307"/>
            <p14:sldId id="308"/>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Xavier Prat-Resina"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00FF"/>
    <a:srgbClr val="A21D4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8" autoAdjust="0"/>
    <p:restoredTop sz="95079" autoAdjust="0"/>
  </p:normalViewPr>
  <p:slideViewPr>
    <p:cSldViewPr snapToGrid="0" snapToObjects="1">
      <p:cViewPr>
        <p:scale>
          <a:sx n="110" d="100"/>
          <a:sy n="110" d="100"/>
        </p:scale>
        <p:origin x="-1024" y="464"/>
      </p:cViewPr>
      <p:guideLst>
        <p:guide orient="horz" pos="2160"/>
        <p:guide pos="2880"/>
      </p:guideLst>
    </p:cSldViewPr>
  </p:slideViewPr>
  <p:notesTextViewPr>
    <p:cViewPr>
      <p:scale>
        <a:sx n="100" d="100"/>
        <a:sy n="100" d="100"/>
      </p:scale>
      <p:origin x="0" y="0"/>
    </p:cViewPr>
  </p:notesTextViewPr>
  <p:sorterViewPr>
    <p:cViewPr>
      <p:scale>
        <a:sx n="166" d="100"/>
        <a:sy n="1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8.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commentAuthors" Target="commentAuthors.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6531642-EF08-8D4D-A349-C3F01521AD65}" type="datetimeFigureOut">
              <a:rPr lang="en-US" smtClean="0"/>
              <a:t>4/12/15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006E27A-7558-824D-841B-E889F86FA6F3}" type="slidenum">
              <a:rPr lang="en-US" smtClean="0"/>
              <a:t>‹#›</a:t>
            </a:fld>
            <a:endParaRPr lang="en-US"/>
          </a:p>
        </p:txBody>
      </p:sp>
    </p:spTree>
    <p:extLst>
      <p:ext uri="{BB962C8B-B14F-4D97-AF65-F5344CB8AC3E}">
        <p14:creationId xmlns:p14="http://schemas.microsoft.com/office/powerpoint/2010/main" val="23585977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9AF3C1-D4F1-D04B-8A98-5B4EFEAD8420}" type="datetimeFigureOut">
              <a:rPr lang="en-US" smtClean="0"/>
              <a:t>4/12/15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454F6B-22BF-6E4C-B1B5-18D752BCCAC7}" type="slidenum">
              <a:rPr lang="en-US" smtClean="0"/>
              <a:t>‹#›</a:t>
            </a:fld>
            <a:endParaRPr lang="en-US"/>
          </a:p>
        </p:txBody>
      </p:sp>
    </p:spTree>
    <p:extLst>
      <p:ext uri="{BB962C8B-B14F-4D97-AF65-F5344CB8AC3E}">
        <p14:creationId xmlns:p14="http://schemas.microsoft.com/office/powerpoint/2010/main" val="385730689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Spring 2013</a:t>
            </a:r>
            <a:endParaRPr lang="en-US"/>
          </a:p>
        </p:txBody>
      </p:sp>
      <p:sp>
        <p:nvSpPr>
          <p:cNvPr id="5" name="Footer Placeholder 4"/>
          <p:cNvSpPr>
            <a:spLocks noGrp="1"/>
          </p:cNvSpPr>
          <p:nvPr>
            <p:ph type="ftr" sz="quarter" idx="11"/>
          </p:nvPr>
        </p:nvSpPr>
        <p:spPr/>
        <p:txBody>
          <a:bodyPr/>
          <a:lstStyle/>
          <a:p>
            <a:r>
              <a:rPr lang="en-US" smtClean="0"/>
              <a:t>Chem 2333: General Chemistry II</a:t>
            </a:r>
            <a:endParaRPr lang="en-US"/>
          </a:p>
        </p:txBody>
      </p:sp>
      <p:sp>
        <p:nvSpPr>
          <p:cNvPr id="6" name="Slide Number Placeholder 5"/>
          <p:cNvSpPr>
            <a:spLocks noGrp="1"/>
          </p:cNvSpPr>
          <p:nvPr>
            <p:ph type="sldNum" sz="quarter" idx="12"/>
          </p:nvPr>
        </p:nvSpPr>
        <p:spPr/>
        <p:txBody>
          <a:bodyPr/>
          <a:lstStyle/>
          <a:p>
            <a:fld id="{00FD2702-FBF6-CD4E-A6D6-DA4EDAF9799A}" type="slidenum">
              <a:rPr lang="en-US" smtClean="0"/>
              <a:t>‹#›</a:t>
            </a:fld>
            <a:endParaRPr lang="en-US"/>
          </a:p>
        </p:txBody>
      </p:sp>
    </p:spTree>
    <p:extLst>
      <p:ext uri="{BB962C8B-B14F-4D97-AF65-F5344CB8AC3E}">
        <p14:creationId xmlns:p14="http://schemas.microsoft.com/office/powerpoint/2010/main" val="1783585061"/>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Spring 2013</a:t>
            </a:r>
            <a:endParaRPr lang="en-US"/>
          </a:p>
        </p:txBody>
      </p:sp>
      <p:sp>
        <p:nvSpPr>
          <p:cNvPr id="5" name="Footer Placeholder 4"/>
          <p:cNvSpPr>
            <a:spLocks noGrp="1"/>
          </p:cNvSpPr>
          <p:nvPr>
            <p:ph type="ftr" sz="quarter" idx="11"/>
          </p:nvPr>
        </p:nvSpPr>
        <p:spPr/>
        <p:txBody>
          <a:bodyPr/>
          <a:lstStyle/>
          <a:p>
            <a:r>
              <a:rPr lang="en-US" smtClean="0"/>
              <a:t>Chem 2333: General Chemistry II</a:t>
            </a:r>
            <a:endParaRPr lang="en-US"/>
          </a:p>
        </p:txBody>
      </p:sp>
      <p:sp>
        <p:nvSpPr>
          <p:cNvPr id="6" name="Slide Number Placeholder 5"/>
          <p:cNvSpPr>
            <a:spLocks noGrp="1"/>
          </p:cNvSpPr>
          <p:nvPr>
            <p:ph type="sldNum" sz="quarter" idx="12"/>
          </p:nvPr>
        </p:nvSpPr>
        <p:spPr/>
        <p:txBody>
          <a:bodyPr/>
          <a:lstStyle/>
          <a:p>
            <a:fld id="{00FD2702-FBF6-CD4E-A6D6-DA4EDAF9799A}" type="slidenum">
              <a:rPr lang="en-US" smtClean="0"/>
              <a:t>‹#›</a:t>
            </a:fld>
            <a:endParaRPr lang="en-US"/>
          </a:p>
        </p:txBody>
      </p:sp>
    </p:spTree>
    <p:extLst>
      <p:ext uri="{BB962C8B-B14F-4D97-AF65-F5344CB8AC3E}">
        <p14:creationId xmlns:p14="http://schemas.microsoft.com/office/powerpoint/2010/main" val="1870776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Spring 2013</a:t>
            </a:r>
            <a:endParaRPr lang="en-US"/>
          </a:p>
        </p:txBody>
      </p:sp>
      <p:sp>
        <p:nvSpPr>
          <p:cNvPr id="5" name="Footer Placeholder 4"/>
          <p:cNvSpPr>
            <a:spLocks noGrp="1"/>
          </p:cNvSpPr>
          <p:nvPr>
            <p:ph type="ftr" sz="quarter" idx="11"/>
          </p:nvPr>
        </p:nvSpPr>
        <p:spPr/>
        <p:txBody>
          <a:bodyPr/>
          <a:lstStyle/>
          <a:p>
            <a:r>
              <a:rPr lang="en-US" smtClean="0"/>
              <a:t>Chem 2333: General Chemistry II</a:t>
            </a:r>
            <a:endParaRPr lang="en-US"/>
          </a:p>
        </p:txBody>
      </p:sp>
      <p:sp>
        <p:nvSpPr>
          <p:cNvPr id="6" name="Slide Number Placeholder 5"/>
          <p:cNvSpPr>
            <a:spLocks noGrp="1"/>
          </p:cNvSpPr>
          <p:nvPr>
            <p:ph type="sldNum" sz="quarter" idx="12"/>
          </p:nvPr>
        </p:nvSpPr>
        <p:spPr/>
        <p:txBody>
          <a:bodyPr/>
          <a:lstStyle/>
          <a:p>
            <a:fld id="{00FD2702-FBF6-CD4E-A6D6-DA4EDAF9799A}" type="slidenum">
              <a:rPr lang="en-US" smtClean="0"/>
              <a:t>‹#›</a:t>
            </a:fld>
            <a:endParaRPr lang="en-US"/>
          </a:p>
        </p:txBody>
      </p:sp>
    </p:spTree>
    <p:extLst>
      <p:ext uri="{BB962C8B-B14F-4D97-AF65-F5344CB8AC3E}">
        <p14:creationId xmlns:p14="http://schemas.microsoft.com/office/powerpoint/2010/main" val="1720418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7192" y="237150"/>
            <a:ext cx="5472962" cy="505419"/>
          </a:xfrm>
        </p:spPr>
        <p:style>
          <a:lnRef idx="1">
            <a:schemeClr val="accent2"/>
          </a:lnRef>
          <a:fillRef idx="2">
            <a:schemeClr val="accent2"/>
          </a:fillRef>
          <a:effectRef idx="1">
            <a:schemeClr val="accent2"/>
          </a:effectRef>
          <a:fontRef idx="none"/>
        </p:style>
        <p:txBody>
          <a:bodyPr>
            <a:normAutofit/>
          </a:bodyPr>
          <a:lstStyle>
            <a:lvl1pPr algn="l">
              <a:defRPr sz="2400"/>
            </a:lvl1pPr>
          </a:lstStyle>
          <a:p>
            <a:r>
              <a:rPr lang="en-US" dirty="0" smtClean="0"/>
              <a:t>Session XX: Title</a:t>
            </a:r>
            <a:endParaRPr lang="en-US" dirty="0"/>
          </a:p>
        </p:txBody>
      </p:sp>
      <p:sp>
        <p:nvSpPr>
          <p:cNvPr id="3" name="Date Placeholder 2"/>
          <p:cNvSpPr>
            <a:spLocks noGrp="1"/>
          </p:cNvSpPr>
          <p:nvPr>
            <p:ph type="dt" sz="half" idx="10"/>
          </p:nvPr>
        </p:nvSpPr>
        <p:spPr/>
        <p:txBody>
          <a:bodyPr/>
          <a:lstStyle/>
          <a:p>
            <a:r>
              <a:rPr lang="en-US" smtClean="0"/>
              <a:t>Spring 2013</a:t>
            </a:r>
            <a:endParaRPr lang="en-US" dirty="0"/>
          </a:p>
        </p:txBody>
      </p:sp>
      <p:sp>
        <p:nvSpPr>
          <p:cNvPr id="4" name="Footer Placeholder 3"/>
          <p:cNvSpPr>
            <a:spLocks noGrp="1"/>
          </p:cNvSpPr>
          <p:nvPr>
            <p:ph type="ftr" sz="quarter" idx="11"/>
          </p:nvPr>
        </p:nvSpPr>
        <p:spPr/>
        <p:txBody>
          <a:bodyPr/>
          <a:lstStyle/>
          <a:p>
            <a:r>
              <a:rPr lang="en-US" smtClean="0"/>
              <a:t>Chem 2333: General Chemistry II</a:t>
            </a:r>
            <a:endParaRPr lang="en-US" dirty="0"/>
          </a:p>
        </p:txBody>
      </p:sp>
      <p:sp>
        <p:nvSpPr>
          <p:cNvPr id="5" name="Slide Number Placeholder 4"/>
          <p:cNvSpPr>
            <a:spLocks noGrp="1"/>
          </p:cNvSpPr>
          <p:nvPr>
            <p:ph type="sldNum" sz="quarter" idx="12"/>
          </p:nvPr>
        </p:nvSpPr>
        <p:spPr/>
        <p:txBody>
          <a:bodyPr/>
          <a:lstStyle/>
          <a:p>
            <a:fld id="{00FD2702-FBF6-CD4E-A6D6-DA4EDAF9799A}" type="slidenum">
              <a:rPr lang="en-US" smtClean="0"/>
              <a:t>‹#›</a:t>
            </a:fld>
            <a:endParaRPr lang="en-US" dirty="0"/>
          </a:p>
        </p:txBody>
      </p:sp>
      <p:pic>
        <p:nvPicPr>
          <p:cNvPr id="6" name="Picture 5"/>
          <p:cNvPicPr>
            <a:picLocks noChangeAspect="1"/>
          </p:cNvPicPr>
          <p:nvPr userDrawn="1"/>
        </p:nvPicPr>
        <p:blipFill>
          <a:blip r:embed="rId2"/>
          <a:stretch>
            <a:fillRect/>
          </a:stretch>
        </p:blipFill>
        <p:spPr>
          <a:xfrm>
            <a:off x="8411431" y="0"/>
            <a:ext cx="742569" cy="742569"/>
          </a:xfrm>
          <a:prstGeom prst="rect">
            <a:avLst/>
          </a:prstGeom>
        </p:spPr>
      </p:pic>
    </p:spTree>
    <p:extLst>
      <p:ext uri="{BB962C8B-B14F-4D97-AF65-F5344CB8AC3E}">
        <p14:creationId xmlns:p14="http://schemas.microsoft.com/office/powerpoint/2010/main" val="2971580893"/>
      </p:ext>
    </p:extLst>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Spring 2013</a:t>
            </a:r>
            <a:endParaRPr lang="en-US"/>
          </a:p>
        </p:txBody>
      </p:sp>
      <p:sp>
        <p:nvSpPr>
          <p:cNvPr id="5" name="Footer Placeholder 4"/>
          <p:cNvSpPr>
            <a:spLocks noGrp="1"/>
          </p:cNvSpPr>
          <p:nvPr>
            <p:ph type="ftr" sz="quarter" idx="11"/>
          </p:nvPr>
        </p:nvSpPr>
        <p:spPr/>
        <p:txBody>
          <a:bodyPr/>
          <a:lstStyle/>
          <a:p>
            <a:r>
              <a:rPr lang="en-US" smtClean="0"/>
              <a:t>Chem 2333: General Chemistry II</a:t>
            </a:r>
            <a:endParaRPr lang="en-US"/>
          </a:p>
        </p:txBody>
      </p:sp>
      <p:sp>
        <p:nvSpPr>
          <p:cNvPr id="6" name="Slide Number Placeholder 5"/>
          <p:cNvSpPr>
            <a:spLocks noGrp="1"/>
          </p:cNvSpPr>
          <p:nvPr>
            <p:ph type="sldNum" sz="quarter" idx="12"/>
          </p:nvPr>
        </p:nvSpPr>
        <p:spPr/>
        <p:txBody>
          <a:bodyPr/>
          <a:lstStyle/>
          <a:p>
            <a:fld id="{51B5E95D-D28A-C44B-B5A6-DA066A5438C0}" type="slidenum">
              <a:rPr lang="en-US" smtClean="0"/>
              <a:t>‹#›</a:t>
            </a:fld>
            <a:endParaRPr lang="en-US"/>
          </a:p>
        </p:txBody>
      </p:sp>
    </p:spTree>
    <p:extLst>
      <p:ext uri="{BB962C8B-B14F-4D97-AF65-F5344CB8AC3E}">
        <p14:creationId xmlns:p14="http://schemas.microsoft.com/office/powerpoint/2010/main" val="11702379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Spring 2013</a:t>
            </a:r>
            <a:endParaRPr lang="en-US"/>
          </a:p>
        </p:txBody>
      </p:sp>
      <p:sp>
        <p:nvSpPr>
          <p:cNvPr id="5" name="Footer Placeholder 4"/>
          <p:cNvSpPr>
            <a:spLocks noGrp="1"/>
          </p:cNvSpPr>
          <p:nvPr>
            <p:ph type="ftr" sz="quarter" idx="11"/>
          </p:nvPr>
        </p:nvSpPr>
        <p:spPr/>
        <p:txBody>
          <a:bodyPr/>
          <a:lstStyle/>
          <a:p>
            <a:r>
              <a:rPr lang="en-US" smtClean="0"/>
              <a:t>Chem 2333: General Chemistry II</a:t>
            </a:r>
            <a:endParaRPr lang="en-US"/>
          </a:p>
        </p:txBody>
      </p:sp>
      <p:sp>
        <p:nvSpPr>
          <p:cNvPr id="6" name="Slide Number Placeholder 5"/>
          <p:cNvSpPr>
            <a:spLocks noGrp="1"/>
          </p:cNvSpPr>
          <p:nvPr>
            <p:ph type="sldNum" sz="quarter" idx="12"/>
          </p:nvPr>
        </p:nvSpPr>
        <p:spPr/>
        <p:txBody>
          <a:bodyPr/>
          <a:lstStyle/>
          <a:p>
            <a:fld id="{51B5E95D-D28A-C44B-B5A6-DA066A5438C0}" type="slidenum">
              <a:rPr lang="en-US" smtClean="0"/>
              <a:t>‹#›</a:t>
            </a:fld>
            <a:endParaRPr lang="en-US"/>
          </a:p>
        </p:txBody>
      </p:sp>
    </p:spTree>
    <p:extLst>
      <p:ext uri="{BB962C8B-B14F-4D97-AF65-F5344CB8AC3E}">
        <p14:creationId xmlns:p14="http://schemas.microsoft.com/office/powerpoint/2010/main" val="38085702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Spring 2013</a:t>
            </a:r>
            <a:endParaRPr lang="en-US"/>
          </a:p>
        </p:txBody>
      </p:sp>
      <p:sp>
        <p:nvSpPr>
          <p:cNvPr id="5" name="Footer Placeholder 4"/>
          <p:cNvSpPr>
            <a:spLocks noGrp="1"/>
          </p:cNvSpPr>
          <p:nvPr>
            <p:ph type="ftr" sz="quarter" idx="11"/>
          </p:nvPr>
        </p:nvSpPr>
        <p:spPr/>
        <p:txBody>
          <a:bodyPr/>
          <a:lstStyle/>
          <a:p>
            <a:r>
              <a:rPr lang="en-US" smtClean="0"/>
              <a:t>Chem 2333: General Chemistry II</a:t>
            </a:r>
            <a:endParaRPr lang="en-US"/>
          </a:p>
        </p:txBody>
      </p:sp>
      <p:sp>
        <p:nvSpPr>
          <p:cNvPr id="6" name="Slide Number Placeholder 5"/>
          <p:cNvSpPr>
            <a:spLocks noGrp="1"/>
          </p:cNvSpPr>
          <p:nvPr>
            <p:ph type="sldNum" sz="quarter" idx="12"/>
          </p:nvPr>
        </p:nvSpPr>
        <p:spPr/>
        <p:txBody>
          <a:bodyPr/>
          <a:lstStyle/>
          <a:p>
            <a:fld id="{51B5E95D-D28A-C44B-B5A6-DA066A5438C0}" type="slidenum">
              <a:rPr lang="en-US" smtClean="0"/>
              <a:t>‹#›</a:t>
            </a:fld>
            <a:endParaRPr lang="en-US"/>
          </a:p>
        </p:txBody>
      </p:sp>
    </p:spTree>
    <p:extLst>
      <p:ext uri="{BB962C8B-B14F-4D97-AF65-F5344CB8AC3E}">
        <p14:creationId xmlns:p14="http://schemas.microsoft.com/office/powerpoint/2010/main" val="14679212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Spring 2013</a:t>
            </a:r>
            <a:endParaRPr lang="en-US"/>
          </a:p>
        </p:txBody>
      </p:sp>
      <p:sp>
        <p:nvSpPr>
          <p:cNvPr id="6" name="Footer Placeholder 5"/>
          <p:cNvSpPr>
            <a:spLocks noGrp="1"/>
          </p:cNvSpPr>
          <p:nvPr>
            <p:ph type="ftr" sz="quarter" idx="11"/>
          </p:nvPr>
        </p:nvSpPr>
        <p:spPr/>
        <p:txBody>
          <a:bodyPr/>
          <a:lstStyle/>
          <a:p>
            <a:r>
              <a:rPr lang="en-US" smtClean="0"/>
              <a:t>Chem 2333: General Chemistry II</a:t>
            </a:r>
            <a:endParaRPr lang="en-US"/>
          </a:p>
        </p:txBody>
      </p:sp>
      <p:sp>
        <p:nvSpPr>
          <p:cNvPr id="7" name="Slide Number Placeholder 6"/>
          <p:cNvSpPr>
            <a:spLocks noGrp="1"/>
          </p:cNvSpPr>
          <p:nvPr>
            <p:ph type="sldNum" sz="quarter" idx="12"/>
          </p:nvPr>
        </p:nvSpPr>
        <p:spPr/>
        <p:txBody>
          <a:bodyPr/>
          <a:lstStyle/>
          <a:p>
            <a:fld id="{51B5E95D-D28A-C44B-B5A6-DA066A5438C0}" type="slidenum">
              <a:rPr lang="en-US" smtClean="0"/>
              <a:t>‹#›</a:t>
            </a:fld>
            <a:endParaRPr lang="en-US"/>
          </a:p>
        </p:txBody>
      </p:sp>
    </p:spTree>
    <p:extLst>
      <p:ext uri="{BB962C8B-B14F-4D97-AF65-F5344CB8AC3E}">
        <p14:creationId xmlns:p14="http://schemas.microsoft.com/office/powerpoint/2010/main" val="8773841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Spring 2013</a:t>
            </a:r>
            <a:endParaRPr lang="en-US"/>
          </a:p>
        </p:txBody>
      </p:sp>
      <p:sp>
        <p:nvSpPr>
          <p:cNvPr id="8" name="Footer Placeholder 7"/>
          <p:cNvSpPr>
            <a:spLocks noGrp="1"/>
          </p:cNvSpPr>
          <p:nvPr>
            <p:ph type="ftr" sz="quarter" idx="11"/>
          </p:nvPr>
        </p:nvSpPr>
        <p:spPr/>
        <p:txBody>
          <a:bodyPr/>
          <a:lstStyle/>
          <a:p>
            <a:r>
              <a:rPr lang="en-US" smtClean="0"/>
              <a:t>Chem 2333: General Chemistry II</a:t>
            </a:r>
            <a:endParaRPr lang="en-US"/>
          </a:p>
        </p:txBody>
      </p:sp>
      <p:sp>
        <p:nvSpPr>
          <p:cNvPr id="9" name="Slide Number Placeholder 8"/>
          <p:cNvSpPr>
            <a:spLocks noGrp="1"/>
          </p:cNvSpPr>
          <p:nvPr>
            <p:ph type="sldNum" sz="quarter" idx="12"/>
          </p:nvPr>
        </p:nvSpPr>
        <p:spPr/>
        <p:txBody>
          <a:bodyPr/>
          <a:lstStyle/>
          <a:p>
            <a:fld id="{51B5E95D-D28A-C44B-B5A6-DA066A5438C0}" type="slidenum">
              <a:rPr lang="en-US" smtClean="0"/>
              <a:t>‹#›</a:t>
            </a:fld>
            <a:endParaRPr lang="en-US"/>
          </a:p>
        </p:txBody>
      </p:sp>
    </p:spTree>
    <p:extLst>
      <p:ext uri="{BB962C8B-B14F-4D97-AF65-F5344CB8AC3E}">
        <p14:creationId xmlns:p14="http://schemas.microsoft.com/office/powerpoint/2010/main" val="39124507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Spring 2013</a:t>
            </a:r>
            <a:endParaRPr lang="en-US"/>
          </a:p>
        </p:txBody>
      </p:sp>
      <p:sp>
        <p:nvSpPr>
          <p:cNvPr id="4" name="Footer Placeholder 3"/>
          <p:cNvSpPr>
            <a:spLocks noGrp="1"/>
          </p:cNvSpPr>
          <p:nvPr>
            <p:ph type="ftr" sz="quarter" idx="11"/>
          </p:nvPr>
        </p:nvSpPr>
        <p:spPr/>
        <p:txBody>
          <a:bodyPr/>
          <a:lstStyle/>
          <a:p>
            <a:r>
              <a:rPr lang="en-US" smtClean="0"/>
              <a:t>Chem 2333: General Chemistry II</a:t>
            </a:r>
            <a:endParaRPr lang="en-US"/>
          </a:p>
        </p:txBody>
      </p:sp>
      <p:sp>
        <p:nvSpPr>
          <p:cNvPr id="5" name="Slide Number Placeholder 4"/>
          <p:cNvSpPr>
            <a:spLocks noGrp="1"/>
          </p:cNvSpPr>
          <p:nvPr>
            <p:ph type="sldNum" sz="quarter" idx="12"/>
          </p:nvPr>
        </p:nvSpPr>
        <p:spPr/>
        <p:txBody>
          <a:bodyPr/>
          <a:lstStyle/>
          <a:p>
            <a:fld id="{51B5E95D-D28A-C44B-B5A6-DA066A5438C0}" type="slidenum">
              <a:rPr lang="en-US" smtClean="0"/>
              <a:t>‹#›</a:t>
            </a:fld>
            <a:endParaRPr lang="en-US"/>
          </a:p>
        </p:txBody>
      </p:sp>
    </p:spTree>
    <p:extLst>
      <p:ext uri="{BB962C8B-B14F-4D97-AF65-F5344CB8AC3E}">
        <p14:creationId xmlns:p14="http://schemas.microsoft.com/office/powerpoint/2010/main" val="13109896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Spring 2013</a:t>
            </a:r>
            <a:endParaRPr lang="en-US"/>
          </a:p>
        </p:txBody>
      </p:sp>
      <p:sp>
        <p:nvSpPr>
          <p:cNvPr id="3" name="Footer Placeholder 2"/>
          <p:cNvSpPr>
            <a:spLocks noGrp="1"/>
          </p:cNvSpPr>
          <p:nvPr>
            <p:ph type="ftr" sz="quarter" idx="11"/>
          </p:nvPr>
        </p:nvSpPr>
        <p:spPr/>
        <p:txBody>
          <a:bodyPr/>
          <a:lstStyle/>
          <a:p>
            <a:r>
              <a:rPr lang="en-US" smtClean="0"/>
              <a:t>Chem 2333: General Chemistry II</a:t>
            </a:r>
            <a:endParaRPr lang="en-US"/>
          </a:p>
        </p:txBody>
      </p:sp>
      <p:sp>
        <p:nvSpPr>
          <p:cNvPr id="4" name="Slide Number Placeholder 3"/>
          <p:cNvSpPr>
            <a:spLocks noGrp="1"/>
          </p:cNvSpPr>
          <p:nvPr>
            <p:ph type="sldNum" sz="quarter" idx="12"/>
          </p:nvPr>
        </p:nvSpPr>
        <p:spPr/>
        <p:txBody>
          <a:bodyPr/>
          <a:lstStyle/>
          <a:p>
            <a:fld id="{51B5E95D-D28A-C44B-B5A6-DA066A5438C0}" type="slidenum">
              <a:rPr lang="en-US" smtClean="0"/>
              <a:t>‹#›</a:t>
            </a:fld>
            <a:endParaRPr lang="en-US"/>
          </a:p>
        </p:txBody>
      </p:sp>
    </p:spTree>
    <p:extLst>
      <p:ext uri="{BB962C8B-B14F-4D97-AF65-F5344CB8AC3E}">
        <p14:creationId xmlns:p14="http://schemas.microsoft.com/office/powerpoint/2010/main" val="1668879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Spring 2013</a:t>
            </a:r>
            <a:endParaRPr lang="en-US"/>
          </a:p>
        </p:txBody>
      </p:sp>
      <p:sp>
        <p:nvSpPr>
          <p:cNvPr id="5" name="Footer Placeholder 4"/>
          <p:cNvSpPr>
            <a:spLocks noGrp="1"/>
          </p:cNvSpPr>
          <p:nvPr>
            <p:ph type="ftr" sz="quarter" idx="11"/>
          </p:nvPr>
        </p:nvSpPr>
        <p:spPr/>
        <p:txBody>
          <a:bodyPr/>
          <a:lstStyle/>
          <a:p>
            <a:r>
              <a:rPr lang="en-US" smtClean="0"/>
              <a:t>Chem 2333: General Chemistry II</a:t>
            </a:r>
            <a:endParaRPr lang="en-US"/>
          </a:p>
        </p:txBody>
      </p:sp>
      <p:sp>
        <p:nvSpPr>
          <p:cNvPr id="6" name="Slide Number Placeholder 5"/>
          <p:cNvSpPr>
            <a:spLocks noGrp="1"/>
          </p:cNvSpPr>
          <p:nvPr>
            <p:ph type="sldNum" sz="quarter" idx="12"/>
          </p:nvPr>
        </p:nvSpPr>
        <p:spPr/>
        <p:txBody>
          <a:bodyPr/>
          <a:lstStyle/>
          <a:p>
            <a:fld id="{00FD2702-FBF6-CD4E-A6D6-DA4EDAF9799A}" type="slidenum">
              <a:rPr lang="en-US" smtClean="0"/>
              <a:t>‹#›</a:t>
            </a:fld>
            <a:endParaRPr lang="en-US"/>
          </a:p>
        </p:txBody>
      </p:sp>
    </p:spTree>
    <p:extLst>
      <p:ext uri="{BB962C8B-B14F-4D97-AF65-F5344CB8AC3E}">
        <p14:creationId xmlns:p14="http://schemas.microsoft.com/office/powerpoint/2010/main" val="4115242830"/>
      </p:ext>
    </p:extLst>
  </p:cSld>
  <p:clrMapOvr>
    <a:masterClrMapping/>
  </p:clrMapOvr>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Spring 2013</a:t>
            </a:r>
            <a:endParaRPr lang="en-US"/>
          </a:p>
        </p:txBody>
      </p:sp>
      <p:sp>
        <p:nvSpPr>
          <p:cNvPr id="6" name="Footer Placeholder 5"/>
          <p:cNvSpPr>
            <a:spLocks noGrp="1"/>
          </p:cNvSpPr>
          <p:nvPr>
            <p:ph type="ftr" sz="quarter" idx="11"/>
          </p:nvPr>
        </p:nvSpPr>
        <p:spPr/>
        <p:txBody>
          <a:bodyPr/>
          <a:lstStyle/>
          <a:p>
            <a:r>
              <a:rPr lang="en-US" smtClean="0"/>
              <a:t>Chem 2333: General Chemistry II</a:t>
            </a:r>
            <a:endParaRPr lang="en-US"/>
          </a:p>
        </p:txBody>
      </p:sp>
      <p:sp>
        <p:nvSpPr>
          <p:cNvPr id="7" name="Slide Number Placeholder 6"/>
          <p:cNvSpPr>
            <a:spLocks noGrp="1"/>
          </p:cNvSpPr>
          <p:nvPr>
            <p:ph type="sldNum" sz="quarter" idx="12"/>
          </p:nvPr>
        </p:nvSpPr>
        <p:spPr/>
        <p:txBody>
          <a:bodyPr/>
          <a:lstStyle/>
          <a:p>
            <a:fld id="{51B5E95D-D28A-C44B-B5A6-DA066A5438C0}" type="slidenum">
              <a:rPr lang="en-US" smtClean="0"/>
              <a:t>‹#›</a:t>
            </a:fld>
            <a:endParaRPr lang="en-US"/>
          </a:p>
        </p:txBody>
      </p:sp>
    </p:spTree>
    <p:extLst>
      <p:ext uri="{BB962C8B-B14F-4D97-AF65-F5344CB8AC3E}">
        <p14:creationId xmlns:p14="http://schemas.microsoft.com/office/powerpoint/2010/main" val="24266235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Spring 2013</a:t>
            </a:r>
            <a:endParaRPr lang="en-US"/>
          </a:p>
        </p:txBody>
      </p:sp>
      <p:sp>
        <p:nvSpPr>
          <p:cNvPr id="6" name="Footer Placeholder 5"/>
          <p:cNvSpPr>
            <a:spLocks noGrp="1"/>
          </p:cNvSpPr>
          <p:nvPr>
            <p:ph type="ftr" sz="quarter" idx="11"/>
          </p:nvPr>
        </p:nvSpPr>
        <p:spPr/>
        <p:txBody>
          <a:bodyPr/>
          <a:lstStyle/>
          <a:p>
            <a:r>
              <a:rPr lang="en-US" smtClean="0"/>
              <a:t>Chem 2333: General Chemistry II</a:t>
            </a:r>
            <a:endParaRPr lang="en-US"/>
          </a:p>
        </p:txBody>
      </p:sp>
      <p:sp>
        <p:nvSpPr>
          <p:cNvPr id="7" name="Slide Number Placeholder 6"/>
          <p:cNvSpPr>
            <a:spLocks noGrp="1"/>
          </p:cNvSpPr>
          <p:nvPr>
            <p:ph type="sldNum" sz="quarter" idx="12"/>
          </p:nvPr>
        </p:nvSpPr>
        <p:spPr/>
        <p:txBody>
          <a:bodyPr/>
          <a:lstStyle/>
          <a:p>
            <a:fld id="{51B5E95D-D28A-C44B-B5A6-DA066A5438C0}" type="slidenum">
              <a:rPr lang="en-US" smtClean="0"/>
              <a:t>‹#›</a:t>
            </a:fld>
            <a:endParaRPr lang="en-US"/>
          </a:p>
        </p:txBody>
      </p:sp>
    </p:spTree>
    <p:extLst>
      <p:ext uri="{BB962C8B-B14F-4D97-AF65-F5344CB8AC3E}">
        <p14:creationId xmlns:p14="http://schemas.microsoft.com/office/powerpoint/2010/main" val="5651090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Spring 2013</a:t>
            </a:r>
            <a:endParaRPr lang="en-US"/>
          </a:p>
        </p:txBody>
      </p:sp>
      <p:sp>
        <p:nvSpPr>
          <p:cNvPr id="5" name="Footer Placeholder 4"/>
          <p:cNvSpPr>
            <a:spLocks noGrp="1"/>
          </p:cNvSpPr>
          <p:nvPr>
            <p:ph type="ftr" sz="quarter" idx="11"/>
          </p:nvPr>
        </p:nvSpPr>
        <p:spPr/>
        <p:txBody>
          <a:bodyPr/>
          <a:lstStyle/>
          <a:p>
            <a:r>
              <a:rPr lang="en-US" smtClean="0"/>
              <a:t>Chem 2333: General Chemistry II</a:t>
            </a:r>
            <a:endParaRPr lang="en-US"/>
          </a:p>
        </p:txBody>
      </p:sp>
      <p:sp>
        <p:nvSpPr>
          <p:cNvPr id="6" name="Slide Number Placeholder 5"/>
          <p:cNvSpPr>
            <a:spLocks noGrp="1"/>
          </p:cNvSpPr>
          <p:nvPr>
            <p:ph type="sldNum" sz="quarter" idx="12"/>
          </p:nvPr>
        </p:nvSpPr>
        <p:spPr/>
        <p:txBody>
          <a:bodyPr/>
          <a:lstStyle/>
          <a:p>
            <a:fld id="{51B5E95D-D28A-C44B-B5A6-DA066A5438C0}" type="slidenum">
              <a:rPr lang="en-US" smtClean="0"/>
              <a:t>‹#›</a:t>
            </a:fld>
            <a:endParaRPr lang="en-US"/>
          </a:p>
        </p:txBody>
      </p:sp>
    </p:spTree>
    <p:extLst>
      <p:ext uri="{BB962C8B-B14F-4D97-AF65-F5344CB8AC3E}">
        <p14:creationId xmlns:p14="http://schemas.microsoft.com/office/powerpoint/2010/main" val="130782760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Spring 2013</a:t>
            </a:r>
            <a:endParaRPr lang="en-US"/>
          </a:p>
        </p:txBody>
      </p:sp>
      <p:sp>
        <p:nvSpPr>
          <p:cNvPr id="5" name="Footer Placeholder 4"/>
          <p:cNvSpPr>
            <a:spLocks noGrp="1"/>
          </p:cNvSpPr>
          <p:nvPr>
            <p:ph type="ftr" sz="quarter" idx="11"/>
          </p:nvPr>
        </p:nvSpPr>
        <p:spPr/>
        <p:txBody>
          <a:bodyPr/>
          <a:lstStyle/>
          <a:p>
            <a:r>
              <a:rPr lang="en-US" smtClean="0"/>
              <a:t>Chem 2333: General Chemistry II</a:t>
            </a:r>
            <a:endParaRPr lang="en-US"/>
          </a:p>
        </p:txBody>
      </p:sp>
      <p:sp>
        <p:nvSpPr>
          <p:cNvPr id="6" name="Slide Number Placeholder 5"/>
          <p:cNvSpPr>
            <a:spLocks noGrp="1"/>
          </p:cNvSpPr>
          <p:nvPr>
            <p:ph type="sldNum" sz="quarter" idx="12"/>
          </p:nvPr>
        </p:nvSpPr>
        <p:spPr/>
        <p:txBody>
          <a:bodyPr/>
          <a:lstStyle/>
          <a:p>
            <a:fld id="{51B5E95D-D28A-C44B-B5A6-DA066A5438C0}" type="slidenum">
              <a:rPr lang="en-US" smtClean="0"/>
              <a:t>‹#›</a:t>
            </a:fld>
            <a:endParaRPr lang="en-US"/>
          </a:p>
        </p:txBody>
      </p:sp>
    </p:spTree>
    <p:extLst>
      <p:ext uri="{BB962C8B-B14F-4D97-AF65-F5344CB8AC3E}">
        <p14:creationId xmlns:p14="http://schemas.microsoft.com/office/powerpoint/2010/main" val="10502585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Spring 2013</a:t>
            </a:r>
            <a:endParaRPr lang="en-US"/>
          </a:p>
        </p:txBody>
      </p:sp>
      <p:sp>
        <p:nvSpPr>
          <p:cNvPr id="5" name="Footer Placeholder 4"/>
          <p:cNvSpPr>
            <a:spLocks noGrp="1"/>
          </p:cNvSpPr>
          <p:nvPr>
            <p:ph type="ftr" sz="quarter" idx="11"/>
          </p:nvPr>
        </p:nvSpPr>
        <p:spPr/>
        <p:txBody>
          <a:bodyPr/>
          <a:lstStyle/>
          <a:p>
            <a:r>
              <a:rPr lang="en-US" smtClean="0"/>
              <a:t>Chem 2333: General Chemistry II</a:t>
            </a:r>
            <a:endParaRPr lang="en-US"/>
          </a:p>
        </p:txBody>
      </p:sp>
      <p:sp>
        <p:nvSpPr>
          <p:cNvPr id="6" name="Slide Number Placeholder 5"/>
          <p:cNvSpPr>
            <a:spLocks noGrp="1"/>
          </p:cNvSpPr>
          <p:nvPr>
            <p:ph type="sldNum" sz="quarter" idx="12"/>
          </p:nvPr>
        </p:nvSpPr>
        <p:spPr/>
        <p:txBody>
          <a:bodyPr/>
          <a:lstStyle/>
          <a:p>
            <a:fld id="{9DCB82CD-49EB-D647-895B-D005364F267A}" type="slidenum">
              <a:rPr lang="en-US" smtClean="0"/>
              <a:t>‹#›</a:t>
            </a:fld>
            <a:endParaRPr lang="en-US"/>
          </a:p>
        </p:txBody>
      </p:sp>
    </p:spTree>
    <p:extLst>
      <p:ext uri="{BB962C8B-B14F-4D97-AF65-F5344CB8AC3E}">
        <p14:creationId xmlns:p14="http://schemas.microsoft.com/office/powerpoint/2010/main" val="4881635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Spring 2013</a:t>
            </a:r>
            <a:endParaRPr lang="en-US"/>
          </a:p>
        </p:txBody>
      </p:sp>
      <p:sp>
        <p:nvSpPr>
          <p:cNvPr id="5" name="Footer Placeholder 4"/>
          <p:cNvSpPr>
            <a:spLocks noGrp="1"/>
          </p:cNvSpPr>
          <p:nvPr>
            <p:ph type="ftr" sz="quarter" idx="11"/>
          </p:nvPr>
        </p:nvSpPr>
        <p:spPr/>
        <p:txBody>
          <a:bodyPr/>
          <a:lstStyle/>
          <a:p>
            <a:r>
              <a:rPr lang="en-US" smtClean="0"/>
              <a:t>Chem 2333: General Chemistry II</a:t>
            </a:r>
            <a:endParaRPr lang="en-US"/>
          </a:p>
        </p:txBody>
      </p:sp>
      <p:sp>
        <p:nvSpPr>
          <p:cNvPr id="6" name="Slide Number Placeholder 5"/>
          <p:cNvSpPr>
            <a:spLocks noGrp="1"/>
          </p:cNvSpPr>
          <p:nvPr>
            <p:ph type="sldNum" sz="quarter" idx="12"/>
          </p:nvPr>
        </p:nvSpPr>
        <p:spPr/>
        <p:txBody>
          <a:bodyPr/>
          <a:lstStyle/>
          <a:p>
            <a:fld id="{9DCB82CD-49EB-D647-895B-D005364F267A}" type="slidenum">
              <a:rPr lang="en-US" smtClean="0"/>
              <a:t>‹#›</a:t>
            </a:fld>
            <a:endParaRPr lang="en-US"/>
          </a:p>
        </p:txBody>
      </p:sp>
    </p:spTree>
    <p:extLst>
      <p:ext uri="{BB962C8B-B14F-4D97-AF65-F5344CB8AC3E}">
        <p14:creationId xmlns:p14="http://schemas.microsoft.com/office/powerpoint/2010/main" val="31713387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Spring 2013</a:t>
            </a:r>
            <a:endParaRPr lang="en-US"/>
          </a:p>
        </p:txBody>
      </p:sp>
      <p:sp>
        <p:nvSpPr>
          <p:cNvPr id="5" name="Footer Placeholder 4"/>
          <p:cNvSpPr>
            <a:spLocks noGrp="1"/>
          </p:cNvSpPr>
          <p:nvPr>
            <p:ph type="ftr" sz="quarter" idx="11"/>
          </p:nvPr>
        </p:nvSpPr>
        <p:spPr/>
        <p:txBody>
          <a:bodyPr/>
          <a:lstStyle/>
          <a:p>
            <a:r>
              <a:rPr lang="en-US" smtClean="0"/>
              <a:t>Chem 2333: General Chemistry II</a:t>
            </a:r>
            <a:endParaRPr lang="en-US"/>
          </a:p>
        </p:txBody>
      </p:sp>
      <p:sp>
        <p:nvSpPr>
          <p:cNvPr id="6" name="Slide Number Placeholder 5"/>
          <p:cNvSpPr>
            <a:spLocks noGrp="1"/>
          </p:cNvSpPr>
          <p:nvPr>
            <p:ph type="sldNum" sz="quarter" idx="12"/>
          </p:nvPr>
        </p:nvSpPr>
        <p:spPr/>
        <p:txBody>
          <a:bodyPr/>
          <a:lstStyle/>
          <a:p>
            <a:fld id="{9DCB82CD-49EB-D647-895B-D005364F267A}" type="slidenum">
              <a:rPr lang="en-US" smtClean="0"/>
              <a:t>‹#›</a:t>
            </a:fld>
            <a:endParaRPr lang="en-US"/>
          </a:p>
        </p:txBody>
      </p:sp>
    </p:spTree>
    <p:extLst>
      <p:ext uri="{BB962C8B-B14F-4D97-AF65-F5344CB8AC3E}">
        <p14:creationId xmlns:p14="http://schemas.microsoft.com/office/powerpoint/2010/main" val="33932105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Spring 2013</a:t>
            </a:r>
            <a:endParaRPr lang="en-US"/>
          </a:p>
        </p:txBody>
      </p:sp>
      <p:sp>
        <p:nvSpPr>
          <p:cNvPr id="6" name="Footer Placeholder 5"/>
          <p:cNvSpPr>
            <a:spLocks noGrp="1"/>
          </p:cNvSpPr>
          <p:nvPr>
            <p:ph type="ftr" sz="quarter" idx="11"/>
          </p:nvPr>
        </p:nvSpPr>
        <p:spPr/>
        <p:txBody>
          <a:bodyPr/>
          <a:lstStyle/>
          <a:p>
            <a:r>
              <a:rPr lang="en-US" smtClean="0"/>
              <a:t>Chem 2333: General Chemistry II</a:t>
            </a:r>
            <a:endParaRPr lang="en-US"/>
          </a:p>
        </p:txBody>
      </p:sp>
      <p:sp>
        <p:nvSpPr>
          <p:cNvPr id="7" name="Slide Number Placeholder 6"/>
          <p:cNvSpPr>
            <a:spLocks noGrp="1"/>
          </p:cNvSpPr>
          <p:nvPr>
            <p:ph type="sldNum" sz="quarter" idx="12"/>
          </p:nvPr>
        </p:nvSpPr>
        <p:spPr/>
        <p:txBody>
          <a:bodyPr/>
          <a:lstStyle/>
          <a:p>
            <a:fld id="{9DCB82CD-49EB-D647-895B-D005364F267A}" type="slidenum">
              <a:rPr lang="en-US" smtClean="0"/>
              <a:t>‹#›</a:t>
            </a:fld>
            <a:endParaRPr lang="en-US"/>
          </a:p>
        </p:txBody>
      </p:sp>
    </p:spTree>
    <p:extLst>
      <p:ext uri="{BB962C8B-B14F-4D97-AF65-F5344CB8AC3E}">
        <p14:creationId xmlns:p14="http://schemas.microsoft.com/office/powerpoint/2010/main" val="4909733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Spring 2013</a:t>
            </a:r>
            <a:endParaRPr lang="en-US"/>
          </a:p>
        </p:txBody>
      </p:sp>
      <p:sp>
        <p:nvSpPr>
          <p:cNvPr id="8" name="Footer Placeholder 7"/>
          <p:cNvSpPr>
            <a:spLocks noGrp="1"/>
          </p:cNvSpPr>
          <p:nvPr>
            <p:ph type="ftr" sz="quarter" idx="11"/>
          </p:nvPr>
        </p:nvSpPr>
        <p:spPr/>
        <p:txBody>
          <a:bodyPr/>
          <a:lstStyle/>
          <a:p>
            <a:r>
              <a:rPr lang="en-US" smtClean="0"/>
              <a:t>Chem 2333: General Chemistry II</a:t>
            </a:r>
            <a:endParaRPr lang="en-US"/>
          </a:p>
        </p:txBody>
      </p:sp>
      <p:sp>
        <p:nvSpPr>
          <p:cNvPr id="9" name="Slide Number Placeholder 8"/>
          <p:cNvSpPr>
            <a:spLocks noGrp="1"/>
          </p:cNvSpPr>
          <p:nvPr>
            <p:ph type="sldNum" sz="quarter" idx="12"/>
          </p:nvPr>
        </p:nvSpPr>
        <p:spPr/>
        <p:txBody>
          <a:bodyPr/>
          <a:lstStyle/>
          <a:p>
            <a:fld id="{9DCB82CD-49EB-D647-895B-D005364F267A}" type="slidenum">
              <a:rPr lang="en-US" smtClean="0"/>
              <a:t>‹#›</a:t>
            </a:fld>
            <a:endParaRPr lang="en-US"/>
          </a:p>
        </p:txBody>
      </p:sp>
    </p:spTree>
    <p:extLst>
      <p:ext uri="{BB962C8B-B14F-4D97-AF65-F5344CB8AC3E}">
        <p14:creationId xmlns:p14="http://schemas.microsoft.com/office/powerpoint/2010/main" val="31375566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Spring 2013</a:t>
            </a:r>
            <a:endParaRPr lang="en-US"/>
          </a:p>
        </p:txBody>
      </p:sp>
      <p:sp>
        <p:nvSpPr>
          <p:cNvPr id="4" name="Footer Placeholder 3"/>
          <p:cNvSpPr>
            <a:spLocks noGrp="1"/>
          </p:cNvSpPr>
          <p:nvPr>
            <p:ph type="ftr" sz="quarter" idx="11"/>
          </p:nvPr>
        </p:nvSpPr>
        <p:spPr/>
        <p:txBody>
          <a:bodyPr/>
          <a:lstStyle/>
          <a:p>
            <a:r>
              <a:rPr lang="en-US" smtClean="0"/>
              <a:t>Chem 2333: General Chemistry II</a:t>
            </a:r>
            <a:endParaRPr lang="en-US"/>
          </a:p>
        </p:txBody>
      </p:sp>
      <p:sp>
        <p:nvSpPr>
          <p:cNvPr id="5" name="Slide Number Placeholder 4"/>
          <p:cNvSpPr>
            <a:spLocks noGrp="1"/>
          </p:cNvSpPr>
          <p:nvPr>
            <p:ph type="sldNum" sz="quarter" idx="12"/>
          </p:nvPr>
        </p:nvSpPr>
        <p:spPr/>
        <p:txBody>
          <a:bodyPr/>
          <a:lstStyle/>
          <a:p>
            <a:fld id="{9DCB82CD-49EB-D647-895B-D005364F267A}" type="slidenum">
              <a:rPr lang="en-US" smtClean="0"/>
              <a:t>‹#›</a:t>
            </a:fld>
            <a:endParaRPr lang="en-US"/>
          </a:p>
        </p:txBody>
      </p:sp>
    </p:spTree>
    <p:extLst>
      <p:ext uri="{BB962C8B-B14F-4D97-AF65-F5344CB8AC3E}">
        <p14:creationId xmlns:p14="http://schemas.microsoft.com/office/powerpoint/2010/main" val="621027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Spring 2013</a:t>
            </a:r>
            <a:endParaRPr lang="en-US"/>
          </a:p>
        </p:txBody>
      </p:sp>
      <p:sp>
        <p:nvSpPr>
          <p:cNvPr id="5" name="Footer Placeholder 4"/>
          <p:cNvSpPr>
            <a:spLocks noGrp="1"/>
          </p:cNvSpPr>
          <p:nvPr>
            <p:ph type="ftr" sz="quarter" idx="11"/>
          </p:nvPr>
        </p:nvSpPr>
        <p:spPr/>
        <p:txBody>
          <a:bodyPr/>
          <a:lstStyle/>
          <a:p>
            <a:r>
              <a:rPr lang="en-US" smtClean="0"/>
              <a:t>Chem 2333: General Chemistry II</a:t>
            </a:r>
            <a:endParaRPr lang="en-US"/>
          </a:p>
        </p:txBody>
      </p:sp>
      <p:sp>
        <p:nvSpPr>
          <p:cNvPr id="6" name="Slide Number Placeholder 5"/>
          <p:cNvSpPr>
            <a:spLocks noGrp="1"/>
          </p:cNvSpPr>
          <p:nvPr>
            <p:ph type="sldNum" sz="quarter" idx="12"/>
          </p:nvPr>
        </p:nvSpPr>
        <p:spPr/>
        <p:txBody>
          <a:bodyPr/>
          <a:lstStyle/>
          <a:p>
            <a:fld id="{00FD2702-FBF6-CD4E-A6D6-DA4EDAF9799A}" type="slidenum">
              <a:rPr lang="en-US" smtClean="0"/>
              <a:t>‹#›</a:t>
            </a:fld>
            <a:endParaRPr lang="en-US"/>
          </a:p>
        </p:txBody>
      </p:sp>
    </p:spTree>
    <p:extLst>
      <p:ext uri="{BB962C8B-B14F-4D97-AF65-F5344CB8AC3E}">
        <p14:creationId xmlns:p14="http://schemas.microsoft.com/office/powerpoint/2010/main" val="41634438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Spring 2013</a:t>
            </a:r>
            <a:endParaRPr lang="en-US"/>
          </a:p>
        </p:txBody>
      </p:sp>
      <p:sp>
        <p:nvSpPr>
          <p:cNvPr id="3" name="Footer Placeholder 2"/>
          <p:cNvSpPr>
            <a:spLocks noGrp="1"/>
          </p:cNvSpPr>
          <p:nvPr>
            <p:ph type="ftr" sz="quarter" idx="11"/>
          </p:nvPr>
        </p:nvSpPr>
        <p:spPr/>
        <p:txBody>
          <a:bodyPr/>
          <a:lstStyle/>
          <a:p>
            <a:r>
              <a:rPr lang="en-US" smtClean="0"/>
              <a:t>Chem 2333: General Chemistry II</a:t>
            </a:r>
            <a:endParaRPr lang="en-US"/>
          </a:p>
        </p:txBody>
      </p:sp>
      <p:sp>
        <p:nvSpPr>
          <p:cNvPr id="4" name="Slide Number Placeholder 3"/>
          <p:cNvSpPr>
            <a:spLocks noGrp="1"/>
          </p:cNvSpPr>
          <p:nvPr>
            <p:ph type="sldNum" sz="quarter" idx="12"/>
          </p:nvPr>
        </p:nvSpPr>
        <p:spPr/>
        <p:txBody>
          <a:bodyPr/>
          <a:lstStyle/>
          <a:p>
            <a:fld id="{9DCB82CD-49EB-D647-895B-D005364F267A}" type="slidenum">
              <a:rPr lang="en-US" smtClean="0"/>
              <a:t>‹#›</a:t>
            </a:fld>
            <a:endParaRPr lang="en-US"/>
          </a:p>
        </p:txBody>
      </p:sp>
    </p:spTree>
    <p:extLst>
      <p:ext uri="{BB962C8B-B14F-4D97-AF65-F5344CB8AC3E}">
        <p14:creationId xmlns:p14="http://schemas.microsoft.com/office/powerpoint/2010/main" val="30453435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Spring 2013</a:t>
            </a:r>
            <a:endParaRPr lang="en-US"/>
          </a:p>
        </p:txBody>
      </p:sp>
      <p:sp>
        <p:nvSpPr>
          <p:cNvPr id="6" name="Footer Placeholder 5"/>
          <p:cNvSpPr>
            <a:spLocks noGrp="1"/>
          </p:cNvSpPr>
          <p:nvPr>
            <p:ph type="ftr" sz="quarter" idx="11"/>
          </p:nvPr>
        </p:nvSpPr>
        <p:spPr/>
        <p:txBody>
          <a:bodyPr/>
          <a:lstStyle/>
          <a:p>
            <a:r>
              <a:rPr lang="en-US" smtClean="0"/>
              <a:t>Chem 2333: General Chemistry II</a:t>
            </a:r>
            <a:endParaRPr lang="en-US"/>
          </a:p>
        </p:txBody>
      </p:sp>
      <p:sp>
        <p:nvSpPr>
          <p:cNvPr id="7" name="Slide Number Placeholder 6"/>
          <p:cNvSpPr>
            <a:spLocks noGrp="1"/>
          </p:cNvSpPr>
          <p:nvPr>
            <p:ph type="sldNum" sz="quarter" idx="12"/>
          </p:nvPr>
        </p:nvSpPr>
        <p:spPr/>
        <p:txBody>
          <a:bodyPr/>
          <a:lstStyle/>
          <a:p>
            <a:fld id="{9DCB82CD-49EB-D647-895B-D005364F267A}" type="slidenum">
              <a:rPr lang="en-US" smtClean="0"/>
              <a:t>‹#›</a:t>
            </a:fld>
            <a:endParaRPr lang="en-US"/>
          </a:p>
        </p:txBody>
      </p:sp>
    </p:spTree>
    <p:extLst>
      <p:ext uri="{BB962C8B-B14F-4D97-AF65-F5344CB8AC3E}">
        <p14:creationId xmlns:p14="http://schemas.microsoft.com/office/powerpoint/2010/main" val="225693805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Spring 2013</a:t>
            </a:r>
            <a:endParaRPr lang="en-US"/>
          </a:p>
        </p:txBody>
      </p:sp>
      <p:sp>
        <p:nvSpPr>
          <p:cNvPr id="6" name="Footer Placeholder 5"/>
          <p:cNvSpPr>
            <a:spLocks noGrp="1"/>
          </p:cNvSpPr>
          <p:nvPr>
            <p:ph type="ftr" sz="quarter" idx="11"/>
          </p:nvPr>
        </p:nvSpPr>
        <p:spPr/>
        <p:txBody>
          <a:bodyPr/>
          <a:lstStyle/>
          <a:p>
            <a:r>
              <a:rPr lang="en-US" smtClean="0"/>
              <a:t>Chem 2333: General Chemistry II</a:t>
            </a:r>
            <a:endParaRPr lang="en-US"/>
          </a:p>
        </p:txBody>
      </p:sp>
      <p:sp>
        <p:nvSpPr>
          <p:cNvPr id="7" name="Slide Number Placeholder 6"/>
          <p:cNvSpPr>
            <a:spLocks noGrp="1"/>
          </p:cNvSpPr>
          <p:nvPr>
            <p:ph type="sldNum" sz="quarter" idx="12"/>
          </p:nvPr>
        </p:nvSpPr>
        <p:spPr/>
        <p:txBody>
          <a:bodyPr/>
          <a:lstStyle/>
          <a:p>
            <a:fld id="{9DCB82CD-49EB-D647-895B-D005364F267A}" type="slidenum">
              <a:rPr lang="en-US" smtClean="0"/>
              <a:t>‹#›</a:t>
            </a:fld>
            <a:endParaRPr lang="en-US"/>
          </a:p>
        </p:txBody>
      </p:sp>
    </p:spTree>
    <p:extLst>
      <p:ext uri="{BB962C8B-B14F-4D97-AF65-F5344CB8AC3E}">
        <p14:creationId xmlns:p14="http://schemas.microsoft.com/office/powerpoint/2010/main" val="13964342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Spring 2013</a:t>
            </a:r>
            <a:endParaRPr lang="en-US"/>
          </a:p>
        </p:txBody>
      </p:sp>
      <p:sp>
        <p:nvSpPr>
          <p:cNvPr id="5" name="Footer Placeholder 4"/>
          <p:cNvSpPr>
            <a:spLocks noGrp="1"/>
          </p:cNvSpPr>
          <p:nvPr>
            <p:ph type="ftr" sz="quarter" idx="11"/>
          </p:nvPr>
        </p:nvSpPr>
        <p:spPr/>
        <p:txBody>
          <a:bodyPr/>
          <a:lstStyle/>
          <a:p>
            <a:r>
              <a:rPr lang="en-US" smtClean="0"/>
              <a:t>Chem 2333: General Chemistry II</a:t>
            </a:r>
            <a:endParaRPr lang="en-US"/>
          </a:p>
        </p:txBody>
      </p:sp>
      <p:sp>
        <p:nvSpPr>
          <p:cNvPr id="6" name="Slide Number Placeholder 5"/>
          <p:cNvSpPr>
            <a:spLocks noGrp="1"/>
          </p:cNvSpPr>
          <p:nvPr>
            <p:ph type="sldNum" sz="quarter" idx="12"/>
          </p:nvPr>
        </p:nvSpPr>
        <p:spPr/>
        <p:txBody>
          <a:bodyPr/>
          <a:lstStyle/>
          <a:p>
            <a:fld id="{9DCB82CD-49EB-D647-895B-D005364F267A}" type="slidenum">
              <a:rPr lang="en-US" smtClean="0"/>
              <a:t>‹#›</a:t>
            </a:fld>
            <a:endParaRPr lang="en-US"/>
          </a:p>
        </p:txBody>
      </p:sp>
    </p:spTree>
    <p:extLst>
      <p:ext uri="{BB962C8B-B14F-4D97-AF65-F5344CB8AC3E}">
        <p14:creationId xmlns:p14="http://schemas.microsoft.com/office/powerpoint/2010/main" val="338563600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Spring 2013</a:t>
            </a:r>
            <a:endParaRPr lang="en-US"/>
          </a:p>
        </p:txBody>
      </p:sp>
      <p:sp>
        <p:nvSpPr>
          <p:cNvPr id="5" name="Footer Placeholder 4"/>
          <p:cNvSpPr>
            <a:spLocks noGrp="1"/>
          </p:cNvSpPr>
          <p:nvPr>
            <p:ph type="ftr" sz="quarter" idx="11"/>
          </p:nvPr>
        </p:nvSpPr>
        <p:spPr/>
        <p:txBody>
          <a:bodyPr/>
          <a:lstStyle/>
          <a:p>
            <a:r>
              <a:rPr lang="en-US" smtClean="0"/>
              <a:t>Chem 2333: General Chemistry II</a:t>
            </a:r>
            <a:endParaRPr lang="en-US"/>
          </a:p>
        </p:txBody>
      </p:sp>
      <p:sp>
        <p:nvSpPr>
          <p:cNvPr id="6" name="Slide Number Placeholder 5"/>
          <p:cNvSpPr>
            <a:spLocks noGrp="1"/>
          </p:cNvSpPr>
          <p:nvPr>
            <p:ph type="sldNum" sz="quarter" idx="12"/>
          </p:nvPr>
        </p:nvSpPr>
        <p:spPr/>
        <p:txBody>
          <a:bodyPr/>
          <a:lstStyle/>
          <a:p>
            <a:fld id="{9DCB82CD-49EB-D647-895B-D005364F267A}" type="slidenum">
              <a:rPr lang="en-US" smtClean="0"/>
              <a:t>‹#›</a:t>
            </a:fld>
            <a:endParaRPr lang="en-US"/>
          </a:p>
        </p:txBody>
      </p:sp>
    </p:spTree>
    <p:extLst>
      <p:ext uri="{BB962C8B-B14F-4D97-AF65-F5344CB8AC3E}">
        <p14:creationId xmlns:p14="http://schemas.microsoft.com/office/powerpoint/2010/main" val="1638685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Spring 2013</a:t>
            </a:r>
            <a:endParaRPr lang="en-US"/>
          </a:p>
        </p:txBody>
      </p:sp>
      <p:sp>
        <p:nvSpPr>
          <p:cNvPr id="6" name="Footer Placeholder 5"/>
          <p:cNvSpPr>
            <a:spLocks noGrp="1"/>
          </p:cNvSpPr>
          <p:nvPr>
            <p:ph type="ftr" sz="quarter" idx="11"/>
          </p:nvPr>
        </p:nvSpPr>
        <p:spPr/>
        <p:txBody>
          <a:bodyPr/>
          <a:lstStyle/>
          <a:p>
            <a:r>
              <a:rPr lang="en-US" smtClean="0"/>
              <a:t>Chem 2333: General Chemistry II</a:t>
            </a:r>
            <a:endParaRPr lang="en-US"/>
          </a:p>
        </p:txBody>
      </p:sp>
      <p:sp>
        <p:nvSpPr>
          <p:cNvPr id="7" name="Slide Number Placeholder 6"/>
          <p:cNvSpPr>
            <a:spLocks noGrp="1"/>
          </p:cNvSpPr>
          <p:nvPr>
            <p:ph type="sldNum" sz="quarter" idx="12"/>
          </p:nvPr>
        </p:nvSpPr>
        <p:spPr/>
        <p:txBody>
          <a:bodyPr/>
          <a:lstStyle/>
          <a:p>
            <a:fld id="{00FD2702-FBF6-CD4E-A6D6-DA4EDAF9799A}" type="slidenum">
              <a:rPr lang="en-US" smtClean="0"/>
              <a:t>‹#›</a:t>
            </a:fld>
            <a:endParaRPr lang="en-US"/>
          </a:p>
        </p:txBody>
      </p:sp>
    </p:spTree>
    <p:extLst>
      <p:ext uri="{BB962C8B-B14F-4D97-AF65-F5344CB8AC3E}">
        <p14:creationId xmlns:p14="http://schemas.microsoft.com/office/powerpoint/2010/main" val="3983242325"/>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Spring 2013</a:t>
            </a:r>
            <a:endParaRPr lang="en-US"/>
          </a:p>
        </p:txBody>
      </p:sp>
      <p:sp>
        <p:nvSpPr>
          <p:cNvPr id="8" name="Footer Placeholder 7"/>
          <p:cNvSpPr>
            <a:spLocks noGrp="1"/>
          </p:cNvSpPr>
          <p:nvPr>
            <p:ph type="ftr" sz="quarter" idx="11"/>
          </p:nvPr>
        </p:nvSpPr>
        <p:spPr/>
        <p:txBody>
          <a:bodyPr/>
          <a:lstStyle/>
          <a:p>
            <a:r>
              <a:rPr lang="en-US" smtClean="0"/>
              <a:t>Chem 2333: General Chemistry II</a:t>
            </a:r>
            <a:endParaRPr lang="en-US"/>
          </a:p>
        </p:txBody>
      </p:sp>
      <p:sp>
        <p:nvSpPr>
          <p:cNvPr id="9" name="Slide Number Placeholder 8"/>
          <p:cNvSpPr>
            <a:spLocks noGrp="1"/>
          </p:cNvSpPr>
          <p:nvPr>
            <p:ph type="sldNum" sz="quarter" idx="12"/>
          </p:nvPr>
        </p:nvSpPr>
        <p:spPr/>
        <p:txBody>
          <a:bodyPr/>
          <a:lstStyle/>
          <a:p>
            <a:fld id="{00FD2702-FBF6-CD4E-A6D6-DA4EDAF9799A}" type="slidenum">
              <a:rPr lang="en-US" smtClean="0"/>
              <a:t>‹#›</a:t>
            </a:fld>
            <a:endParaRPr lang="en-US"/>
          </a:p>
        </p:txBody>
      </p:sp>
    </p:spTree>
    <p:extLst>
      <p:ext uri="{BB962C8B-B14F-4D97-AF65-F5344CB8AC3E}">
        <p14:creationId xmlns:p14="http://schemas.microsoft.com/office/powerpoint/2010/main" val="3281090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Spring 2013</a:t>
            </a:r>
            <a:endParaRPr lang="en-US"/>
          </a:p>
        </p:txBody>
      </p:sp>
      <p:sp>
        <p:nvSpPr>
          <p:cNvPr id="4" name="Footer Placeholder 3"/>
          <p:cNvSpPr>
            <a:spLocks noGrp="1"/>
          </p:cNvSpPr>
          <p:nvPr>
            <p:ph type="ftr" sz="quarter" idx="11"/>
          </p:nvPr>
        </p:nvSpPr>
        <p:spPr/>
        <p:txBody>
          <a:bodyPr/>
          <a:lstStyle/>
          <a:p>
            <a:r>
              <a:rPr lang="en-US" smtClean="0"/>
              <a:t>Chem 2333: General Chemistry II</a:t>
            </a:r>
            <a:endParaRPr lang="en-US"/>
          </a:p>
        </p:txBody>
      </p:sp>
      <p:sp>
        <p:nvSpPr>
          <p:cNvPr id="5" name="Slide Number Placeholder 4"/>
          <p:cNvSpPr>
            <a:spLocks noGrp="1"/>
          </p:cNvSpPr>
          <p:nvPr>
            <p:ph type="sldNum" sz="quarter" idx="12"/>
          </p:nvPr>
        </p:nvSpPr>
        <p:spPr/>
        <p:txBody>
          <a:bodyPr/>
          <a:lstStyle/>
          <a:p>
            <a:fld id="{00FD2702-FBF6-CD4E-A6D6-DA4EDAF9799A}" type="slidenum">
              <a:rPr lang="en-US" smtClean="0"/>
              <a:t>‹#›</a:t>
            </a:fld>
            <a:endParaRPr lang="en-US"/>
          </a:p>
        </p:txBody>
      </p:sp>
    </p:spTree>
    <p:extLst>
      <p:ext uri="{BB962C8B-B14F-4D97-AF65-F5344CB8AC3E}">
        <p14:creationId xmlns:p14="http://schemas.microsoft.com/office/powerpoint/2010/main" val="453510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Spring 2013</a:t>
            </a:r>
            <a:endParaRPr lang="en-US"/>
          </a:p>
        </p:txBody>
      </p:sp>
      <p:sp>
        <p:nvSpPr>
          <p:cNvPr id="3" name="Footer Placeholder 2"/>
          <p:cNvSpPr>
            <a:spLocks noGrp="1"/>
          </p:cNvSpPr>
          <p:nvPr>
            <p:ph type="ftr" sz="quarter" idx="11"/>
          </p:nvPr>
        </p:nvSpPr>
        <p:spPr/>
        <p:txBody>
          <a:bodyPr/>
          <a:lstStyle/>
          <a:p>
            <a:r>
              <a:rPr lang="en-US" smtClean="0"/>
              <a:t>Chem 2333: General Chemistry II</a:t>
            </a:r>
            <a:endParaRPr lang="en-US"/>
          </a:p>
        </p:txBody>
      </p:sp>
      <p:sp>
        <p:nvSpPr>
          <p:cNvPr id="4" name="Slide Number Placeholder 3"/>
          <p:cNvSpPr>
            <a:spLocks noGrp="1"/>
          </p:cNvSpPr>
          <p:nvPr>
            <p:ph type="sldNum" sz="quarter" idx="12"/>
          </p:nvPr>
        </p:nvSpPr>
        <p:spPr/>
        <p:txBody>
          <a:bodyPr/>
          <a:lstStyle/>
          <a:p>
            <a:fld id="{00FD2702-FBF6-CD4E-A6D6-DA4EDAF9799A}" type="slidenum">
              <a:rPr lang="en-US" smtClean="0"/>
              <a:t>‹#›</a:t>
            </a:fld>
            <a:endParaRPr lang="en-US"/>
          </a:p>
        </p:txBody>
      </p:sp>
    </p:spTree>
    <p:extLst>
      <p:ext uri="{BB962C8B-B14F-4D97-AF65-F5344CB8AC3E}">
        <p14:creationId xmlns:p14="http://schemas.microsoft.com/office/powerpoint/2010/main" val="983868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Spring 2013</a:t>
            </a:r>
            <a:endParaRPr lang="en-US"/>
          </a:p>
        </p:txBody>
      </p:sp>
      <p:sp>
        <p:nvSpPr>
          <p:cNvPr id="6" name="Footer Placeholder 5"/>
          <p:cNvSpPr>
            <a:spLocks noGrp="1"/>
          </p:cNvSpPr>
          <p:nvPr>
            <p:ph type="ftr" sz="quarter" idx="11"/>
          </p:nvPr>
        </p:nvSpPr>
        <p:spPr/>
        <p:txBody>
          <a:bodyPr/>
          <a:lstStyle/>
          <a:p>
            <a:r>
              <a:rPr lang="en-US" smtClean="0"/>
              <a:t>Chem 2333: General Chemistry II</a:t>
            </a:r>
            <a:endParaRPr lang="en-US"/>
          </a:p>
        </p:txBody>
      </p:sp>
      <p:sp>
        <p:nvSpPr>
          <p:cNvPr id="7" name="Slide Number Placeholder 6"/>
          <p:cNvSpPr>
            <a:spLocks noGrp="1"/>
          </p:cNvSpPr>
          <p:nvPr>
            <p:ph type="sldNum" sz="quarter" idx="12"/>
          </p:nvPr>
        </p:nvSpPr>
        <p:spPr/>
        <p:txBody>
          <a:bodyPr/>
          <a:lstStyle/>
          <a:p>
            <a:fld id="{00FD2702-FBF6-CD4E-A6D6-DA4EDAF9799A}" type="slidenum">
              <a:rPr lang="en-US" smtClean="0"/>
              <a:t>‹#›</a:t>
            </a:fld>
            <a:endParaRPr lang="en-US"/>
          </a:p>
        </p:txBody>
      </p:sp>
    </p:spTree>
    <p:extLst>
      <p:ext uri="{BB962C8B-B14F-4D97-AF65-F5344CB8AC3E}">
        <p14:creationId xmlns:p14="http://schemas.microsoft.com/office/powerpoint/2010/main" val="3528692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Spring 2013</a:t>
            </a:r>
            <a:endParaRPr lang="en-US"/>
          </a:p>
        </p:txBody>
      </p:sp>
      <p:sp>
        <p:nvSpPr>
          <p:cNvPr id="6" name="Footer Placeholder 5"/>
          <p:cNvSpPr>
            <a:spLocks noGrp="1"/>
          </p:cNvSpPr>
          <p:nvPr>
            <p:ph type="ftr" sz="quarter" idx="11"/>
          </p:nvPr>
        </p:nvSpPr>
        <p:spPr/>
        <p:txBody>
          <a:bodyPr/>
          <a:lstStyle/>
          <a:p>
            <a:r>
              <a:rPr lang="en-US" smtClean="0"/>
              <a:t>Chem 2333: General Chemistry II</a:t>
            </a:r>
            <a:endParaRPr lang="en-US"/>
          </a:p>
        </p:txBody>
      </p:sp>
      <p:sp>
        <p:nvSpPr>
          <p:cNvPr id="7" name="Slide Number Placeholder 6"/>
          <p:cNvSpPr>
            <a:spLocks noGrp="1"/>
          </p:cNvSpPr>
          <p:nvPr>
            <p:ph type="sldNum" sz="quarter" idx="12"/>
          </p:nvPr>
        </p:nvSpPr>
        <p:spPr/>
        <p:txBody>
          <a:bodyPr/>
          <a:lstStyle/>
          <a:p>
            <a:fld id="{00FD2702-FBF6-CD4E-A6D6-DA4EDAF9799A}" type="slidenum">
              <a:rPr lang="en-US" smtClean="0"/>
              <a:t>‹#›</a:t>
            </a:fld>
            <a:endParaRPr lang="en-US"/>
          </a:p>
        </p:txBody>
      </p:sp>
    </p:spTree>
    <p:extLst>
      <p:ext uri="{BB962C8B-B14F-4D97-AF65-F5344CB8AC3E}">
        <p14:creationId xmlns:p14="http://schemas.microsoft.com/office/powerpoint/2010/main" val="360841616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4.xml"/><Relationship Id="rId12" Type="http://schemas.openxmlformats.org/officeDocument/2006/relationships/theme" Target="../theme/theme3.xml"/><Relationship Id="rId1" Type="http://schemas.openxmlformats.org/officeDocument/2006/relationships/slideLayout" Target="../slideLayouts/slideLayout24.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Spring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Chem 2333: General Chemistry II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D2702-FBF6-CD4E-A6D6-DA4EDAF9799A}" type="slidenum">
              <a:rPr lang="en-US" smtClean="0"/>
              <a:t>‹#›</a:t>
            </a:fld>
            <a:endParaRPr lang="en-US" dirty="0"/>
          </a:p>
        </p:txBody>
      </p:sp>
    </p:spTree>
    <p:extLst>
      <p:ext uri="{BB962C8B-B14F-4D97-AF65-F5344CB8AC3E}">
        <p14:creationId xmlns:p14="http://schemas.microsoft.com/office/powerpoint/2010/main" val="1924163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84" r:id="rId12"/>
  </p:sldLayoutIdLst>
  <p:timing>
    <p:tnLst>
      <p:par>
        <p:cTn xmlns:p14="http://schemas.microsoft.com/office/powerpoint/2010/main" id="1" dur="indefinite" restart="never" nodeType="tmRoot"/>
      </p:par>
    </p:tnLst>
  </p:timing>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Spring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Chem 2333: General Chemistry II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B5E95D-D28A-C44B-B5A6-DA066A5438C0}" type="slidenum">
              <a:rPr lang="en-US" smtClean="0"/>
              <a:t>‹#›</a:t>
            </a:fld>
            <a:endParaRPr lang="en-US"/>
          </a:p>
        </p:txBody>
      </p:sp>
    </p:spTree>
    <p:extLst>
      <p:ext uri="{BB962C8B-B14F-4D97-AF65-F5344CB8AC3E}">
        <p14:creationId xmlns:p14="http://schemas.microsoft.com/office/powerpoint/2010/main" val="8455197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xmlns:p14="http://schemas.microsoft.com/office/powerpoint/2010/main" id="1" dur="indefinite" restart="never" nodeType="tmRoot"/>
      </p:par>
    </p:tnLst>
  </p:timing>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Spring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Chem 2333: General Chemistry II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CB82CD-49EB-D647-895B-D005364F267A}" type="slidenum">
              <a:rPr lang="en-US" smtClean="0"/>
              <a:t>‹#›</a:t>
            </a:fld>
            <a:endParaRPr lang="en-US"/>
          </a:p>
        </p:txBody>
      </p:sp>
    </p:spTree>
    <p:extLst>
      <p:ext uri="{BB962C8B-B14F-4D97-AF65-F5344CB8AC3E}">
        <p14:creationId xmlns:p14="http://schemas.microsoft.com/office/powerpoint/2010/main" val="40479489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xmlns:p14="http://schemas.microsoft.com/office/powerpoint/2010/main" id="1" dur="indefinite" restart="never" nodeType="tmRoot"/>
      </p:par>
    </p:tnLst>
  </p:timing>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Word_Document1.docx"/><Relationship Id="rId4" Type="http://schemas.openxmlformats.org/officeDocument/2006/relationships/image" Target="../media/image4.emf"/><Relationship Id="rId1" Type="http://schemas.openxmlformats.org/officeDocument/2006/relationships/vmlDrawing" Target="../drawings/vmlDrawing1.vml"/><Relationship Id="rId2"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Word_Document2.docx"/><Relationship Id="rId4" Type="http://schemas.openxmlformats.org/officeDocument/2006/relationships/image" Target="../media/image5.png"/><Relationship Id="rId1" Type="http://schemas.openxmlformats.org/officeDocument/2006/relationships/vmlDrawing" Target="../drawings/vmlDrawing2.vml"/><Relationship Id="rId2"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Transition Metals: Structure and Bonding</a:t>
            </a:r>
            <a:endParaRPr lang="en-US" dirty="0"/>
          </a:p>
        </p:txBody>
      </p:sp>
      <p:sp>
        <p:nvSpPr>
          <p:cNvPr id="3" name="Subtitle 2"/>
          <p:cNvSpPr>
            <a:spLocks noGrp="1"/>
          </p:cNvSpPr>
          <p:nvPr>
            <p:ph type="subTitle" idx="1"/>
          </p:nvPr>
        </p:nvSpPr>
        <p:spPr/>
        <p:txBody>
          <a:bodyPr/>
          <a:lstStyle/>
          <a:p>
            <a:r>
              <a:rPr lang="en-US" dirty="0" smtClean="0"/>
              <a:t>General Chemistry II Chem2333</a:t>
            </a:r>
          </a:p>
        </p:txBody>
      </p:sp>
      <p:pic>
        <p:nvPicPr>
          <p:cNvPr id="6" name="Picture 5"/>
          <p:cNvPicPr>
            <a:picLocks noChangeAspect="1"/>
          </p:cNvPicPr>
          <p:nvPr/>
        </p:nvPicPr>
        <p:blipFill>
          <a:blip r:embed="rId2"/>
          <a:stretch>
            <a:fillRect/>
          </a:stretch>
        </p:blipFill>
        <p:spPr>
          <a:xfrm>
            <a:off x="6232939" y="6356350"/>
            <a:ext cx="1117600" cy="393700"/>
          </a:xfrm>
          <a:prstGeom prst="rect">
            <a:avLst/>
          </a:prstGeom>
        </p:spPr>
      </p:pic>
      <p:pic>
        <p:nvPicPr>
          <p:cNvPr id="8" name="Picture 7"/>
          <p:cNvPicPr>
            <a:picLocks noChangeAspect="1"/>
          </p:cNvPicPr>
          <p:nvPr/>
        </p:nvPicPr>
        <p:blipFill>
          <a:blip r:embed="rId3"/>
          <a:stretch>
            <a:fillRect/>
          </a:stretch>
        </p:blipFill>
        <p:spPr>
          <a:xfrm>
            <a:off x="0" y="0"/>
            <a:ext cx="5194300" cy="812800"/>
          </a:xfrm>
          <a:prstGeom prst="rect">
            <a:avLst/>
          </a:prstGeom>
        </p:spPr>
      </p:pic>
    </p:spTree>
    <p:extLst>
      <p:ext uri="{BB962C8B-B14F-4D97-AF65-F5344CB8AC3E}">
        <p14:creationId xmlns:p14="http://schemas.microsoft.com/office/powerpoint/2010/main" val="118961009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Transition Metals</a:t>
            </a:r>
            <a:endParaRPr lang="en-US" dirty="0"/>
          </a:p>
        </p:txBody>
      </p:sp>
      <p:sp>
        <p:nvSpPr>
          <p:cNvPr id="4" name="Footer Placeholder 3"/>
          <p:cNvSpPr>
            <a:spLocks noGrp="1"/>
          </p:cNvSpPr>
          <p:nvPr>
            <p:ph type="ftr" sz="quarter" idx="11"/>
          </p:nvPr>
        </p:nvSpPr>
        <p:spPr/>
        <p:txBody>
          <a:bodyPr/>
          <a:lstStyle/>
          <a:p>
            <a:r>
              <a:rPr lang="en-US" smtClean="0"/>
              <a:t>Chem 2333: General Chemistry II</a:t>
            </a:r>
            <a:endParaRPr lang="en-US" dirty="0"/>
          </a:p>
        </p:txBody>
      </p:sp>
      <p:sp>
        <p:nvSpPr>
          <p:cNvPr id="5" name="Slide Number Placeholder 4"/>
          <p:cNvSpPr>
            <a:spLocks noGrp="1"/>
          </p:cNvSpPr>
          <p:nvPr>
            <p:ph type="sldNum" sz="quarter" idx="12"/>
          </p:nvPr>
        </p:nvSpPr>
        <p:spPr/>
        <p:txBody>
          <a:bodyPr/>
          <a:lstStyle/>
          <a:p>
            <a:fld id="{00FD2702-FBF6-CD4E-A6D6-DA4EDAF9799A}" type="slidenum">
              <a:rPr lang="en-US" smtClean="0"/>
              <a:t>2</a:t>
            </a:fld>
            <a:endParaRPr lang="en-US" dirty="0"/>
          </a:p>
        </p:txBody>
      </p:sp>
      <p:sp>
        <p:nvSpPr>
          <p:cNvPr id="7" name="TextBox 6"/>
          <p:cNvSpPr txBox="1"/>
          <p:nvPr/>
        </p:nvSpPr>
        <p:spPr>
          <a:xfrm>
            <a:off x="561768" y="1306576"/>
            <a:ext cx="5198859" cy="3139321"/>
          </a:xfrm>
          <a:prstGeom prst="rect">
            <a:avLst/>
          </a:prstGeom>
          <a:noFill/>
        </p:spPr>
        <p:txBody>
          <a:bodyPr wrap="none" rtlCol="0">
            <a:spAutoFit/>
          </a:bodyPr>
          <a:lstStyle/>
          <a:p>
            <a:r>
              <a:rPr lang="en-US" dirty="0"/>
              <a:t>Module </a:t>
            </a:r>
            <a:r>
              <a:rPr lang="en-US" dirty="0" smtClean="0"/>
              <a:t>6 – Session 2</a:t>
            </a:r>
            <a:endParaRPr lang="en-US" dirty="0"/>
          </a:p>
          <a:p>
            <a:endParaRPr lang="en-US" dirty="0"/>
          </a:p>
          <a:p>
            <a:r>
              <a:rPr lang="en-US" dirty="0"/>
              <a:t/>
            </a:r>
            <a:br>
              <a:rPr lang="en-US" dirty="0"/>
            </a:br>
            <a:endParaRPr lang="en-US" dirty="0"/>
          </a:p>
          <a:p>
            <a:pPr marL="342900" indent="-342900">
              <a:buFont typeface="+mj-lt"/>
              <a:buAutoNum type="arabicPeriod"/>
            </a:pPr>
            <a:r>
              <a:rPr lang="en-US" dirty="0"/>
              <a:t>Video 1: </a:t>
            </a:r>
            <a:r>
              <a:rPr lang="en-US" dirty="0" smtClean="0"/>
              <a:t>Introduction to coordination compounds</a:t>
            </a:r>
            <a:br>
              <a:rPr lang="en-US" dirty="0" smtClean="0"/>
            </a:br>
            <a:endParaRPr lang="en-US" dirty="0" smtClean="0"/>
          </a:p>
          <a:p>
            <a:pPr marL="342900" indent="-342900">
              <a:buFont typeface="+mj-lt"/>
              <a:buAutoNum type="arabicPeriod"/>
            </a:pPr>
            <a:r>
              <a:rPr lang="en-US" dirty="0" smtClean="0"/>
              <a:t>Video </a:t>
            </a:r>
            <a:r>
              <a:rPr lang="en-US" dirty="0"/>
              <a:t>2: </a:t>
            </a:r>
            <a:r>
              <a:rPr lang="en-US" dirty="0" smtClean="0"/>
              <a:t>Components of coordination compounds</a:t>
            </a:r>
            <a:endParaRPr lang="en-US" dirty="0"/>
          </a:p>
          <a:p>
            <a:pPr lvl="1"/>
            <a:endParaRPr lang="en-US" dirty="0"/>
          </a:p>
          <a:p>
            <a:pPr marL="342900" indent="-342900">
              <a:buFont typeface="+mj-lt"/>
              <a:buAutoNum type="arabicPeriod"/>
            </a:pPr>
            <a:r>
              <a:rPr lang="en-US" dirty="0"/>
              <a:t>Video 3: </a:t>
            </a:r>
            <a:r>
              <a:rPr lang="en-US" dirty="0" smtClean="0"/>
              <a:t>Ligands and coordination number</a:t>
            </a:r>
            <a:br>
              <a:rPr lang="en-US" dirty="0" smtClean="0"/>
            </a:br>
            <a:endParaRPr lang="en-US" dirty="0" smtClean="0"/>
          </a:p>
          <a:p>
            <a:pPr marL="342900" indent="-342900">
              <a:buFont typeface="+mj-lt"/>
              <a:buAutoNum type="arabicPeriod"/>
            </a:pPr>
            <a:r>
              <a:rPr lang="en-US" dirty="0" smtClean="0"/>
              <a:t>Video 4: Geometry and isomerism</a:t>
            </a:r>
            <a:endParaRPr lang="en-US" dirty="0"/>
          </a:p>
        </p:txBody>
      </p:sp>
    </p:spTree>
    <p:extLst>
      <p:ext uri="{BB962C8B-B14F-4D97-AF65-F5344CB8AC3E}">
        <p14:creationId xmlns:p14="http://schemas.microsoft.com/office/powerpoint/2010/main" val="223959216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Chem 2333: General Chemistry II</a:t>
            </a:r>
            <a:endParaRPr lang="en-US" dirty="0"/>
          </a:p>
        </p:txBody>
      </p:sp>
      <p:sp>
        <p:nvSpPr>
          <p:cNvPr id="4" name="Slide Number Placeholder 3"/>
          <p:cNvSpPr>
            <a:spLocks noGrp="1"/>
          </p:cNvSpPr>
          <p:nvPr>
            <p:ph type="sldNum" sz="quarter" idx="12"/>
          </p:nvPr>
        </p:nvSpPr>
        <p:spPr/>
        <p:txBody>
          <a:bodyPr/>
          <a:lstStyle/>
          <a:p>
            <a:fld id="{00FD2702-FBF6-CD4E-A6D6-DA4EDAF9799A}" type="slidenum">
              <a:rPr lang="en-US" smtClean="0"/>
              <a:t>3</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1434299"/>
              </p:ext>
            </p:extLst>
          </p:nvPr>
        </p:nvGraphicFramePr>
        <p:xfrm>
          <a:off x="612486" y="1263938"/>
          <a:ext cx="5562600" cy="3060700"/>
        </p:xfrm>
        <a:graphic>
          <a:graphicData uri="http://schemas.openxmlformats.org/presentationml/2006/ole">
            <mc:AlternateContent xmlns:mc="http://schemas.openxmlformats.org/markup-compatibility/2006">
              <mc:Choice xmlns:v="urn:schemas-microsoft-com:vml" Requires="v">
                <p:oleObj spid="_x0000_s2059" name="Document" r:id="rId3" imgW="5562600" imgH="3060700" progId="Word.Document.12">
                  <p:embed/>
                </p:oleObj>
              </mc:Choice>
              <mc:Fallback>
                <p:oleObj name="Document" r:id="rId3" imgW="5562600" imgH="3060700" progId="Word.Document.12">
                  <p:embed/>
                  <p:pic>
                    <p:nvPicPr>
                      <p:cNvPr id="0" name=""/>
                      <p:cNvPicPr/>
                      <p:nvPr/>
                    </p:nvPicPr>
                    <p:blipFill>
                      <a:blip r:embed="rId4"/>
                      <a:stretch>
                        <a:fillRect/>
                      </a:stretch>
                    </p:blipFill>
                    <p:spPr>
                      <a:xfrm>
                        <a:off x="612486" y="1263938"/>
                        <a:ext cx="5562600" cy="3060700"/>
                      </a:xfrm>
                      <a:prstGeom prst="rect">
                        <a:avLst/>
                      </a:prstGeom>
                    </p:spPr>
                  </p:pic>
                </p:oleObj>
              </mc:Fallback>
            </mc:AlternateContent>
          </a:graphicData>
        </a:graphic>
      </p:graphicFrame>
      <p:sp>
        <p:nvSpPr>
          <p:cNvPr id="7" name="Rectangle 6"/>
          <p:cNvSpPr/>
          <p:nvPr/>
        </p:nvSpPr>
        <p:spPr>
          <a:xfrm>
            <a:off x="612486" y="4422062"/>
            <a:ext cx="4572000" cy="923330"/>
          </a:xfrm>
          <a:prstGeom prst="rect">
            <a:avLst/>
          </a:prstGeom>
        </p:spPr>
        <p:txBody>
          <a:bodyPr>
            <a:spAutoFit/>
          </a:bodyPr>
          <a:lstStyle/>
          <a:p>
            <a:r>
              <a:rPr lang="en-US"/>
              <a:t>How many d electrons are present on the metal ion in the complex ion PtCl</a:t>
            </a:r>
            <a:r>
              <a:rPr lang="en-US" baseline="-25000"/>
              <a:t>6</a:t>
            </a:r>
            <a:r>
              <a:rPr lang="en-US" baseline="30000"/>
              <a:t>2–</a:t>
            </a:r>
            <a:r>
              <a:rPr lang="en-US"/>
              <a:t>?</a:t>
            </a:r>
          </a:p>
          <a:p>
            <a:r>
              <a:rPr lang="en-US"/>
              <a:t> </a:t>
            </a:r>
          </a:p>
        </p:txBody>
      </p:sp>
    </p:spTree>
    <p:extLst>
      <p:ext uri="{BB962C8B-B14F-4D97-AF65-F5344CB8AC3E}">
        <p14:creationId xmlns:p14="http://schemas.microsoft.com/office/powerpoint/2010/main" val="719211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Chem 2333: General Chemistry II</a:t>
            </a:r>
            <a:endParaRPr lang="en-US" dirty="0"/>
          </a:p>
        </p:txBody>
      </p:sp>
      <p:sp>
        <p:nvSpPr>
          <p:cNvPr id="4" name="Slide Number Placeholder 3"/>
          <p:cNvSpPr>
            <a:spLocks noGrp="1"/>
          </p:cNvSpPr>
          <p:nvPr>
            <p:ph type="sldNum" sz="quarter" idx="12"/>
          </p:nvPr>
        </p:nvSpPr>
        <p:spPr/>
        <p:txBody>
          <a:bodyPr/>
          <a:lstStyle/>
          <a:p>
            <a:fld id="{00FD2702-FBF6-CD4E-A6D6-DA4EDAF9799A}" type="slidenum">
              <a:rPr lang="en-US" smtClean="0"/>
              <a:t>4</a:t>
            </a:fld>
            <a:endParaRPr lang="en-US" dirty="0"/>
          </a:p>
        </p:txBody>
      </p:sp>
      <p:sp>
        <p:nvSpPr>
          <p:cNvPr id="5" name="Rectangle 4"/>
          <p:cNvSpPr/>
          <p:nvPr/>
        </p:nvSpPr>
        <p:spPr>
          <a:xfrm>
            <a:off x="692727" y="970294"/>
            <a:ext cx="4572000" cy="2308324"/>
          </a:xfrm>
          <a:prstGeom prst="rect">
            <a:avLst/>
          </a:prstGeom>
        </p:spPr>
        <p:txBody>
          <a:bodyPr>
            <a:spAutoFit/>
          </a:bodyPr>
          <a:lstStyle/>
          <a:p>
            <a:r>
              <a:rPr lang="en-US"/>
              <a:t>Which of the metal ions in the following complex ions has a d</a:t>
            </a:r>
            <a:r>
              <a:rPr lang="en-US" baseline="30000"/>
              <a:t>5</a:t>
            </a:r>
            <a:r>
              <a:rPr lang="en-US"/>
              <a:t> electron configuration?</a:t>
            </a:r>
          </a:p>
          <a:p>
            <a:r>
              <a:rPr lang="en-US"/>
              <a:t>Select one:</a:t>
            </a:r>
          </a:p>
          <a:p>
            <a:r>
              <a:rPr lang="en-US"/>
              <a:t> a. [Mo(NH</a:t>
            </a:r>
            <a:r>
              <a:rPr lang="en-US" baseline="-25000"/>
              <a:t>3</a:t>
            </a:r>
            <a:r>
              <a:rPr lang="en-US"/>
              <a:t>)</a:t>
            </a:r>
            <a:r>
              <a:rPr lang="en-US" baseline="-25000"/>
              <a:t>6</a:t>
            </a:r>
            <a:r>
              <a:rPr lang="en-US"/>
              <a:t>]</a:t>
            </a:r>
            <a:r>
              <a:rPr lang="en-US" baseline="30000"/>
              <a:t>3+</a:t>
            </a:r>
            <a:endParaRPr lang="en-US"/>
          </a:p>
          <a:p>
            <a:r>
              <a:rPr lang="en-US"/>
              <a:t> b. [Mn(CN)</a:t>
            </a:r>
            <a:r>
              <a:rPr lang="en-US" baseline="-25000"/>
              <a:t>6</a:t>
            </a:r>
            <a:r>
              <a:rPr lang="en-US"/>
              <a:t>]</a:t>
            </a:r>
            <a:r>
              <a:rPr lang="en-US" baseline="30000"/>
              <a:t>4–</a:t>
            </a:r>
            <a:endParaRPr lang="en-US"/>
          </a:p>
          <a:p>
            <a:r>
              <a:rPr lang="en-US"/>
              <a:t> c. [Co(CN)</a:t>
            </a:r>
            <a:r>
              <a:rPr lang="en-US" baseline="-25000"/>
              <a:t>6</a:t>
            </a:r>
            <a:r>
              <a:rPr lang="en-US"/>
              <a:t>]</a:t>
            </a:r>
            <a:r>
              <a:rPr lang="en-US" baseline="30000"/>
              <a:t>3–</a:t>
            </a:r>
            <a:endParaRPr lang="en-US"/>
          </a:p>
          <a:p>
            <a:r>
              <a:rPr lang="en-US"/>
              <a:t> d. [Ti(H</a:t>
            </a:r>
            <a:r>
              <a:rPr lang="en-US" baseline="-25000"/>
              <a:t>2</a:t>
            </a:r>
            <a:r>
              <a:rPr lang="en-US"/>
              <a:t>O)</a:t>
            </a:r>
            <a:r>
              <a:rPr lang="en-US" baseline="-25000"/>
              <a:t>6</a:t>
            </a:r>
            <a:r>
              <a:rPr lang="en-US"/>
              <a:t>]</a:t>
            </a:r>
            <a:r>
              <a:rPr lang="en-US" baseline="30000"/>
              <a:t>2+</a:t>
            </a:r>
            <a:endParaRPr lang="en-US"/>
          </a:p>
          <a:p>
            <a:r>
              <a:rPr lang="en-US"/>
              <a:t> e. [RhCl</a:t>
            </a:r>
            <a:r>
              <a:rPr lang="en-US" baseline="-25000"/>
              <a:t>6</a:t>
            </a:r>
            <a:r>
              <a:rPr lang="en-US"/>
              <a:t>]</a:t>
            </a:r>
            <a:r>
              <a:rPr lang="en-US" baseline="30000"/>
              <a:t>4–</a:t>
            </a:r>
            <a:endParaRPr lang="en-US"/>
          </a:p>
        </p:txBody>
      </p:sp>
      <p:sp>
        <p:nvSpPr>
          <p:cNvPr id="6" name="Rectangle 5"/>
          <p:cNvSpPr/>
          <p:nvPr/>
        </p:nvSpPr>
        <p:spPr>
          <a:xfrm>
            <a:off x="838200" y="3521793"/>
            <a:ext cx="4572000" cy="2585323"/>
          </a:xfrm>
          <a:prstGeom prst="rect">
            <a:avLst/>
          </a:prstGeom>
        </p:spPr>
        <p:txBody>
          <a:bodyPr>
            <a:spAutoFit/>
          </a:bodyPr>
          <a:lstStyle/>
          <a:p>
            <a:r>
              <a:rPr lang="en-US"/>
              <a:t>In which of the following complexes does the transition metal have a d</a:t>
            </a:r>
            <a:r>
              <a:rPr lang="en-US" baseline="30000"/>
              <a:t>8</a:t>
            </a:r>
            <a:r>
              <a:rPr lang="en-US"/>
              <a:t> configuration?</a:t>
            </a:r>
          </a:p>
          <a:p>
            <a:r>
              <a:rPr lang="en-US"/>
              <a:t>Select one:</a:t>
            </a:r>
          </a:p>
          <a:p>
            <a:r>
              <a:rPr lang="en-US"/>
              <a:t> a. [Ni(CO)</a:t>
            </a:r>
            <a:r>
              <a:rPr lang="en-US" baseline="-25000"/>
              <a:t>4</a:t>
            </a:r>
            <a:r>
              <a:rPr lang="en-US"/>
              <a:t>]</a:t>
            </a:r>
          </a:p>
          <a:p>
            <a:r>
              <a:rPr lang="en-US"/>
              <a:t> b. [PtCl</a:t>
            </a:r>
            <a:r>
              <a:rPr lang="en-US" baseline="-25000"/>
              <a:t>4</a:t>
            </a:r>
            <a:r>
              <a:rPr lang="en-US"/>
              <a:t>]</a:t>
            </a:r>
            <a:r>
              <a:rPr lang="en-US" baseline="30000"/>
              <a:t>2–</a:t>
            </a:r>
            <a:endParaRPr lang="en-US"/>
          </a:p>
          <a:p>
            <a:r>
              <a:rPr lang="en-US"/>
              <a:t> c. [Cr(H</a:t>
            </a:r>
            <a:r>
              <a:rPr lang="en-US" baseline="-25000"/>
              <a:t>2</a:t>
            </a:r>
            <a:r>
              <a:rPr lang="en-US"/>
              <a:t>O)</a:t>
            </a:r>
            <a:r>
              <a:rPr lang="en-US" baseline="-25000"/>
              <a:t>6</a:t>
            </a:r>
            <a:r>
              <a:rPr lang="en-US"/>
              <a:t>]</a:t>
            </a:r>
            <a:r>
              <a:rPr lang="en-US" baseline="30000"/>
              <a:t>2+</a:t>
            </a:r>
            <a:endParaRPr lang="en-US"/>
          </a:p>
          <a:p>
            <a:r>
              <a:rPr lang="en-US"/>
              <a:t> d. [Zn(NH</a:t>
            </a:r>
            <a:r>
              <a:rPr lang="en-US" baseline="-25000"/>
              <a:t>3</a:t>
            </a:r>
            <a:r>
              <a:rPr lang="en-US"/>
              <a:t>)</a:t>
            </a:r>
            <a:r>
              <a:rPr lang="en-US" baseline="-25000"/>
              <a:t>4</a:t>
            </a:r>
            <a:r>
              <a:rPr lang="en-US"/>
              <a:t>]</a:t>
            </a:r>
            <a:r>
              <a:rPr lang="en-US" baseline="30000"/>
              <a:t>2+</a:t>
            </a:r>
            <a:endParaRPr lang="en-US"/>
          </a:p>
          <a:p>
            <a:r>
              <a:rPr lang="en-US"/>
              <a:t> e. [Mn(CN)</a:t>
            </a:r>
            <a:r>
              <a:rPr lang="en-US" baseline="-25000"/>
              <a:t>6</a:t>
            </a:r>
            <a:r>
              <a:rPr lang="en-US"/>
              <a:t>]</a:t>
            </a:r>
            <a:r>
              <a:rPr lang="en-US" baseline="30000"/>
              <a:t>3–</a:t>
            </a:r>
            <a:endParaRPr lang="en-US"/>
          </a:p>
          <a:p>
            <a:r>
              <a:rPr lang="en-US"/>
              <a:t> </a:t>
            </a:r>
          </a:p>
        </p:txBody>
      </p:sp>
    </p:spTree>
    <p:extLst>
      <p:ext uri="{BB962C8B-B14F-4D97-AF65-F5344CB8AC3E}">
        <p14:creationId xmlns:p14="http://schemas.microsoft.com/office/powerpoint/2010/main" val="2756394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Chem 2333: General Chemistry II</a:t>
            </a:r>
            <a:endParaRPr lang="en-US" dirty="0"/>
          </a:p>
        </p:txBody>
      </p:sp>
      <p:sp>
        <p:nvSpPr>
          <p:cNvPr id="4" name="Slide Number Placeholder 3"/>
          <p:cNvSpPr>
            <a:spLocks noGrp="1"/>
          </p:cNvSpPr>
          <p:nvPr>
            <p:ph type="sldNum" sz="quarter" idx="12"/>
          </p:nvPr>
        </p:nvSpPr>
        <p:spPr/>
        <p:txBody>
          <a:bodyPr/>
          <a:lstStyle/>
          <a:p>
            <a:fld id="{00FD2702-FBF6-CD4E-A6D6-DA4EDAF9799A}" type="slidenum">
              <a:rPr lang="en-US" smtClean="0"/>
              <a:t>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205275209"/>
              </p:ext>
            </p:extLst>
          </p:nvPr>
        </p:nvGraphicFramePr>
        <p:xfrm>
          <a:off x="705426" y="1190912"/>
          <a:ext cx="9523847" cy="1891723"/>
        </p:xfrm>
        <a:graphic>
          <a:graphicData uri="http://schemas.openxmlformats.org/presentationml/2006/ole">
            <mc:AlternateContent xmlns:mc="http://schemas.openxmlformats.org/markup-compatibility/2006">
              <mc:Choice xmlns:v="urn:schemas-microsoft-com:vml" Requires="v">
                <p:oleObj spid="_x0000_s1029" name="Document" r:id="rId3" imgW="5562600" imgH="1104900" progId="Word.Document.12">
                  <p:embed/>
                </p:oleObj>
              </mc:Choice>
              <mc:Fallback>
                <p:oleObj name="Document" r:id="rId3" imgW="5562600" imgH="1104900" progId="Word.Document.12">
                  <p:embed/>
                  <p:pic>
                    <p:nvPicPr>
                      <p:cNvPr id="0" name=""/>
                      <p:cNvPicPr/>
                      <p:nvPr/>
                    </p:nvPicPr>
                    <p:blipFill>
                      <a:blip r:embed="rId4"/>
                      <a:stretch>
                        <a:fillRect/>
                      </a:stretch>
                    </p:blipFill>
                    <p:spPr>
                      <a:xfrm>
                        <a:off x="705426" y="1190912"/>
                        <a:ext cx="9523847" cy="1891723"/>
                      </a:xfrm>
                      <a:prstGeom prst="rect">
                        <a:avLst/>
                      </a:prstGeom>
                    </p:spPr>
                  </p:pic>
                </p:oleObj>
              </mc:Fallback>
            </mc:AlternateContent>
          </a:graphicData>
        </a:graphic>
      </p:graphicFrame>
      <p:sp>
        <p:nvSpPr>
          <p:cNvPr id="6" name="Rectangle 5"/>
          <p:cNvSpPr/>
          <p:nvPr/>
        </p:nvSpPr>
        <p:spPr>
          <a:xfrm>
            <a:off x="705426" y="3232881"/>
            <a:ext cx="7203210" cy="646331"/>
          </a:xfrm>
          <a:prstGeom prst="rect">
            <a:avLst/>
          </a:prstGeom>
        </p:spPr>
        <p:txBody>
          <a:bodyPr wrap="square">
            <a:spAutoFit/>
          </a:bodyPr>
          <a:lstStyle/>
          <a:p>
            <a:r>
              <a:rPr lang="en-US"/>
              <a:t>Give the number of geometric isomers for the octahedral compound [MA</a:t>
            </a:r>
            <a:r>
              <a:rPr lang="en-US" baseline="-25000"/>
              <a:t>2</a:t>
            </a:r>
            <a:r>
              <a:rPr lang="en-US"/>
              <a:t>B</a:t>
            </a:r>
            <a:r>
              <a:rPr lang="en-US" baseline="-25000"/>
              <a:t>2</a:t>
            </a:r>
            <a:r>
              <a:rPr lang="en-US"/>
              <a:t>C</a:t>
            </a:r>
            <a:r>
              <a:rPr lang="en-US" baseline="-25000"/>
              <a:t>2</a:t>
            </a:r>
            <a:r>
              <a:rPr lang="en-US"/>
              <a:t>], where A, B, and C represent ligands</a:t>
            </a:r>
          </a:p>
        </p:txBody>
      </p:sp>
      <p:sp>
        <p:nvSpPr>
          <p:cNvPr id="7" name="Rectangle 6"/>
          <p:cNvSpPr/>
          <p:nvPr/>
        </p:nvSpPr>
        <p:spPr>
          <a:xfrm>
            <a:off x="434109" y="4156088"/>
            <a:ext cx="7197436" cy="2308324"/>
          </a:xfrm>
          <a:prstGeom prst="rect">
            <a:avLst/>
          </a:prstGeom>
        </p:spPr>
        <p:txBody>
          <a:bodyPr wrap="square">
            <a:spAutoFit/>
          </a:bodyPr>
          <a:lstStyle/>
          <a:p>
            <a:r>
              <a:rPr lang="en-US"/>
              <a:t>For the process Co(NH</a:t>
            </a:r>
            <a:r>
              <a:rPr lang="en-US" baseline="-25000"/>
              <a:t>3</a:t>
            </a:r>
            <a:r>
              <a:rPr lang="en-US"/>
              <a:t>)</a:t>
            </a:r>
            <a:r>
              <a:rPr lang="en-US" baseline="-25000"/>
              <a:t>5</a:t>
            </a:r>
            <a:r>
              <a:rPr lang="en-US"/>
              <a:t>Cl</a:t>
            </a:r>
            <a:r>
              <a:rPr lang="en-US" baseline="30000"/>
              <a:t>2+</a:t>
            </a:r>
            <a:r>
              <a:rPr lang="en-US"/>
              <a:t> + Cl</a:t>
            </a:r>
            <a:r>
              <a:rPr lang="en-US" baseline="30000"/>
              <a:t>–</a:t>
            </a:r>
            <a:r>
              <a:rPr lang="en-US"/>
              <a:t> → Co(NH</a:t>
            </a:r>
            <a:r>
              <a:rPr lang="en-US" baseline="-25000"/>
              <a:t>3</a:t>
            </a:r>
            <a:r>
              <a:rPr lang="en-US"/>
              <a:t>)</a:t>
            </a:r>
            <a:r>
              <a:rPr lang="en-US" baseline="-25000"/>
              <a:t>4</a:t>
            </a:r>
            <a:r>
              <a:rPr lang="en-US"/>
              <a:t>Cl</a:t>
            </a:r>
            <a:r>
              <a:rPr lang="en-US" baseline="-25000"/>
              <a:t>2</a:t>
            </a:r>
            <a:r>
              <a:rPr lang="en-US" baseline="30000"/>
              <a:t>+</a:t>
            </a:r>
            <a:r>
              <a:rPr lang="en-US"/>
              <a:t> + NH</a:t>
            </a:r>
            <a:r>
              <a:rPr lang="en-US" baseline="-25000"/>
              <a:t>3</a:t>
            </a:r>
            <a:r>
              <a:rPr lang="en-US"/>
              <a:t>, what would be the ratio of </a:t>
            </a:r>
            <a:r>
              <a:rPr lang="en-US" i="1"/>
              <a:t>cis</a:t>
            </a:r>
            <a:r>
              <a:rPr lang="en-US"/>
              <a:t> to </a:t>
            </a:r>
            <a:r>
              <a:rPr lang="en-US" i="1"/>
              <a:t>trans</a:t>
            </a:r>
            <a:r>
              <a:rPr lang="en-US"/>
              <a:t> isomers in the product?</a:t>
            </a:r>
          </a:p>
          <a:p>
            <a:r>
              <a:rPr lang="en-US"/>
              <a:t>Select one:</a:t>
            </a:r>
          </a:p>
          <a:p>
            <a:r>
              <a:rPr lang="en-US"/>
              <a:t> a. 4:1</a:t>
            </a:r>
          </a:p>
          <a:p>
            <a:r>
              <a:rPr lang="en-US"/>
              <a:t> b. 2:1</a:t>
            </a:r>
          </a:p>
          <a:p>
            <a:r>
              <a:rPr lang="en-US"/>
              <a:t> c. 1:1</a:t>
            </a:r>
          </a:p>
          <a:p>
            <a:r>
              <a:rPr lang="en-US"/>
              <a:t> d. 1:4</a:t>
            </a:r>
          </a:p>
          <a:p>
            <a:r>
              <a:rPr lang="en-US"/>
              <a:t> e. 1:2</a:t>
            </a:r>
          </a:p>
        </p:txBody>
      </p:sp>
    </p:spTree>
    <p:extLst>
      <p:ext uri="{BB962C8B-B14F-4D97-AF65-F5344CB8AC3E}">
        <p14:creationId xmlns:p14="http://schemas.microsoft.com/office/powerpoint/2010/main" val="2145438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Chem 2333: General Chemistry II</a:t>
            </a:r>
            <a:endParaRPr lang="en-US" dirty="0"/>
          </a:p>
        </p:txBody>
      </p:sp>
      <p:sp>
        <p:nvSpPr>
          <p:cNvPr id="4" name="Slide Number Placeholder 3"/>
          <p:cNvSpPr>
            <a:spLocks noGrp="1"/>
          </p:cNvSpPr>
          <p:nvPr>
            <p:ph type="sldNum" sz="quarter" idx="12"/>
          </p:nvPr>
        </p:nvSpPr>
        <p:spPr/>
        <p:txBody>
          <a:bodyPr/>
          <a:lstStyle/>
          <a:p>
            <a:fld id="{00FD2702-FBF6-CD4E-A6D6-DA4EDAF9799A}" type="slidenum">
              <a:rPr lang="en-US" smtClean="0"/>
              <a:t>6</a:t>
            </a:fld>
            <a:endParaRPr lang="en-US" dirty="0"/>
          </a:p>
        </p:txBody>
      </p:sp>
      <p:sp>
        <p:nvSpPr>
          <p:cNvPr id="5" name="Rectangle 4"/>
          <p:cNvSpPr/>
          <p:nvPr/>
        </p:nvSpPr>
        <p:spPr>
          <a:xfrm>
            <a:off x="838200" y="1120676"/>
            <a:ext cx="4572000" cy="2308324"/>
          </a:xfrm>
          <a:prstGeom prst="rect">
            <a:avLst/>
          </a:prstGeom>
        </p:spPr>
        <p:txBody>
          <a:bodyPr>
            <a:spAutoFit/>
          </a:bodyPr>
          <a:lstStyle/>
          <a:p>
            <a:r>
              <a:rPr lang="en-US"/>
              <a:t>Which of the following compounds can exhibit fac-mer isomerism?</a:t>
            </a:r>
          </a:p>
          <a:p>
            <a:r>
              <a:rPr lang="en-US"/>
              <a:t>Select one:</a:t>
            </a:r>
          </a:p>
          <a:p>
            <a:r>
              <a:rPr lang="en-US"/>
              <a:t> a. [Cr(H</a:t>
            </a:r>
            <a:r>
              <a:rPr lang="en-US" baseline="-25000"/>
              <a:t>2</a:t>
            </a:r>
            <a:r>
              <a:rPr lang="en-US"/>
              <a:t>O)</a:t>
            </a:r>
            <a:r>
              <a:rPr lang="en-US" baseline="-25000"/>
              <a:t>4</a:t>
            </a:r>
            <a:r>
              <a:rPr lang="en-US"/>
              <a:t>Br</a:t>
            </a:r>
            <a:r>
              <a:rPr lang="en-US" baseline="-25000"/>
              <a:t>2</a:t>
            </a:r>
            <a:r>
              <a:rPr lang="en-US"/>
              <a:t>]</a:t>
            </a:r>
            <a:r>
              <a:rPr lang="en-US" baseline="30000"/>
              <a:t>+</a:t>
            </a:r>
            <a:endParaRPr lang="en-US"/>
          </a:p>
          <a:p>
            <a:r>
              <a:rPr lang="en-US"/>
              <a:t> b. [Fe(NH</a:t>
            </a:r>
            <a:r>
              <a:rPr lang="en-US" baseline="-25000"/>
              <a:t>3</a:t>
            </a:r>
            <a:r>
              <a:rPr lang="en-US"/>
              <a:t>)</a:t>
            </a:r>
            <a:r>
              <a:rPr lang="en-US" baseline="-25000"/>
              <a:t>2</a:t>
            </a:r>
            <a:r>
              <a:rPr lang="en-US"/>
              <a:t>(H</a:t>
            </a:r>
            <a:r>
              <a:rPr lang="en-US" baseline="-25000"/>
              <a:t>2</a:t>
            </a:r>
            <a:r>
              <a:rPr lang="en-US"/>
              <a:t>O)</a:t>
            </a:r>
            <a:r>
              <a:rPr lang="en-US" baseline="-25000"/>
              <a:t>4</a:t>
            </a:r>
            <a:r>
              <a:rPr lang="en-US"/>
              <a:t>]</a:t>
            </a:r>
            <a:r>
              <a:rPr lang="en-US" baseline="30000"/>
              <a:t>2+</a:t>
            </a:r>
            <a:endParaRPr lang="en-US"/>
          </a:p>
          <a:p>
            <a:r>
              <a:rPr lang="en-US"/>
              <a:t> c. [Fe(CO)</a:t>
            </a:r>
            <a:r>
              <a:rPr lang="en-US" baseline="-25000"/>
              <a:t>5</a:t>
            </a:r>
            <a:r>
              <a:rPr lang="en-US"/>
              <a:t>NO</a:t>
            </a:r>
            <a:r>
              <a:rPr lang="en-US" baseline="-25000"/>
              <a:t>2</a:t>
            </a:r>
            <a:r>
              <a:rPr lang="en-US"/>
              <a:t>]</a:t>
            </a:r>
            <a:r>
              <a:rPr lang="en-US" baseline="30000"/>
              <a:t>2+</a:t>
            </a:r>
            <a:endParaRPr lang="en-US"/>
          </a:p>
          <a:p>
            <a:r>
              <a:rPr lang="en-US"/>
              <a:t> d. [Co(H</a:t>
            </a:r>
            <a:r>
              <a:rPr lang="en-US" baseline="-25000"/>
              <a:t>2</a:t>
            </a:r>
            <a:r>
              <a:rPr lang="en-US"/>
              <a:t>O)</a:t>
            </a:r>
            <a:r>
              <a:rPr lang="en-US" baseline="-25000"/>
              <a:t>3</a:t>
            </a:r>
            <a:r>
              <a:rPr lang="en-US"/>
              <a:t>(CO)</a:t>
            </a:r>
            <a:r>
              <a:rPr lang="en-US" baseline="-25000"/>
              <a:t>3</a:t>
            </a:r>
            <a:r>
              <a:rPr lang="en-US"/>
              <a:t>]</a:t>
            </a:r>
            <a:r>
              <a:rPr lang="en-US" baseline="30000"/>
              <a:t>3+</a:t>
            </a:r>
            <a:endParaRPr lang="en-US"/>
          </a:p>
          <a:p>
            <a:r>
              <a:rPr lang="en-US"/>
              <a:t> e. [Cu(CO)</a:t>
            </a:r>
            <a:r>
              <a:rPr lang="en-US" baseline="-25000"/>
              <a:t>5</a:t>
            </a:r>
            <a:r>
              <a:rPr lang="en-US"/>
              <a:t>Cl]</a:t>
            </a:r>
            <a:r>
              <a:rPr lang="en-US" baseline="30000"/>
              <a:t>+</a:t>
            </a:r>
            <a:endParaRPr lang="en-US"/>
          </a:p>
        </p:txBody>
      </p:sp>
    </p:spTree>
    <p:extLst>
      <p:ext uri="{BB962C8B-B14F-4D97-AF65-F5344CB8AC3E}">
        <p14:creationId xmlns:p14="http://schemas.microsoft.com/office/powerpoint/2010/main" val="2871194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Chem 2333: General Chemistry II</a:t>
            </a:r>
            <a:endParaRPr lang="en-US" dirty="0"/>
          </a:p>
        </p:txBody>
      </p:sp>
      <p:sp>
        <p:nvSpPr>
          <p:cNvPr id="4" name="Slide Number Placeholder 3"/>
          <p:cNvSpPr>
            <a:spLocks noGrp="1"/>
          </p:cNvSpPr>
          <p:nvPr>
            <p:ph type="sldNum" sz="quarter" idx="12"/>
          </p:nvPr>
        </p:nvSpPr>
        <p:spPr/>
        <p:txBody>
          <a:bodyPr/>
          <a:lstStyle/>
          <a:p>
            <a:fld id="{00FD2702-FBF6-CD4E-A6D6-DA4EDAF9799A}" type="slidenum">
              <a:rPr lang="en-US" smtClean="0"/>
              <a:t>7</a:t>
            </a:fld>
            <a:endParaRPr lang="en-US" dirty="0"/>
          </a:p>
        </p:txBody>
      </p:sp>
      <p:sp>
        <p:nvSpPr>
          <p:cNvPr id="5" name="Rectangle 4"/>
          <p:cNvSpPr/>
          <p:nvPr/>
        </p:nvSpPr>
        <p:spPr>
          <a:xfrm>
            <a:off x="496455" y="797443"/>
            <a:ext cx="7666181" cy="2862323"/>
          </a:xfrm>
          <a:prstGeom prst="rect">
            <a:avLst/>
          </a:prstGeom>
        </p:spPr>
        <p:txBody>
          <a:bodyPr wrap="square">
            <a:spAutoFit/>
          </a:bodyPr>
          <a:lstStyle/>
          <a:p>
            <a:r>
              <a:rPr lang="en-US"/>
              <a:t>Suppose you are studying coordination compounds of Co(II) with the ligand pyridine (py, C5H5N, molar mass = 79.10). You isolate a crystalline compound, and because the only available anions are Cl– and NO3–, you hypothesize that the empirical formula of the coordination compound must be Cow(py)x(Cl)y(NO3)z.</a:t>
            </a:r>
          </a:p>
          <a:p>
            <a:endParaRPr lang="en-US"/>
          </a:p>
          <a:p>
            <a:r>
              <a:rPr lang="en-US"/>
              <a:t>You discover that the complex decomposes in water. You dissolve 0.1000 g of the complex in H2O and add excess NaHg(SCN)4, which precipitates Co(II) as CoHg(SCN)4(s). After the precipitate is washed and dried, its mass is 0.1102 g. How many grams of cobalt are contained in 0.100 g of the complex?</a:t>
            </a:r>
          </a:p>
        </p:txBody>
      </p:sp>
    </p:spTree>
    <p:extLst>
      <p:ext uri="{BB962C8B-B14F-4D97-AF65-F5344CB8AC3E}">
        <p14:creationId xmlns:p14="http://schemas.microsoft.com/office/powerpoint/2010/main" val="3520691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Chem 2333: General Chemistry II</a:t>
            </a:r>
            <a:endParaRPr lang="en-US" dirty="0"/>
          </a:p>
        </p:txBody>
      </p:sp>
      <p:sp>
        <p:nvSpPr>
          <p:cNvPr id="4" name="Slide Number Placeholder 3"/>
          <p:cNvSpPr>
            <a:spLocks noGrp="1"/>
          </p:cNvSpPr>
          <p:nvPr>
            <p:ph type="sldNum" sz="quarter" idx="12"/>
          </p:nvPr>
        </p:nvSpPr>
        <p:spPr/>
        <p:txBody>
          <a:bodyPr/>
          <a:lstStyle/>
          <a:p>
            <a:fld id="{00FD2702-FBF6-CD4E-A6D6-DA4EDAF9799A}" type="slidenum">
              <a:rPr lang="en-US" smtClean="0"/>
              <a:t>8</a:t>
            </a:fld>
            <a:endParaRPr lang="en-US" dirty="0"/>
          </a:p>
        </p:txBody>
      </p:sp>
      <p:sp>
        <p:nvSpPr>
          <p:cNvPr id="5" name="Rectangle 4"/>
          <p:cNvSpPr/>
          <p:nvPr/>
        </p:nvSpPr>
        <p:spPr>
          <a:xfrm>
            <a:off x="167193" y="1108731"/>
            <a:ext cx="8519608" cy="3139321"/>
          </a:xfrm>
          <a:prstGeom prst="rect">
            <a:avLst/>
          </a:prstGeom>
        </p:spPr>
        <p:txBody>
          <a:bodyPr wrap="square">
            <a:spAutoFit/>
          </a:bodyPr>
          <a:lstStyle/>
          <a:p>
            <a:r>
              <a:rPr lang="en-US"/>
              <a:t>Suppose you are studying coordination compounds of Co(II) with the ligand pyridine (py, C5H5N, molar mass = 79.10). You isolate a crystalline compound, and because the only available anions are Cl– and NO3–, you hypothesize that the empirical formula of the coordination compound must be Cow(py)x(Cl)y(NO3)z.</a:t>
            </a:r>
          </a:p>
          <a:p>
            <a:r>
              <a:rPr lang="en-US"/>
              <a:t>Reference: Ref 19-1</a:t>
            </a:r>
          </a:p>
          <a:p>
            <a:endParaRPr lang="en-US"/>
          </a:p>
          <a:p>
            <a:r>
              <a:rPr lang="en-US"/>
              <a:t>Addition of AgNO3 to aqueous solutions of the complex results in a cloudy white precipitate, presumably AgCl. You dissolve 0.1000 g of the complex in H2O and perform a precipitation titration with 0.0500 M AgNO3 as the titrant. Using an electrode that is sensitive to [Ag+], you reach the endpoint after 9.00 mL of titrant is added. How many grams of chloride ion were present in the 0.1000-g sample?</a:t>
            </a:r>
          </a:p>
        </p:txBody>
      </p:sp>
    </p:spTree>
    <p:extLst>
      <p:ext uri="{BB962C8B-B14F-4D97-AF65-F5344CB8AC3E}">
        <p14:creationId xmlns:p14="http://schemas.microsoft.com/office/powerpoint/2010/main" val="9324396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10120</TotalTime>
  <Words>521</Words>
  <Application>Microsoft Macintosh PowerPoint</Application>
  <PresentationFormat>On-screen Show (4:3)</PresentationFormat>
  <Paragraphs>64</Paragraphs>
  <Slides>8</Slides>
  <Notes>0</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8</vt:i4>
      </vt:variant>
    </vt:vector>
  </HeadingPairs>
  <TitlesOfParts>
    <vt:vector size="12" baseType="lpstr">
      <vt:lpstr>Office Theme</vt:lpstr>
      <vt:lpstr>1_Custom Design</vt:lpstr>
      <vt:lpstr>Custom Design</vt:lpstr>
      <vt:lpstr>Microsoft Word Document</vt:lpstr>
      <vt:lpstr>Transition Metals: Structure and Bonding</vt:lpstr>
      <vt:lpstr>Transition Metals</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Minnesota Rochester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 Units, Conversions and Representations</dc:title>
  <dc:creator>Xavier Prat-Resina</dc:creator>
  <cp:lastModifiedBy>Xavier Prat-Resina</cp:lastModifiedBy>
  <cp:revision>294</cp:revision>
  <dcterms:created xsi:type="dcterms:W3CDTF">2011-05-25T14:21:45Z</dcterms:created>
  <dcterms:modified xsi:type="dcterms:W3CDTF">2015-04-12T21:26:13Z</dcterms:modified>
</cp:coreProperties>
</file>