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6" r:id="rId4"/>
    <p:sldId id="304" r:id="rId5"/>
    <p:sldId id="305" r:id="rId6"/>
    <p:sldId id="306" r:id="rId7"/>
    <p:sldId id="309" r:id="rId8"/>
    <p:sldId id="310" r:id="rId9"/>
    <p:sldId id="311" r:id="rId10"/>
    <p:sldId id="313" r:id="rId11"/>
    <p:sldId id="315" r:id="rId12"/>
    <p:sldId id="314" r:id="rId13"/>
    <p:sldId id="316" r:id="rId14"/>
    <p:sldId id="321" r:id="rId15"/>
    <p:sldId id="317" r:id="rId16"/>
    <p:sldId id="318" r:id="rId17"/>
    <p:sldId id="319" r:id="rId18"/>
    <p:sldId id="320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3353D6-3C09-AB4D-A9EA-142C54C481FF}">
          <p14:sldIdLst>
            <p14:sldId id="256"/>
            <p14:sldId id="304"/>
            <p14:sldId id="305"/>
            <p14:sldId id="306"/>
            <p14:sldId id="309"/>
            <p14:sldId id="310"/>
            <p14:sldId id="311"/>
            <p14:sldId id="313"/>
            <p14:sldId id="315"/>
            <p14:sldId id="314"/>
            <p14:sldId id="316"/>
            <p14:sldId id="321"/>
            <p14:sldId id="317"/>
            <p14:sldId id="318"/>
            <p14:sldId id="319"/>
            <p14:sldId id="320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Prat-Resi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A21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8" autoAdjust="0"/>
    <p:restoredTop sz="95079" autoAdjust="0"/>
  </p:normalViewPr>
  <p:slideViewPr>
    <p:cSldViewPr snapToGrid="0" snapToObjects="1">
      <p:cViewPr>
        <p:scale>
          <a:sx n="110" d="100"/>
          <a:sy n="110" d="100"/>
        </p:scale>
        <p:origin x="-1024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1642-EF08-8D4D-A349-C3F01521AD65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6E27A-7558-824D-841B-E889F86F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3C1-D4F1-D04B-8A98-5B4EFEAD8420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4F6B-22BF-6E4C-B1B5-18D752BCC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3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hyperlink" Target="http://www.stolaf.edu/depts/chemistry/mo/struc/explore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depts/chemistry/mo/struc/explore.htm?list=cCoen2Cl2&amp;view=1" TargetMode="External"/><Relationship Id="rId4" Type="http://schemas.openxmlformats.org/officeDocument/2006/relationships/hyperlink" Target="http://www.stolaf.edu/depts/chemistry/mo/struc/explore.htm?list=fTiAnCl3&amp;view=1" TargetMode="External"/><Relationship Id="rId5" Type="http://schemas.openxmlformats.org/officeDocument/2006/relationships/hyperlink" Target="http://www.stolaf.edu/depts/chemistry/mo/struc/explore.htm?list=mTiAnCl3&amp;view=1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stolaf.edu/depts/chemistry/mo/struc/explore.htm?list=tCoen2Cl2&amp;view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chem.r.umn.edu/chem2333/optical_isomerism/" TargetMode="Externa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Metals: Structure and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Ligands and coordination number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954" y="1045155"/>
            <a:ext cx="85463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What is the coordination number and the charge of the metal of the following complexes</a:t>
            </a:r>
          </a:p>
          <a:p>
            <a:endParaRPr lang="en-US"/>
          </a:p>
          <a:p>
            <a:r>
              <a:rPr lang="en-US"/>
              <a:t>[Cr(en)</a:t>
            </a:r>
            <a:r>
              <a:rPr lang="en-US" baseline="-25000"/>
              <a:t>3</a:t>
            </a:r>
            <a:r>
              <a:rPr lang="en-US"/>
              <a:t>]Cl</a:t>
            </a:r>
            <a:r>
              <a:rPr lang="en-US" baseline="-25000"/>
              <a:t>3</a:t>
            </a:r>
            <a:r>
              <a:rPr lang="en-US">
                <a:effectLst/>
              </a:rPr>
              <a:t> </a:t>
            </a:r>
          </a:p>
          <a:p>
            <a:endParaRPr lang="en-US">
              <a:effectLst/>
            </a:endParaRPr>
          </a:p>
          <a:p>
            <a:r>
              <a:rPr lang="en-US"/>
              <a:t>[</a:t>
            </a:r>
            <a:r>
              <a:rPr lang="en-US"/>
              <a:t>Ni(en)(NH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2</a:t>
            </a:r>
            <a:r>
              <a:rPr lang="en-US"/>
              <a:t>][NO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-25000"/>
              <a:t>2</a:t>
            </a:r>
            <a:endParaRPr lang="en-US"/>
          </a:p>
          <a:p>
            <a:endParaRPr lang="en-US"/>
          </a:p>
          <a:p>
            <a:r>
              <a:rPr lang="en-US"/>
              <a:t>[K</a:t>
            </a:r>
            <a:r>
              <a:rPr lang="en-US" baseline="-25000"/>
              <a:t>3</a:t>
            </a:r>
            <a:r>
              <a:rPr lang="en-US"/>
              <a:t>[Cr(C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].3H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endParaRPr lang="en-US"/>
          </a:p>
          <a:p>
            <a:r>
              <a:rPr lang="en-US"/>
              <a:t>[Fe(EDTA)]</a:t>
            </a:r>
            <a:r>
              <a:rPr lang="en-US" baseline="30000"/>
              <a:t>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Coordination Compounds: Geometry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4582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geometry (shape) of a complex ion depends on the coordination number and nature of the metal </a:t>
            </a:r>
            <a:r>
              <a:rPr lang="en-US" sz="2000" dirty="0" smtClean="0"/>
              <a:t>ion, and it </a:t>
            </a:r>
            <a:r>
              <a:rPr lang="en-US" sz="2000" kern="0" dirty="0">
                <a:solidFill>
                  <a:srgbClr val="000000"/>
                </a:solidFill>
              </a:rPr>
              <a:t>plays a significant role in determining its properties. We will be able to explain why some metals give some geometries.</a:t>
            </a:r>
            <a:endParaRPr lang="en-US" sz="2000" dirty="0"/>
          </a:p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50504"/>
              </p:ext>
            </p:extLst>
          </p:nvPr>
        </p:nvGraphicFramePr>
        <p:xfrm>
          <a:off x="1524000" y="2286000"/>
          <a:ext cx="6096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/>
                <a:gridCol w="3505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Coordination Number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Linear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Tetrahedral or square planar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Octahedral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pic>
        <p:nvPicPr>
          <p:cNvPr id="7" name="Picture 5" descr="10a_bur75640_2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"/>
          <a:stretch>
            <a:fillRect/>
          </a:stretch>
        </p:blipFill>
        <p:spPr bwMode="auto">
          <a:xfrm>
            <a:off x="990600" y="3810000"/>
            <a:ext cx="7162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6096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  <a:hlinkClick r:id="rId3"/>
              </a:rPr>
              <a:t></a:t>
            </a:r>
            <a:r>
              <a:rPr lang="en-US" dirty="0" smtClean="0">
                <a:hlinkClick r:id="rId3"/>
              </a:rPr>
              <a:t>Explore the different shapes. Find examples of the four main geometries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://www.stolaf.edu/depts/chemistry/mo/struc/explore.</a:t>
            </a:r>
            <a:r>
              <a:rPr lang="en-US" dirty="0" smtClean="0">
                <a:hlinkClick r:id="rId3"/>
              </a:rPr>
              <a:t>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Isomerism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5" descr="24_0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9"/>
          <a:stretch>
            <a:fillRect/>
          </a:stretch>
        </p:blipFill>
        <p:spPr bwMode="auto">
          <a:xfrm>
            <a:off x="533400" y="674687"/>
            <a:ext cx="7848600" cy="61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181600"/>
            <a:ext cx="113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Case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5410200"/>
            <a:ext cx="113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Case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943600"/>
            <a:ext cx="113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Case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410200"/>
            <a:ext cx="113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259320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Isomerism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76400" y="685800"/>
            <a:ext cx="6553200" cy="823913"/>
            <a:chOff x="912" y="1104"/>
            <a:chExt cx="4128" cy="51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20" y="110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/>
                <a:t>ISOMERS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912" y="1392"/>
              <a:ext cx="4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/>
                <a:t>Same chemical formula, but different properties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600200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</a:t>
            </a:r>
            <a:r>
              <a:rPr lang="en-US" sz="2400" b="1" dirty="0"/>
              <a:t>1</a:t>
            </a:r>
            <a:r>
              <a:rPr lang="en-US" dirty="0"/>
              <a:t>:  </a:t>
            </a:r>
            <a:r>
              <a:rPr lang="en-US" sz="2400" dirty="0"/>
              <a:t>[Cr(NH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5</a:t>
            </a:r>
            <a:r>
              <a:rPr lang="en-US" sz="2400" dirty="0"/>
              <a:t>(SO</a:t>
            </a:r>
            <a:r>
              <a:rPr lang="en-US" sz="2400" baseline="-25000" dirty="0"/>
              <a:t>4</a:t>
            </a:r>
            <a:r>
              <a:rPr lang="en-US" sz="2400" dirty="0"/>
              <a:t>)]Br and [Cr(NH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5</a:t>
            </a:r>
            <a:r>
              <a:rPr lang="en-US" sz="2400" dirty="0"/>
              <a:t>Br]SO</a:t>
            </a:r>
            <a:r>
              <a:rPr lang="en-US" sz="2400" baseline="-25000" dirty="0"/>
              <a:t>4</a:t>
            </a:r>
            <a:r>
              <a:rPr lang="en-US" sz="2400" dirty="0" smtClean="0"/>
              <a:t>   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2362200"/>
            <a:ext cx="7848600" cy="2128448"/>
            <a:chOff x="152400" y="2362200"/>
            <a:chExt cx="7848600" cy="212844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6"/>
            <a:stretch>
              <a:fillRect/>
            </a:stretch>
          </p:blipFill>
          <p:spPr bwMode="auto">
            <a:xfrm>
              <a:off x="1524000" y="2362200"/>
              <a:ext cx="6477000" cy="212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52400" y="2971800"/>
              <a:ext cx="1077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Case 2: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4876800"/>
            <a:ext cx="7010400" cy="1711325"/>
            <a:chOff x="304800" y="4876800"/>
            <a:chExt cx="7010400" cy="1711325"/>
          </a:xfrm>
        </p:grpSpPr>
        <p:pic>
          <p:nvPicPr>
            <p:cNvPr id="13" name="Picture 5" descr="10c_bur75640_22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6"/>
            <a:stretch>
              <a:fillRect/>
            </a:stretch>
          </p:blipFill>
          <p:spPr bwMode="auto">
            <a:xfrm>
              <a:off x="1447800" y="4876800"/>
              <a:ext cx="5867400" cy="171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04800" y="4876800"/>
              <a:ext cx="1087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Case 3:</a:t>
              </a:r>
              <a:endParaRPr lang="en-US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53200" y="1752600"/>
            <a:ext cx="143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Coordination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5791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Geometry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4267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Linkage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7220856" cy="505419"/>
          </a:xfrm>
        </p:spPr>
        <p:txBody>
          <a:bodyPr>
            <a:normAutofit/>
          </a:bodyPr>
          <a:lstStyle/>
          <a:p>
            <a:r>
              <a:rPr lang="en-US" dirty="0"/>
              <a:t>Geometric (</a:t>
            </a:r>
            <a:r>
              <a:rPr lang="en-US" i="1" dirty="0" err="1"/>
              <a:t>cis</a:t>
            </a:r>
            <a:r>
              <a:rPr lang="en-US" i="1" dirty="0"/>
              <a:t>-trans</a:t>
            </a:r>
            <a:r>
              <a:rPr lang="en-US" dirty="0"/>
              <a:t>) / (</a:t>
            </a:r>
            <a:r>
              <a:rPr lang="en-US" dirty="0" err="1"/>
              <a:t>fac-mer</a:t>
            </a:r>
            <a:r>
              <a:rPr lang="en-US" dirty="0"/>
              <a:t>) </a:t>
            </a:r>
            <a:r>
              <a:rPr lang="en-US" dirty="0"/>
              <a:t>isomerism.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192" y="151240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Figure 23.11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5000" y="2209800"/>
            <a:ext cx="5483048" cy="2362200"/>
            <a:chOff x="1905000" y="2209800"/>
            <a:chExt cx="5483048" cy="23622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209800"/>
              <a:ext cx="205404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286000"/>
              <a:ext cx="205404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21701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21701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24_0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"/>
          <a:stretch>
            <a:fillRect/>
          </a:stretch>
        </p:blipFill>
        <p:spPr bwMode="auto">
          <a:xfrm>
            <a:off x="2133600" y="4573058"/>
            <a:ext cx="4343400" cy="22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6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7220856" cy="505419"/>
          </a:xfrm>
        </p:spPr>
        <p:txBody>
          <a:bodyPr>
            <a:normAutofit/>
          </a:bodyPr>
          <a:lstStyle/>
          <a:p>
            <a:r>
              <a:rPr lang="en-US" dirty="0"/>
              <a:t>Geometric (</a:t>
            </a:r>
            <a:r>
              <a:rPr lang="en-US" i="1" dirty="0" err="1"/>
              <a:t>cis</a:t>
            </a:r>
            <a:r>
              <a:rPr lang="en-US" i="1" dirty="0"/>
              <a:t>-trans</a:t>
            </a:r>
            <a:r>
              <a:rPr lang="en-US" dirty="0"/>
              <a:t>) / (</a:t>
            </a:r>
            <a:r>
              <a:rPr lang="en-US" dirty="0" err="1"/>
              <a:t>fac-mer</a:t>
            </a:r>
            <a:r>
              <a:rPr lang="en-US" dirty="0"/>
              <a:t>) </a:t>
            </a:r>
            <a:r>
              <a:rPr lang="en-US" dirty="0"/>
              <a:t>isomerism.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388238"/>
            <a:ext cx="9067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Trans:</a:t>
            </a:r>
          </a:p>
          <a:p>
            <a:r>
              <a:rPr lang="en-US" dirty="0">
                <a:hlinkClick r:id="rId2"/>
              </a:rPr>
              <a:t>http://www.stolaf.edu/depts/chemistry/mo/struc/explore.htm?list=tCoen2Cl2&amp;view=</a:t>
            </a:r>
            <a:r>
              <a:rPr lang="en-US" dirty="0" smtClean="0">
                <a:hlinkClick r:id="rId2"/>
              </a:rPr>
              <a:t>1</a:t>
            </a:r>
            <a:endParaRPr lang="en-US" dirty="0" smtClean="0"/>
          </a:p>
          <a:p>
            <a:r>
              <a:rPr lang="en-US" dirty="0" err="1" smtClean="0"/>
              <a:t>Cis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://www.stolaf.edu/depts/chemistry/mo/struc/explore.htm?list=cCoen2Cl2&amp;view=</a:t>
            </a:r>
            <a:r>
              <a:rPr lang="en-US" dirty="0" smtClean="0">
                <a:hlinkClick r:id="rId3"/>
              </a:rPr>
              <a:t>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Fac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4"/>
              </a:rPr>
              <a:t>http://www.stolaf.edu/depts/chemistry/mo/struc/explore.htm?list=fTiAnCl3&amp;view=</a:t>
            </a:r>
            <a:r>
              <a:rPr lang="en-US" dirty="0" smtClean="0">
                <a:hlinkClick r:id="rId4"/>
              </a:rPr>
              <a:t>1</a:t>
            </a:r>
            <a:endParaRPr lang="en-US" dirty="0" smtClean="0"/>
          </a:p>
          <a:p>
            <a:r>
              <a:rPr lang="en-US" dirty="0" err="1" smtClean="0"/>
              <a:t>Mer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5"/>
              </a:rPr>
              <a:t>http://www.stolaf.edu/depts/chemistry/mo/struc/explore.htm?list=mTiAnCl3&amp;view=</a:t>
            </a:r>
            <a:r>
              <a:rPr lang="en-US" dirty="0" smtClean="0">
                <a:hlinkClick r:id="rId5"/>
              </a:rPr>
              <a:t>1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96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6632108" cy="505419"/>
          </a:xfrm>
        </p:spPr>
        <p:txBody>
          <a:bodyPr>
            <a:normAutofit/>
          </a:bodyPr>
          <a:lstStyle/>
          <a:p>
            <a:r>
              <a:rPr lang="en-US" dirty="0"/>
              <a:t>Coordination Compounds: Optical Isomerism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6800" y="41148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Optical </a:t>
            </a:r>
            <a:r>
              <a:rPr lang="en-US" sz="2000" b="1" dirty="0" smtClean="0">
                <a:solidFill>
                  <a:srgbClr val="FF0000"/>
                </a:solidFill>
              </a:rPr>
              <a:t>isomerism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108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Case 4: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here: </a:t>
            </a:r>
            <a:r>
              <a:rPr lang="en-US" dirty="0">
                <a:hlinkClick r:id="rId2"/>
              </a:rPr>
              <a:t>http://chem.r.umn.edu/chem2333/optical_isomerism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Are they the same?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2286000"/>
            <a:ext cx="8839200" cy="4495800"/>
            <a:chOff x="304800" y="2286000"/>
            <a:chExt cx="8839200" cy="44958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0"/>
              <a:ext cx="4614935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27394" y="3745468"/>
              <a:ext cx="4516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Are these Coordination Compounds different?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713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Isomerism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35389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is the relationship between the following two square planar complex ions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complex ions are:</a:t>
            </a:r>
          </a:p>
          <a:p>
            <a:endParaRPr lang="en-US" dirty="0"/>
          </a:p>
          <a:p>
            <a:r>
              <a:rPr lang="en-US" dirty="0"/>
              <a:t>   1. linkage isomers</a:t>
            </a:r>
          </a:p>
          <a:p>
            <a:r>
              <a:rPr lang="en-US" dirty="0"/>
              <a:t>   2. coordination isomers</a:t>
            </a:r>
          </a:p>
          <a:p>
            <a:r>
              <a:rPr lang="en-US" dirty="0"/>
              <a:t>   3. geometric isomers</a:t>
            </a:r>
          </a:p>
          <a:p>
            <a:r>
              <a:rPr lang="en-US" dirty="0"/>
              <a:t>   4. optical isomers</a:t>
            </a:r>
          </a:p>
          <a:p>
            <a:r>
              <a:rPr lang="en-US" dirty="0"/>
              <a:t>   5. the same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010352"/>
            <a:ext cx="4826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68" y="1306576"/>
            <a:ext cx="51988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6 – Session 2</a:t>
            </a: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1: </a:t>
            </a:r>
            <a:r>
              <a:rPr lang="en-US" dirty="0" smtClean="0"/>
              <a:t>Introduction to coordination compounds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Video </a:t>
            </a:r>
            <a:r>
              <a:rPr lang="en-US" dirty="0"/>
              <a:t>2: </a:t>
            </a:r>
            <a:r>
              <a:rPr lang="en-US" dirty="0" smtClean="0"/>
              <a:t>Components of coordination compounds</a:t>
            </a:r>
            <a:endParaRPr lang="en-US" dirty="0"/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3: </a:t>
            </a:r>
            <a:r>
              <a:rPr lang="en-US" dirty="0" smtClean="0"/>
              <a:t>Ligands and coordination number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Video 4: Geometry and isomerism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7833808" cy="505419"/>
          </a:xfrm>
        </p:spPr>
        <p:txBody>
          <a:bodyPr>
            <a:normAutofit/>
          </a:bodyPr>
          <a:lstStyle/>
          <a:p>
            <a:r>
              <a:rPr lang="en-US" dirty="0"/>
              <a:t>Coordination Compounds: An Acid-Base </a:t>
            </a:r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192" y="5446518"/>
            <a:ext cx="8976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Metal complex (or coordination compounds) </a:t>
            </a:r>
            <a:r>
              <a:rPr lang="en-US" dirty="0"/>
              <a:t>formation is a type of Lewis acid-base </a:t>
            </a:r>
            <a:r>
              <a:rPr lang="en-US" dirty="0" smtClean="0"/>
              <a:t>reaction.</a:t>
            </a:r>
          </a:p>
          <a:p>
            <a:r>
              <a:rPr lang="en-US" dirty="0" smtClean="0"/>
              <a:t>Ag</a:t>
            </a:r>
            <a:r>
              <a:rPr lang="en-US" baseline="30000" dirty="0"/>
              <a:t>+</a:t>
            </a:r>
            <a:r>
              <a:rPr lang="en-US" dirty="0" smtClean="0"/>
              <a:t> cannot be considered a point charge </a:t>
            </a:r>
            <a:r>
              <a:rPr lang="en-US" dirty="0" err="1" smtClean="0"/>
              <a:t>cation</a:t>
            </a:r>
            <a:r>
              <a:rPr lang="en-US" dirty="0" smtClean="0"/>
              <a:t> like Na</a:t>
            </a:r>
            <a:r>
              <a:rPr lang="en-US" baseline="30000" dirty="0"/>
              <a:t>+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 the bond is not completely ionic.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997367"/>
            <a:ext cx="792480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kern="0" dirty="0">
                <a:solidFill>
                  <a:srgbClr val="000000"/>
                </a:solidFill>
              </a:rPr>
              <a:t>Properties of transition metals include:</a:t>
            </a:r>
          </a:p>
          <a:p>
            <a:pPr marL="738188" lvl="1" indent="-280988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kern="0" dirty="0">
                <a:solidFill>
                  <a:srgbClr val="000000"/>
                </a:solidFill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</a:rPr>
              <a:t>ncompletely </a:t>
            </a:r>
            <a:r>
              <a:rPr lang="en-US" sz="2000" kern="0" dirty="0">
                <a:solidFill>
                  <a:srgbClr val="000000"/>
                </a:solidFill>
              </a:rPr>
              <a:t>filled </a:t>
            </a:r>
            <a:r>
              <a:rPr lang="en-US" sz="2000" i="1" kern="0" dirty="0">
                <a:solidFill>
                  <a:srgbClr val="000000"/>
                </a:solidFill>
              </a:rPr>
              <a:t>d</a:t>
            </a:r>
            <a:r>
              <a:rPr lang="en-US" sz="2000" kern="0" dirty="0">
                <a:solidFill>
                  <a:srgbClr val="000000"/>
                </a:solidFill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subshells (Lewis Acids)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738188" lvl="1" indent="-280988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Will react with ligands (Lewis Bases)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9600" y="2192566"/>
            <a:ext cx="8365437" cy="2838450"/>
            <a:chOff x="609600" y="2590800"/>
            <a:chExt cx="8365437" cy="2838450"/>
          </a:xfrm>
        </p:grpSpPr>
        <p:pic>
          <p:nvPicPr>
            <p:cNvPr id="9" name="Picture 4" descr="24_04-02UN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590800"/>
              <a:ext cx="6553200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391400" y="4038600"/>
              <a:ext cx="15836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[Ag(NH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]</a:t>
              </a:r>
              <a:r>
                <a:rPr lang="en-US" sz="2400" baseline="30000" dirty="0" smtClean="0"/>
                <a:t>+</a:t>
              </a:r>
              <a:endParaRPr lang="en-US" sz="2400" baseline="30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705600" y="426720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391400" y="4327959"/>
            <a:ext cx="1511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 new</a:t>
            </a:r>
            <a:br>
              <a:rPr lang="en-US" dirty="0" smtClean="0"/>
            </a:br>
            <a:r>
              <a:rPr lang="en-US" dirty="0" smtClean="0"/>
              <a:t>molecule, not</a:t>
            </a:r>
            <a:br>
              <a:rPr lang="en-US" dirty="0" smtClean="0"/>
            </a:br>
            <a:r>
              <a:rPr lang="en-US" dirty="0" smtClean="0"/>
              <a:t>an ionic bond.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coordination compounds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431" y="3555446"/>
            <a:ext cx="8358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of the following statements is true about coordination complexes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metal is a Lewis base and the ligands are Lewis acids</a:t>
            </a:r>
            <a:r>
              <a:rPr lang="en-US" dirty="0" smtClean="0"/>
              <a:t>.</a:t>
            </a:r>
          </a:p>
          <a:p>
            <a:pPr marL="342900" indent="-342900">
              <a:buAutoNum type="alphaLcPeriod"/>
            </a:pPr>
            <a:r>
              <a:rPr lang="en-US" dirty="0" smtClean="0"/>
              <a:t>Only </a:t>
            </a:r>
            <a:r>
              <a:rPr lang="en-US" dirty="0"/>
              <a:t>complexes with coordination number 6 are found in </a:t>
            </a:r>
            <a:r>
              <a:rPr lang="en-US" dirty="0" smtClean="0"/>
              <a:t>nature.</a:t>
            </a:r>
          </a:p>
          <a:p>
            <a:pPr marL="342900" indent="-342900">
              <a:buAutoNum type="alphaLcPeriod"/>
            </a:pPr>
            <a:r>
              <a:rPr lang="en-US" dirty="0" smtClean="0"/>
              <a:t>There are coordination complexes with Na</a:t>
            </a:r>
            <a:r>
              <a:rPr lang="en-US" baseline="30000" dirty="0" smtClean="0"/>
              <a:t>+</a:t>
            </a:r>
            <a:r>
              <a:rPr lang="en-US" dirty="0" smtClean="0"/>
              <a:t> and Mg</a:t>
            </a:r>
            <a:r>
              <a:rPr lang="en-US" baseline="30000" dirty="0" smtClean="0"/>
              <a:t>2+</a:t>
            </a:r>
            <a:r>
              <a:rPr lang="en-US" dirty="0" smtClean="0"/>
              <a:t> as metals.</a:t>
            </a:r>
          </a:p>
          <a:p>
            <a:pPr marL="342900" indent="-342900">
              <a:buAutoNum type="alphaLcPeriod"/>
            </a:pPr>
            <a:r>
              <a:rPr lang="en-US" dirty="0" smtClean="0"/>
              <a:t>Metal complexes are always neutral</a:t>
            </a:r>
          </a:p>
          <a:p>
            <a:pPr marL="342900" indent="-342900">
              <a:buAutoNum type="alphaLcPeriod"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MnO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(-)</a:t>
            </a:r>
            <a:r>
              <a:rPr lang="en-US" dirty="0" smtClean="0"/>
              <a:t>, MgCl</a:t>
            </a:r>
            <a:r>
              <a:rPr lang="en-US" baseline="-25000" dirty="0" smtClean="0"/>
              <a:t>2</a:t>
            </a:r>
            <a:r>
              <a:rPr lang="en-US" dirty="0" smtClean="0"/>
              <a:t>, AlCl</a:t>
            </a:r>
            <a:r>
              <a:rPr lang="en-US" baseline="-25000" dirty="0" smtClean="0"/>
              <a:t>3</a:t>
            </a:r>
            <a:r>
              <a:rPr lang="en-US" dirty="0" smtClean="0"/>
              <a:t> are all coordination compounds.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8406" y="970123"/>
            <a:ext cx="74589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A:  [Co(NH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5</a:t>
            </a:r>
            <a:r>
              <a:rPr lang="en-US" dirty="0"/>
              <a:t>Cl</a:t>
            </a:r>
            <a:r>
              <a:rPr lang="en-US" dirty="0" smtClean="0"/>
              <a:t>]</a:t>
            </a:r>
            <a:r>
              <a:rPr lang="en-US" baseline="30000" dirty="0" smtClean="0"/>
              <a:t>2+</a:t>
            </a:r>
            <a:endParaRPr lang="en-US" baseline="30000" dirty="0"/>
          </a:p>
          <a:p>
            <a:r>
              <a:rPr lang="en-US" dirty="0"/>
              <a:t>B: </a:t>
            </a:r>
            <a:r>
              <a:rPr lang="en-US" dirty="0" smtClean="0"/>
              <a:t>[</a:t>
            </a:r>
            <a:r>
              <a:rPr lang="en-US" dirty="0"/>
              <a:t>Au(OH)</a:t>
            </a:r>
            <a:r>
              <a:rPr lang="en-US" baseline="-25000" dirty="0"/>
              <a:t>4</a:t>
            </a:r>
            <a:r>
              <a:rPr lang="en-US" dirty="0" smtClean="0"/>
              <a:t>]</a:t>
            </a:r>
            <a:r>
              <a:rPr lang="en-US" baseline="30000" dirty="0" smtClean="0"/>
              <a:t>(-)</a:t>
            </a:r>
            <a:endParaRPr lang="en-US" baseline="30000" dirty="0"/>
          </a:p>
          <a:p>
            <a:r>
              <a:rPr lang="en-US" dirty="0"/>
              <a:t>C: [Cr(NH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6</a:t>
            </a:r>
            <a:r>
              <a:rPr lang="en-US" dirty="0" smtClean="0"/>
              <a:t>]</a:t>
            </a:r>
            <a:r>
              <a:rPr lang="en-US" baseline="30000" dirty="0" smtClean="0"/>
              <a:t>(3+)</a:t>
            </a:r>
            <a:endParaRPr lang="en-US" baseline="30000" dirty="0"/>
          </a:p>
          <a:p>
            <a:r>
              <a:rPr lang="en-US" dirty="0"/>
              <a:t>D: </a:t>
            </a:r>
            <a:r>
              <a:rPr lang="en-US" dirty="0" smtClean="0"/>
              <a:t>[</a:t>
            </a:r>
            <a:r>
              <a:rPr lang="en-US" dirty="0"/>
              <a:t>CuCl</a:t>
            </a:r>
            <a:r>
              <a:rPr lang="en-US" baseline="-25000" dirty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(-)</a:t>
            </a:r>
            <a:endParaRPr lang="en-US" baseline="30000" dirty="0"/>
          </a:p>
          <a:p>
            <a:r>
              <a:rPr lang="en-US" dirty="0"/>
              <a:t>E: </a:t>
            </a:r>
            <a:r>
              <a:rPr lang="en-US" dirty="0" smtClean="0"/>
              <a:t>[</a:t>
            </a:r>
            <a:r>
              <a:rPr lang="en-US" dirty="0"/>
              <a:t>V(CN)</a:t>
            </a:r>
            <a:r>
              <a:rPr lang="en-US" baseline="-25000" dirty="0"/>
              <a:t>6</a:t>
            </a:r>
            <a:r>
              <a:rPr lang="en-US" dirty="0" smtClean="0"/>
              <a:t>]</a:t>
            </a:r>
            <a:r>
              <a:rPr lang="en-US" baseline="30000" dirty="0" smtClean="0"/>
              <a:t>(4-)</a:t>
            </a:r>
            <a:endParaRPr lang="en-US" baseline="30000" dirty="0"/>
          </a:p>
          <a:p>
            <a:r>
              <a:rPr lang="en-US" dirty="0"/>
              <a:t>F: [Cr(NH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(+)</a:t>
            </a:r>
            <a:endParaRPr lang="en-US" baseline="30000" dirty="0"/>
          </a:p>
          <a:p>
            <a:r>
              <a:rPr lang="en-US" dirty="0"/>
              <a:t>G: [Ag(NH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 2</a:t>
            </a:r>
            <a:r>
              <a:rPr lang="en-US" dirty="0" smtClean="0"/>
              <a:t>]</a:t>
            </a:r>
            <a:r>
              <a:rPr lang="en-US" baseline="30000" dirty="0"/>
              <a:t>(</a:t>
            </a:r>
            <a:r>
              <a:rPr lang="en-US" baseline="30000" dirty="0" smtClean="0"/>
              <a:t>-)</a:t>
            </a:r>
            <a:endParaRPr lang="en-US" baseline="30000" dirty="0"/>
          </a:p>
          <a:p>
            <a:r>
              <a:rPr lang="en-US" dirty="0"/>
              <a:t>H: Fe(CO)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080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Coordination Compounds: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5" descr="24_04-01U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2"/>
          <a:stretch>
            <a:fillRect/>
          </a:stretch>
        </p:blipFill>
        <p:spPr bwMode="auto">
          <a:xfrm>
            <a:off x="3581400" y="2209800"/>
            <a:ext cx="474751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4800" y="3276600"/>
            <a:ext cx="3733800" cy="3581400"/>
            <a:chOff x="304800" y="3276600"/>
            <a:chExt cx="3733800" cy="3581400"/>
          </a:xfrm>
        </p:grpSpPr>
        <p:grpSp>
          <p:nvGrpSpPr>
            <p:cNvPr id="8" name="Group 7"/>
            <p:cNvGrpSpPr/>
            <p:nvPr/>
          </p:nvGrpSpPr>
          <p:grpSpPr>
            <a:xfrm>
              <a:off x="685800" y="3276600"/>
              <a:ext cx="3352800" cy="461665"/>
              <a:chOff x="685800" y="3276600"/>
              <a:chExt cx="3352800" cy="461665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1905000" y="3352800"/>
                <a:ext cx="2133600" cy="1296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685800" y="3276600"/>
                <a:ext cx="12119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Ligands</a:t>
                </a:r>
                <a:endParaRPr lang="en-US" sz="2400" i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4800" y="3810000"/>
              <a:ext cx="2286000" cy="3048000"/>
              <a:chOff x="304800" y="3810000"/>
              <a:chExt cx="2286000" cy="3048000"/>
            </a:xfrm>
          </p:grpSpPr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457200" y="3886200"/>
                <a:ext cx="18923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A ligand has </a:t>
                </a:r>
                <a:r>
                  <a:rPr lang="en-US" b="1" dirty="0"/>
                  <a:t>at least one</a:t>
                </a:r>
                <a:r>
                  <a:rPr lang="en-US" dirty="0"/>
                  <a:t> unshared pair of valence electrons</a:t>
                </a:r>
              </a:p>
            </p:txBody>
          </p: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524000" y="5029200"/>
                <a:ext cx="990600" cy="990600"/>
                <a:chOff x="278" y="3399"/>
                <a:chExt cx="793" cy="718"/>
              </a:xfrm>
            </p:grpSpPr>
            <p:sp>
              <p:nvSpPr>
                <p:cNvPr id="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8" y="3828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H</a:t>
                  </a:r>
                </a:p>
              </p:txBody>
            </p:sp>
            <p:sp>
              <p:nvSpPr>
                <p:cNvPr id="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2" y="3504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O</a:t>
                  </a:r>
                </a:p>
              </p:txBody>
            </p:sp>
            <p:sp>
              <p:nvSpPr>
                <p:cNvPr id="5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16" y="3829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H</a:t>
                  </a:r>
                </a:p>
              </p:txBody>
            </p:sp>
            <p:sp>
              <p:nvSpPr>
                <p:cNvPr id="56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44" y="3720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64" y="372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" name="Group 28"/>
                <p:cNvGrpSpPr>
                  <a:grpSpLocks/>
                </p:cNvGrpSpPr>
                <p:nvPr/>
              </p:nvGrpSpPr>
              <p:grpSpPr bwMode="auto">
                <a:xfrm rot="-2135606">
                  <a:off x="464" y="3399"/>
                  <a:ext cx="279" cy="289"/>
                  <a:chOff x="1526" y="3612"/>
                  <a:chExt cx="279" cy="289"/>
                </a:xfrm>
              </p:grpSpPr>
              <p:sp>
                <p:nvSpPr>
                  <p:cNvPr id="6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6" y="3613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  <p:sp>
                <p:nvSpPr>
                  <p:cNvPr id="6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612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</p:grpSp>
            <p:grpSp>
              <p:nvGrpSpPr>
                <p:cNvPr id="59" name="Group 43"/>
                <p:cNvGrpSpPr>
                  <a:grpSpLocks/>
                </p:cNvGrpSpPr>
                <p:nvPr/>
              </p:nvGrpSpPr>
              <p:grpSpPr bwMode="auto">
                <a:xfrm rot="2135606" flipH="1">
                  <a:off x="625" y="3400"/>
                  <a:ext cx="279" cy="289"/>
                  <a:chOff x="1526" y="3612"/>
                  <a:chExt cx="279" cy="289"/>
                </a:xfrm>
              </p:grpSpPr>
              <p:sp>
                <p:nvSpPr>
                  <p:cNvPr id="60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6" y="3613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  <p:sp>
                <p:nvSpPr>
                  <p:cNvPr id="6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612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</p:grpSp>
          </p:grpSp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381000" y="5029200"/>
                <a:ext cx="990600" cy="1103733"/>
                <a:chOff x="3024" y="3328"/>
                <a:chExt cx="793" cy="800"/>
              </a:xfrm>
            </p:grpSpPr>
            <p:grpSp>
              <p:nvGrpSpPr>
                <p:cNvPr id="43" name="Group 40"/>
                <p:cNvGrpSpPr>
                  <a:grpSpLocks/>
                </p:cNvGrpSpPr>
                <p:nvPr/>
              </p:nvGrpSpPr>
              <p:grpSpPr bwMode="auto">
                <a:xfrm>
                  <a:off x="3273" y="3328"/>
                  <a:ext cx="279" cy="289"/>
                  <a:chOff x="1526" y="3612"/>
                  <a:chExt cx="279" cy="289"/>
                </a:xfrm>
              </p:grpSpPr>
              <p:sp>
                <p:nvSpPr>
                  <p:cNvPr id="5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6" y="3613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  <p:sp>
                <p:nvSpPr>
                  <p:cNvPr id="5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612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</p:grpSp>
            <p:sp>
              <p:nvSpPr>
                <p:cNvPr id="4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024" y="3789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H</a:t>
                  </a:r>
                </a:p>
              </p:txBody>
            </p:sp>
            <p:sp>
              <p:nvSpPr>
                <p:cNvPr id="4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288" y="3465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  <p:sp>
              <p:nvSpPr>
                <p:cNvPr id="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562" y="379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H</a:t>
                  </a:r>
                </a:p>
              </p:txBody>
            </p:sp>
            <p:sp>
              <p:nvSpPr>
                <p:cNvPr id="47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490" y="3681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210" y="3689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60"/>
                <p:cNvSpPr>
                  <a:spLocks noChangeShapeType="1"/>
                </p:cNvSpPr>
                <p:nvPr/>
              </p:nvSpPr>
              <p:spPr bwMode="auto">
                <a:xfrm>
                  <a:off x="3408" y="369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288" y="384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H</a:t>
                  </a:r>
                </a:p>
              </p:txBody>
            </p:sp>
          </p:grpSp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457200" y="5988811"/>
                <a:ext cx="759501" cy="869189"/>
                <a:chOff x="3216" y="3571"/>
                <a:chExt cx="608" cy="630"/>
              </a:xfrm>
            </p:grpSpPr>
            <p:grpSp>
              <p:nvGrpSpPr>
                <p:cNvPr id="28" name="Group 70"/>
                <p:cNvGrpSpPr>
                  <a:grpSpLocks/>
                </p:cNvGrpSpPr>
                <p:nvPr/>
              </p:nvGrpSpPr>
              <p:grpSpPr bwMode="auto">
                <a:xfrm>
                  <a:off x="3216" y="3624"/>
                  <a:ext cx="568" cy="577"/>
                  <a:chOff x="3216" y="3624"/>
                  <a:chExt cx="568" cy="577"/>
                </a:xfrm>
              </p:grpSpPr>
              <p:grpSp>
                <p:nvGrpSpPr>
                  <p:cNvPr id="3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368" y="3912"/>
                    <a:ext cx="279" cy="289"/>
                    <a:chOff x="1526" y="3612"/>
                    <a:chExt cx="279" cy="289"/>
                  </a:xfrm>
                </p:grpSpPr>
                <p:sp>
                  <p:nvSpPr>
                    <p:cNvPr id="4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6" y="3613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  <p:sp>
                  <p:nvSpPr>
                    <p:cNvPr id="4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2" y="3612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</p:grpSp>
              <p:grpSp>
                <p:nvGrpSpPr>
                  <p:cNvPr id="31" name="Group 3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221" y="3776"/>
                    <a:ext cx="279" cy="289"/>
                    <a:chOff x="1526" y="3612"/>
                    <a:chExt cx="279" cy="289"/>
                  </a:xfrm>
                </p:grpSpPr>
                <p:sp>
                  <p:nvSpPr>
                    <p:cNvPr id="39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6" y="3613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  <p:sp>
                  <p:nvSpPr>
                    <p:cNvPr id="40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2" y="3612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</p:grpSp>
              <p:sp>
                <p:nvSpPr>
                  <p:cNvPr id="32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0" y="3769"/>
                    <a:ext cx="29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err="1"/>
                      <a:t>Cl</a:t>
                    </a:r>
                    <a:endParaRPr lang="en-US" dirty="0"/>
                  </a:p>
                </p:txBody>
              </p:sp>
              <p:grpSp>
                <p:nvGrpSpPr>
                  <p:cNvPr id="3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368" y="3624"/>
                    <a:ext cx="279" cy="289"/>
                    <a:chOff x="1526" y="3612"/>
                    <a:chExt cx="279" cy="289"/>
                  </a:xfrm>
                </p:grpSpPr>
                <p:sp>
                  <p:nvSpPr>
                    <p:cNvPr id="37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6" y="3613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  <p:sp>
                  <p:nvSpPr>
                    <p:cNvPr id="38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2" y="3612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</p:grpSp>
              <p:grpSp>
                <p:nvGrpSpPr>
                  <p:cNvPr id="34" name="Group 67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500" y="3779"/>
                    <a:ext cx="279" cy="289"/>
                    <a:chOff x="1526" y="3612"/>
                    <a:chExt cx="279" cy="289"/>
                  </a:xfrm>
                </p:grpSpPr>
                <p:sp>
                  <p:nvSpPr>
                    <p:cNvPr id="35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6" y="3613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  <p:sp>
                  <p:nvSpPr>
                    <p:cNvPr id="36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2" y="3612"/>
                      <a:ext cx="1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>
                          <a:cs typeface="Arial" charset="0"/>
                        </a:rPr>
                        <a:t>•</a:t>
                      </a:r>
                      <a:endParaRPr lang="en-US"/>
                    </a:p>
                  </p:txBody>
                </p:sp>
              </p:grpSp>
            </p:grpSp>
            <p:sp>
              <p:nvSpPr>
                <p:cNvPr id="2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623" y="3571"/>
                  <a:ext cx="20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3200"/>
                    <a:t>-</a:t>
                  </a:r>
                </a:p>
              </p:txBody>
            </p:sp>
          </p:grpSp>
          <p:grpSp>
            <p:nvGrpSpPr>
              <p:cNvPr id="14" name="Group 82"/>
              <p:cNvGrpSpPr>
                <a:grpSpLocks/>
              </p:cNvGrpSpPr>
              <p:nvPr/>
            </p:nvGrpSpPr>
            <p:grpSpPr bwMode="auto">
              <a:xfrm>
                <a:off x="1143000" y="6369811"/>
                <a:ext cx="1090534" cy="398724"/>
                <a:chOff x="4136" y="3732"/>
                <a:chExt cx="873" cy="289"/>
              </a:xfrm>
            </p:grpSpPr>
            <p:grpSp>
              <p:nvGrpSpPr>
                <p:cNvPr id="16" name="Group 34"/>
                <p:cNvGrpSpPr>
                  <a:grpSpLocks/>
                </p:cNvGrpSpPr>
                <p:nvPr/>
              </p:nvGrpSpPr>
              <p:grpSpPr bwMode="auto">
                <a:xfrm rot="-5400000">
                  <a:off x="4725" y="3732"/>
                  <a:ext cx="279" cy="289"/>
                  <a:chOff x="1526" y="3612"/>
                  <a:chExt cx="279" cy="289"/>
                </a:xfrm>
              </p:grpSpPr>
              <p:sp>
                <p:nvSpPr>
                  <p:cNvPr id="26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6" y="3613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  <p:sp>
                <p:nvSpPr>
                  <p:cNvPr id="2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612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</p:grpSp>
            <p:sp>
              <p:nvSpPr>
                <p:cNvPr id="1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262" y="373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sp>
              <p:nvSpPr>
                <p:cNvPr id="1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608" y="3733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grpSp>
              <p:nvGrpSpPr>
                <p:cNvPr id="19" name="Group 78"/>
                <p:cNvGrpSpPr>
                  <a:grpSpLocks/>
                </p:cNvGrpSpPr>
                <p:nvPr/>
              </p:nvGrpSpPr>
              <p:grpSpPr bwMode="auto">
                <a:xfrm>
                  <a:off x="4464" y="3824"/>
                  <a:ext cx="192" cy="96"/>
                  <a:chOff x="4464" y="3840"/>
                  <a:chExt cx="192" cy="96"/>
                </a:xfrm>
              </p:grpSpPr>
              <p:sp>
                <p:nvSpPr>
                  <p:cNvPr id="2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840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888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93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79"/>
                <p:cNvGrpSpPr>
                  <a:grpSpLocks/>
                </p:cNvGrpSpPr>
                <p:nvPr/>
              </p:nvGrpSpPr>
              <p:grpSpPr bwMode="auto">
                <a:xfrm rot="-5400000">
                  <a:off x="4141" y="3731"/>
                  <a:ext cx="279" cy="289"/>
                  <a:chOff x="1526" y="3612"/>
                  <a:chExt cx="279" cy="289"/>
                </a:xfrm>
              </p:grpSpPr>
              <p:sp>
                <p:nvSpPr>
                  <p:cNvPr id="21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6" y="3613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  <p:sp>
                <p:nvSpPr>
                  <p:cNvPr id="22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3612"/>
                    <a:ext cx="18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cs typeface="Arial" charset="0"/>
                      </a:rPr>
                      <a:t>•</a:t>
                    </a:r>
                    <a:endParaRPr lang="en-US"/>
                  </a:p>
                </p:txBody>
              </p:sp>
            </p:grpSp>
          </p:grpSp>
          <p:sp>
            <p:nvSpPr>
              <p:cNvPr id="15" name="Rectangle 14"/>
              <p:cNvSpPr/>
              <p:nvPr/>
            </p:nvSpPr>
            <p:spPr>
              <a:xfrm>
                <a:off x="304800" y="3810000"/>
                <a:ext cx="2286000" cy="30480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334000" y="914400"/>
            <a:ext cx="3303412" cy="2475131"/>
            <a:chOff x="5334000" y="914400"/>
            <a:chExt cx="3303412" cy="2475131"/>
          </a:xfrm>
        </p:grpSpPr>
        <p:grpSp>
          <p:nvGrpSpPr>
            <p:cNvPr id="67" name="Group 66"/>
            <p:cNvGrpSpPr/>
            <p:nvPr/>
          </p:nvGrpSpPr>
          <p:grpSpPr>
            <a:xfrm>
              <a:off x="6629400" y="2667000"/>
              <a:ext cx="914400" cy="722531"/>
              <a:chOff x="6400800" y="1219200"/>
              <a:chExt cx="914400" cy="722531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6400800" y="1219200"/>
                <a:ext cx="914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477000" y="1295400"/>
                <a:ext cx="6745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Ionic</a:t>
                </a:r>
              </a:p>
              <a:p>
                <a:r>
                  <a:rPr lang="en-US" dirty="0" smtClean="0"/>
                  <a:t>Bond</a:t>
                </a:r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0" y="914400"/>
              <a:ext cx="3303412" cy="1285875"/>
              <a:chOff x="4648200" y="5562600"/>
              <a:chExt cx="3303412" cy="128587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4648200" y="6479143"/>
                <a:ext cx="1010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Covalent</a:t>
                </a:r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5257800" y="5638800"/>
                <a:ext cx="2439289" cy="1008263"/>
                <a:chOff x="3810000" y="5334000"/>
                <a:chExt cx="2439289" cy="1008263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3810000" y="5486400"/>
                  <a:ext cx="2439289" cy="855863"/>
                  <a:chOff x="3810000" y="5791200"/>
                  <a:chExt cx="2439289" cy="855863"/>
                </a:xfrm>
              </p:grpSpPr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810000" y="5791200"/>
                    <a:ext cx="2439289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smtClean="0"/>
                      <a:t>[Co(NH</a:t>
                    </a:r>
                    <a:r>
                      <a:rPr lang="en-US" sz="3200" baseline="-25000" dirty="0"/>
                      <a:t>3</a:t>
                    </a:r>
                    <a:r>
                      <a:rPr lang="en-US" sz="3200" dirty="0" smtClean="0"/>
                      <a:t>)</a:t>
                    </a:r>
                    <a:r>
                      <a:rPr lang="en-US" sz="3200" baseline="-25000" dirty="0" smtClean="0"/>
                      <a:t>6</a:t>
                    </a:r>
                    <a:r>
                      <a:rPr lang="en-US" sz="3200" dirty="0" smtClean="0"/>
                      <a:t>]Cl</a:t>
                    </a:r>
                    <a:r>
                      <a:rPr lang="en-US" sz="3200" baseline="-25000" dirty="0" smtClean="0"/>
                      <a:t>3</a:t>
                    </a:r>
                    <a:endParaRPr lang="en-US" sz="3200" baseline="-25000" dirty="0"/>
                  </a:p>
                </p:txBody>
              </p:sp>
              <p:sp>
                <p:nvSpPr>
                  <p:cNvPr id="75" name="Curved Down Arrow 74"/>
                  <p:cNvSpPr/>
                  <p:nvPr/>
                </p:nvSpPr>
                <p:spPr>
                  <a:xfrm rot="10978712">
                    <a:off x="4272676" y="6418463"/>
                    <a:ext cx="685800" cy="228600"/>
                  </a:xfrm>
                  <a:prstGeom prst="curvedDown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3" name="Curved Down Arrow 72"/>
                <p:cNvSpPr/>
                <p:nvPr/>
              </p:nvSpPr>
              <p:spPr>
                <a:xfrm>
                  <a:off x="4572000" y="5334000"/>
                  <a:ext cx="1295400" cy="228600"/>
                </a:xfrm>
                <a:prstGeom prst="curved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7315200" y="5562600"/>
                <a:ext cx="63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Ionic</a:t>
                </a:r>
                <a:endParaRPr lang="en-US" dirty="0"/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152400" y="1219200"/>
            <a:ext cx="380047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Coordination number</a:t>
            </a:r>
            <a:r>
              <a:rPr lang="en-US" dirty="0"/>
              <a:t> - the number of ligand atoms that are bonded directly to the central metal ion.  The coordination number </a:t>
            </a:r>
            <a:r>
              <a:rPr lang="en-US" dirty="0">
                <a:solidFill>
                  <a:srgbClr val="FF0000"/>
                </a:solidFill>
              </a:rPr>
              <a:t>is specific for a given metal ion</a:t>
            </a:r>
            <a:r>
              <a:rPr lang="en-US" dirty="0"/>
              <a:t> in a particular oxidation state and compound.</a:t>
            </a:r>
          </a:p>
        </p:txBody>
      </p:sp>
    </p:spTree>
    <p:extLst>
      <p:ext uri="{BB962C8B-B14F-4D97-AF65-F5344CB8AC3E}">
        <p14:creationId xmlns:p14="http://schemas.microsoft.com/office/powerpoint/2010/main" val="27567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Compounds: Components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143000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each of the following compounds Identify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ligands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counterions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possible ions in water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central atom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coordination </a:t>
            </a:r>
            <a:r>
              <a:rPr lang="en-US" dirty="0" smtClean="0"/>
              <a:t>number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oxidation </a:t>
            </a:r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en-US" dirty="0" smtClean="0"/>
              <a:t>metal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Co(NH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5</a:t>
            </a:r>
            <a:r>
              <a:rPr lang="en-US" dirty="0"/>
              <a:t>Cl]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Cr(NH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6</a:t>
            </a:r>
            <a:r>
              <a:rPr lang="en-US" dirty="0"/>
              <a:t>](NO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 </a:t>
            </a:r>
            <a:endParaRPr lang="en-US" dirty="0" smtClean="0"/>
          </a:p>
          <a:p>
            <a:r>
              <a:rPr lang="en-US" dirty="0" smtClean="0"/>
              <a:t>Na</a:t>
            </a:r>
            <a:r>
              <a:rPr lang="en-US" baseline="-25000" dirty="0" smtClean="0"/>
              <a:t>4</a:t>
            </a:r>
            <a:r>
              <a:rPr lang="en-US" dirty="0" smtClean="0"/>
              <a:t>[V(CN)</a:t>
            </a:r>
            <a:r>
              <a:rPr lang="en-US" baseline="-25000" dirty="0" smtClean="0"/>
              <a:t>6</a:t>
            </a:r>
            <a:r>
              <a:rPr lang="en-US" dirty="0" smtClean="0"/>
              <a:t>]</a:t>
            </a:r>
          </a:p>
          <a:p>
            <a:r>
              <a:rPr lang="en-US" dirty="0" smtClean="0"/>
              <a:t>[Cr(NH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[Ag(NH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/>
              <a:t> 2</a:t>
            </a:r>
            <a:r>
              <a:rPr lang="en-US" dirty="0" smtClean="0"/>
              <a:t>]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Fe</a:t>
            </a:r>
            <a:r>
              <a:rPr lang="en-US" dirty="0"/>
              <a:t>(CO)</a:t>
            </a:r>
            <a:r>
              <a:rPr lang="en-US" baseline="-25000" dirty="0"/>
              <a:t>5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02727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Ligands and coordination number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850C4C-CE7D-E84C-8BA4-75813F6A87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atom in a ligand that is bound directly to the metal atom is the </a:t>
            </a:r>
            <a:r>
              <a:rPr lang="en-US" b="1" i="1">
                <a:solidFill>
                  <a:schemeClr val="accent2"/>
                </a:solidFill>
              </a:rPr>
              <a:t>donor atom</a:t>
            </a:r>
            <a:r>
              <a:rPr lang="en-US"/>
              <a:t>.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971800" y="1447800"/>
            <a:ext cx="1258888" cy="1139825"/>
            <a:chOff x="278" y="3399"/>
            <a:chExt cx="793" cy="71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78" y="38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42" y="350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16" y="382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744" y="3720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464" y="3728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 rot="-2135606">
              <a:off x="464" y="3399"/>
              <a:ext cx="279" cy="289"/>
              <a:chOff x="1526" y="3612"/>
              <a:chExt cx="279" cy="289"/>
            </a:xfrm>
          </p:grpSpPr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1526" y="3613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622" y="3612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 rot="2135606" flipH="1">
              <a:off x="625" y="3400"/>
              <a:ext cx="279" cy="289"/>
              <a:chOff x="1526" y="3612"/>
              <a:chExt cx="279" cy="289"/>
            </a:xfrm>
          </p:grpSpPr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1526" y="3613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1622" y="3612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724400" y="1371600"/>
            <a:ext cx="1258888" cy="1270000"/>
            <a:chOff x="3024" y="3328"/>
            <a:chExt cx="793" cy="800"/>
          </a:xfrm>
        </p:grpSpPr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273" y="3328"/>
              <a:ext cx="279" cy="289"/>
              <a:chOff x="1526" y="3612"/>
              <a:chExt cx="279" cy="289"/>
            </a:xfrm>
          </p:grpSpPr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26" y="3613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auto">
              <a:xfrm>
                <a:off x="1622" y="3612"/>
                <a:ext cx="1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Arial" charset="0"/>
                  </a:rPr>
                  <a:t>•</a:t>
                </a:r>
                <a:endParaRPr lang="en-US"/>
              </a:p>
            </p:txBody>
          </p:sp>
        </p:grp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024" y="378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288" y="346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62" y="379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3490" y="3681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210" y="3689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408" y="36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8" y="38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3187700" y="1460500"/>
            <a:ext cx="838200" cy="609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927600" y="1447800"/>
            <a:ext cx="838200" cy="609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2400" y="24384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number of donor atoms surrounding the central metal atom in a complex ion is the </a:t>
            </a:r>
            <a:r>
              <a:rPr lang="en-US" b="1" i="1" dirty="0"/>
              <a:t>coordination number</a:t>
            </a:r>
            <a:r>
              <a:rPr lang="en-US" dirty="0"/>
              <a:t>.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56657"/>
              </p:ext>
            </p:extLst>
          </p:nvPr>
        </p:nvGraphicFramePr>
        <p:xfrm>
          <a:off x="762000" y="3200400"/>
          <a:ext cx="838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18542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Donors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donor</a:t>
                      </a:r>
                      <a:r>
                        <a:rPr lang="en-US" baseline="0" dirty="0" smtClean="0"/>
                        <a:t>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Monodentate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O, 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 donor</a:t>
                      </a:r>
                      <a:r>
                        <a:rPr lang="en-US" baseline="0" dirty="0" smtClean="0"/>
                        <a:t>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Bidentate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Ethylenediamine</a:t>
                      </a:r>
                      <a:r>
                        <a:rPr lang="en-US" dirty="0" smtClean="0"/>
                        <a:t> (en), Oxalate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Three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Polydentate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28600" y="4748213"/>
            <a:ext cx="8610600" cy="2109787"/>
            <a:chOff x="228600" y="4748213"/>
            <a:chExt cx="8610600" cy="2109787"/>
          </a:xfrm>
        </p:grpSpPr>
        <p:pic>
          <p:nvPicPr>
            <p:cNvPr id="36" name="Picture 4" descr="24_04-04UN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3"/>
            <a:stretch>
              <a:fillRect/>
            </a:stretch>
          </p:blipFill>
          <p:spPr bwMode="auto">
            <a:xfrm>
              <a:off x="5029200" y="4748213"/>
              <a:ext cx="3810000" cy="2109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228600" y="5181600"/>
              <a:ext cx="4572000" cy="109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Some </a:t>
              </a:r>
              <a:r>
                <a:rPr lang="en-US" dirty="0"/>
                <a:t>ligands can form more than one coordinate covalent bond with the metal </a:t>
              </a:r>
              <a:r>
                <a:rPr lang="en-US" dirty="0" smtClean="0"/>
                <a:t>atom lone </a:t>
              </a:r>
              <a:r>
                <a:rPr lang="en-US" dirty="0"/>
                <a:t>pairs on different atoms that are separate enough so that both can reach the metal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52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Ligands and coordination number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3" descr="siL48593_t23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0"/>
            <a:ext cx="7946433" cy="345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4329660"/>
            <a:ext cx="8839200" cy="2595223"/>
            <a:chOff x="228600" y="4329660"/>
            <a:chExt cx="8839200" cy="2595223"/>
          </a:xfrm>
        </p:grpSpPr>
        <p:sp>
          <p:nvSpPr>
            <p:cNvPr id="8" name="Rectangle 7"/>
            <p:cNvSpPr/>
            <p:nvPr/>
          </p:nvSpPr>
          <p:spPr>
            <a:xfrm>
              <a:off x="228600" y="4724400"/>
              <a:ext cx="2971800" cy="1343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Chelate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is a complex ion containing a </a:t>
              </a:r>
              <a:r>
                <a:rPr lang="en-US" dirty="0" err="1" smtClean="0"/>
                <a:t>multidentate</a:t>
              </a:r>
              <a:r>
                <a:rPr lang="en-US" dirty="0" smtClean="0"/>
                <a:t> ligand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The ligand </a:t>
              </a:r>
              <a:r>
                <a:rPr lang="en-US" dirty="0"/>
                <a:t>is called the </a:t>
              </a:r>
              <a:r>
                <a:rPr lang="en-US" b="1" dirty="0"/>
                <a:t>chelating agent</a:t>
              </a:r>
              <a:endParaRPr lang="en-US" dirty="0"/>
            </a:p>
          </p:txBody>
        </p:sp>
        <p:pic>
          <p:nvPicPr>
            <p:cNvPr id="9" name="Picture 5" descr="06a_bur75640_22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8"/>
            <a:stretch>
              <a:fillRect/>
            </a:stretch>
          </p:blipFill>
          <p:spPr bwMode="auto">
            <a:xfrm>
              <a:off x="2895600" y="4329660"/>
              <a:ext cx="6172200" cy="259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15000" y="6324600"/>
              <a:ext cx="2738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What’s the coordination #?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29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Ligands and coordination number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05413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edta_metal_sequester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51" y="595340"/>
            <a:ext cx="2801276" cy="3960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4179" y="4723040"/>
            <a:ext cx="159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EDTA chelating</a:t>
            </a:r>
            <a:br>
              <a:rPr lang="en-US"/>
            </a:br>
            <a:r>
              <a:rPr lang="en-US"/>
              <a:t>agent</a:t>
            </a:r>
          </a:p>
        </p:txBody>
      </p:sp>
      <p:pic>
        <p:nvPicPr>
          <p:cNvPr id="8" name="Picture 7" descr="Image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3" y="3663950"/>
            <a:ext cx="3606800" cy="269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4994" y="5688816"/>
            <a:ext cx="285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Triphosphate is a tri-dentate</a:t>
            </a:r>
            <a:br>
              <a:rPr lang="en-US"/>
            </a:br>
            <a:r>
              <a:rPr lang="en-US"/>
              <a:t>chelating agent</a:t>
            </a:r>
          </a:p>
        </p:txBody>
      </p:sp>
    </p:spTree>
    <p:extLst>
      <p:ext uri="{BB962C8B-B14F-4D97-AF65-F5344CB8AC3E}">
        <p14:creationId xmlns:p14="http://schemas.microsoft.com/office/powerpoint/2010/main" val="175725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10099</TotalTime>
  <Words>1044</Words>
  <Application>Microsoft Macintosh PowerPoint</Application>
  <PresentationFormat>On-screen Show (4:3)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1_Custom Design</vt:lpstr>
      <vt:lpstr>Custom Design</vt:lpstr>
      <vt:lpstr>Transition Metals: Structure and Bonding</vt:lpstr>
      <vt:lpstr>Transition Metals</vt:lpstr>
      <vt:lpstr>Coordination Compounds: An Acid-Base Reaction</vt:lpstr>
      <vt:lpstr>Introduction to coordination compounds</vt:lpstr>
      <vt:lpstr>Coordination Compounds: Components</vt:lpstr>
      <vt:lpstr>Coordination Compounds: Components</vt:lpstr>
      <vt:lpstr>Ligands and coordination number</vt:lpstr>
      <vt:lpstr>Ligands and coordination number</vt:lpstr>
      <vt:lpstr>Ligands and coordination number</vt:lpstr>
      <vt:lpstr>Ligands and coordination number</vt:lpstr>
      <vt:lpstr>Coordination Compounds: Geometry</vt:lpstr>
      <vt:lpstr>Isomerism</vt:lpstr>
      <vt:lpstr>Isomerism</vt:lpstr>
      <vt:lpstr>Geometric (cis-trans) / (fac-mer) isomerism.</vt:lpstr>
      <vt:lpstr>Geometric (cis-trans) / (fac-mer) isomerism.</vt:lpstr>
      <vt:lpstr>Coordination Compounds: Optical Isomerism</vt:lpstr>
      <vt:lpstr>Isomerism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Units, Conversions and Representations</dc:title>
  <dc:creator>Xavier Prat-Resina</dc:creator>
  <cp:lastModifiedBy>Xavier Prat-Resina</cp:lastModifiedBy>
  <cp:revision>283</cp:revision>
  <dcterms:created xsi:type="dcterms:W3CDTF">2011-05-25T14:21:45Z</dcterms:created>
  <dcterms:modified xsi:type="dcterms:W3CDTF">2015-04-10T17:00:23Z</dcterms:modified>
</cp:coreProperties>
</file>