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18"/>
  </p:notesMasterIdLst>
  <p:handoutMasterIdLst>
    <p:handoutMasterId r:id="rId19"/>
  </p:handoutMasterIdLst>
  <p:sldIdLst>
    <p:sldId id="256" r:id="rId4"/>
    <p:sldId id="304" r:id="rId5"/>
    <p:sldId id="305" r:id="rId6"/>
    <p:sldId id="308" r:id="rId7"/>
    <p:sldId id="309" r:id="rId8"/>
    <p:sldId id="322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3353D6-3C09-AB4D-A9EA-142C54C481FF}">
          <p14:sldIdLst>
            <p14:sldId id="256"/>
            <p14:sldId id="304"/>
            <p14:sldId id="305"/>
            <p14:sldId id="308"/>
            <p14:sldId id="309"/>
            <p14:sldId id="322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avier Prat-Resi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A21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28" autoAdjust="0"/>
    <p:restoredTop sz="95079" autoAdjust="0"/>
  </p:normalViewPr>
  <p:slideViewPr>
    <p:cSldViewPr snapToGrid="0" snapToObjects="1">
      <p:cViewPr>
        <p:scale>
          <a:sx n="110" d="100"/>
          <a:sy n="110" d="100"/>
        </p:scale>
        <p:origin x="-8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31642-EF08-8D4D-A349-C3F01521AD65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6E27A-7558-824D-841B-E889F86F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7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AF3C1-D4F1-D04B-8A98-5B4EFEAD8420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54F6B-22BF-6E4C-B1B5-18D752BCC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7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192" y="237150"/>
            <a:ext cx="5472962" cy="50541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Session XX: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431" y="0"/>
            <a:ext cx="742569" cy="7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8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7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4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7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4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23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9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27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58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6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38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0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7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6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2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3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43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38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4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36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9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1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D2702-FBF6-CD4E-A6D6-DA4EDAF979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6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5E95D-D28A-C44B-B5A6-DA066A54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Chem 2333: General Chemistry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82CD-49EB-D647-895B-D005364F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4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 Metals: Structure and 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General Chemistry II Chem2333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939" y="6356350"/>
            <a:ext cx="11176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94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1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Bond Theory: Hybridization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78437"/>
            <a:ext cx="72247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2569"/>
            <a:ext cx="52578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3" y="2459796"/>
            <a:ext cx="5014913" cy="281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803900" y="1034911"/>
            <a:ext cx="3340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The </a:t>
            </a:r>
            <a:r>
              <a:rPr lang="en-US" sz="2000" b="1" i="1" dirty="0" err="1"/>
              <a:t>sp</a:t>
            </a:r>
            <a:r>
              <a:rPr lang="en-US" sz="2000" b="1" dirty="0"/>
              <a:t> hybrid orbitals in gaseous </a:t>
            </a:r>
            <a:r>
              <a:rPr lang="en-US" sz="2000" b="1" dirty="0" smtClean="0"/>
              <a:t>BeCl</a:t>
            </a:r>
            <a:r>
              <a:rPr lang="en-US" sz="2000" b="1" baseline="-25000" dirty="0" smtClean="0"/>
              <a:t>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52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Bond Theory: Hybridization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8"/>
          <a:stretch>
            <a:fillRect/>
          </a:stretch>
        </p:blipFill>
        <p:spPr bwMode="auto">
          <a:xfrm>
            <a:off x="381000" y="1143000"/>
            <a:ext cx="5048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4876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108700" y="114300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The </a:t>
            </a:r>
            <a:r>
              <a:rPr lang="en-US" sz="2000" b="1" i="1" dirty="0"/>
              <a:t>sp</a:t>
            </a:r>
            <a:r>
              <a:rPr lang="en-US" sz="2000" b="1" i="1" baseline="30000" dirty="0"/>
              <a:t>2</a:t>
            </a:r>
            <a:r>
              <a:rPr lang="en-US" sz="2000" b="1" dirty="0"/>
              <a:t> hybrid orbitals in BF</a:t>
            </a:r>
            <a:r>
              <a:rPr lang="en-US" sz="2000" b="1" baseline="-25000" dirty="0"/>
              <a:t>3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675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Bond Theory: Hybridization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5889625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293846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771900" y="11303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The </a:t>
            </a:r>
            <a:r>
              <a:rPr lang="en-US" sz="2000" b="1" i="1" dirty="0"/>
              <a:t>sp</a:t>
            </a:r>
            <a:r>
              <a:rPr lang="en-US" sz="2000" b="1" i="1" baseline="30000" dirty="0"/>
              <a:t>3</a:t>
            </a:r>
            <a:r>
              <a:rPr lang="en-US" sz="2000" b="1" dirty="0"/>
              <a:t> hybrid orbitals in CH</a:t>
            </a:r>
            <a:r>
              <a:rPr lang="en-US" sz="2000" b="1" baseline="-25000" dirty="0"/>
              <a:t>4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804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Bond Theory: Hybridization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7244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28495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40154" y="1088886"/>
            <a:ext cx="25894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The </a:t>
            </a:r>
            <a:r>
              <a:rPr lang="en-US" sz="2000" b="1" i="1" dirty="0"/>
              <a:t>sp</a:t>
            </a:r>
            <a:r>
              <a:rPr lang="en-US" sz="2000" b="1" i="1" baseline="30000" dirty="0"/>
              <a:t>3</a:t>
            </a:r>
            <a:r>
              <a:rPr lang="en-US" sz="2000" b="1" i="1" dirty="0"/>
              <a:t>d</a:t>
            </a:r>
            <a:r>
              <a:rPr lang="en-US" sz="2000" b="1" dirty="0"/>
              <a:t> hybrid orbitals in PCl</a:t>
            </a:r>
            <a:r>
              <a:rPr lang="en-US" sz="2000" b="1" baseline="-25000" dirty="0"/>
              <a:t>5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028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Bond Theory: Hybridization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04800" y="6858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/>
              <a:t>The conceptual steps from molecular formula to the </a:t>
            </a:r>
          </a:p>
          <a:p>
            <a:pPr algn="ctr"/>
            <a:r>
              <a:rPr lang="en-US" sz="2000" b="1" dirty="0"/>
              <a:t>hybrid orbitals used in bonding.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04800" y="2857500"/>
            <a:ext cx="1524000" cy="730250"/>
          </a:xfrm>
          <a:prstGeom prst="rect">
            <a:avLst/>
          </a:prstGeom>
          <a:noFill/>
          <a:ln w="28575">
            <a:solidFill>
              <a:srgbClr val="00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Molecular formula</a:t>
            </a:r>
            <a:endParaRPr lang="en-US" sz="200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438400" y="2857500"/>
            <a:ext cx="1524000" cy="730250"/>
          </a:xfrm>
          <a:prstGeom prst="rect">
            <a:avLst/>
          </a:prstGeom>
          <a:noFill/>
          <a:ln w="28575">
            <a:solidFill>
              <a:srgbClr val="00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Lewis structure</a:t>
            </a:r>
            <a:endParaRPr lang="en-US" sz="200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4572000" y="2667000"/>
            <a:ext cx="2209800" cy="1035050"/>
          </a:xfrm>
          <a:prstGeom prst="rect">
            <a:avLst/>
          </a:prstGeom>
          <a:noFill/>
          <a:ln w="28575">
            <a:solidFill>
              <a:srgbClr val="00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Molecular shape and e</a:t>
            </a:r>
            <a:r>
              <a:rPr lang="en-US" sz="2000" b="1" baseline="30000">
                <a:cs typeface="Arial" charset="0"/>
              </a:rPr>
              <a:t>−</a:t>
            </a:r>
            <a:r>
              <a:rPr lang="en-US" sz="2000" b="1"/>
              <a:t> group arrangement</a:t>
            </a:r>
            <a:endParaRPr lang="en-US" sz="200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391400" y="2895600"/>
            <a:ext cx="1524000" cy="730250"/>
          </a:xfrm>
          <a:prstGeom prst="rect">
            <a:avLst/>
          </a:prstGeom>
          <a:noFill/>
          <a:ln w="28575">
            <a:solidFill>
              <a:srgbClr val="00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/>
              <a:t>Hybrid orbitals</a:t>
            </a:r>
            <a:endParaRPr lang="en-US" sz="2000"/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1638300" y="1981200"/>
            <a:ext cx="990600" cy="1524000"/>
            <a:chOff x="1032" y="1248"/>
            <a:chExt cx="624" cy="960"/>
          </a:xfrm>
        </p:grpSpPr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1032" y="1248"/>
              <a:ext cx="624" cy="250"/>
            </a:xfrm>
            <a:prstGeom prst="rect">
              <a:avLst/>
            </a:prstGeom>
            <a:gradFill rotWithShape="1">
              <a:gsLst>
                <a:gs pos="0">
                  <a:srgbClr val="0099CC">
                    <a:alpha val="64998"/>
                  </a:srgbClr>
                </a:gs>
                <a:gs pos="100000">
                  <a:srgbClr val="00475E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Step 1</a:t>
              </a:r>
            </a:p>
          </p:txBody>
        </p:sp>
        <p:sp>
          <p:nvSpPr>
            <p:cNvPr id="15" name="AutoShape 33"/>
            <p:cNvSpPr>
              <a:spLocks noChangeArrowheads="1"/>
            </p:cNvSpPr>
            <p:nvPr/>
          </p:nvSpPr>
          <p:spPr bwMode="auto">
            <a:xfrm>
              <a:off x="1152" y="1872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0099CC"/>
            </a:solidFill>
            <a:ln w="9525">
              <a:solidFill>
                <a:srgbClr val="0099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3771900" y="1981200"/>
            <a:ext cx="990600" cy="1524000"/>
            <a:chOff x="2376" y="1248"/>
            <a:chExt cx="624" cy="960"/>
          </a:xfrm>
        </p:grpSpPr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376" y="1248"/>
              <a:ext cx="624" cy="250"/>
            </a:xfrm>
            <a:prstGeom prst="rect">
              <a:avLst/>
            </a:prstGeom>
            <a:gradFill rotWithShape="1">
              <a:gsLst>
                <a:gs pos="0">
                  <a:srgbClr val="0099CC">
                    <a:alpha val="64998"/>
                  </a:srgbClr>
                </a:gs>
                <a:gs pos="100000">
                  <a:srgbClr val="00475E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Step 2</a:t>
              </a:r>
            </a:p>
          </p:txBody>
        </p:sp>
        <p:sp>
          <p:nvSpPr>
            <p:cNvPr id="19" name="AutoShape 34"/>
            <p:cNvSpPr>
              <a:spLocks noChangeArrowheads="1"/>
            </p:cNvSpPr>
            <p:nvPr/>
          </p:nvSpPr>
          <p:spPr bwMode="auto">
            <a:xfrm>
              <a:off x="2496" y="1872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0099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21" name="Group 45"/>
          <p:cNvGrpSpPr>
            <a:grpSpLocks/>
          </p:cNvGrpSpPr>
          <p:nvPr/>
        </p:nvGrpSpPr>
        <p:grpSpPr bwMode="auto">
          <a:xfrm>
            <a:off x="6591300" y="1981200"/>
            <a:ext cx="990600" cy="1524000"/>
            <a:chOff x="4152" y="1248"/>
            <a:chExt cx="624" cy="960"/>
          </a:xfrm>
        </p:grpSpPr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4152" y="1248"/>
              <a:ext cx="624" cy="250"/>
            </a:xfrm>
            <a:prstGeom prst="rect">
              <a:avLst/>
            </a:prstGeom>
            <a:gradFill rotWithShape="1">
              <a:gsLst>
                <a:gs pos="0">
                  <a:srgbClr val="0099CC">
                    <a:alpha val="64998"/>
                  </a:srgbClr>
                </a:gs>
                <a:gs pos="100000">
                  <a:srgbClr val="00475E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/>
                <a:t>Step 3</a:t>
              </a:r>
            </a:p>
          </p:txBody>
        </p:sp>
        <p:sp>
          <p:nvSpPr>
            <p:cNvPr id="23" name="AutoShape 35"/>
            <p:cNvSpPr>
              <a:spLocks noChangeArrowheads="1"/>
            </p:cNvSpPr>
            <p:nvPr/>
          </p:nvSpPr>
          <p:spPr bwMode="auto">
            <a:xfrm>
              <a:off x="4272" y="1872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0099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4713" y="4013200"/>
            <a:ext cx="8096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hybridization on the N atom in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 and in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 smtClean="0"/>
              <a:t>?</a:t>
            </a:r>
          </a:p>
          <a:p>
            <a:r>
              <a:rPr lang="en-US" dirty="0"/>
              <a:t>a. </a:t>
            </a:r>
            <a:r>
              <a:rPr lang="en-US" i="1" dirty="0"/>
              <a:t>sp</a:t>
            </a:r>
            <a:r>
              <a:rPr lang="en-US" baseline="30000" dirty="0"/>
              <a:t>2</a:t>
            </a:r>
            <a:r>
              <a:rPr lang="en-US" dirty="0"/>
              <a:t> for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 and </a:t>
            </a:r>
            <a:r>
              <a:rPr lang="en-US" i="1" dirty="0"/>
              <a:t>sp</a:t>
            </a:r>
            <a:r>
              <a:rPr lang="en-US" baseline="30000" dirty="0"/>
              <a:t>3</a:t>
            </a:r>
            <a:r>
              <a:rPr lang="en-US" dirty="0"/>
              <a:t> for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i="1" dirty="0"/>
              <a:t>sp</a:t>
            </a:r>
            <a:r>
              <a:rPr lang="en-US" baseline="30000" dirty="0"/>
              <a:t>3</a:t>
            </a:r>
            <a:r>
              <a:rPr lang="en-US" dirty="0"/>
              <a:t> for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 and </a:t>
            </a:r>
            <a:r>
              <a:rPr lang="en-US" i="1" dirty="0"/>
              <a:t>sp</a:t>
            </a:r>
            <a:r>
              <a:rPr lang="en-US" baseline="30000" dirty="0"/>
              <a:t>2</a:t>
            </a:r>
            <a:r>
              <a:rPr lang="en-US" dirty="0"/>
              <a:t> for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i="1" dirty="0" err="1"/>
              <a:t>sp</a:t>
            </a:r>
            <a:r>
              <a:rPr lang="en-US" dirty="0"/>
              <a:t> for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 and </a:t>
            </a:r>
            <a:r>
              <a:rPr lang="en-US" i="1" dirty="0"/>
              <a:t>sp</a:t>
            </a:r>
            <a:r>
              <a:rPr lang="en-US" baseline="30000" dirty="0"/>
              <a:t>2</a:t>
            </a:r>
            <a:r>
              <a:rPr lang="en-US" dirty="0"/>
              <a:t> for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i="1" dirty="0"/>
              <a:t>sp</a:t>
            </a:r>
            <a:r>
              <a:rPr lang="en-US" baseline="30000" dirty="0"/>
              <a:t>2</a:t>
            </a:r>
            <a:r>
              <a:rPr lang="en-US" dirty="0"/>
              <a:t> for both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5778500"/>
            <a:ext cx="386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Do the same between CO</a:t>
            </a:r>
            <a:r>
              <a:rPr lang="en-US" baseline="-25000" dirty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and CO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baseline="30000" dirty="0" smtClean="0">
                <a:sym typeface="Wingdings"/>
              </a:rPr>
              <a:t>2-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211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768" y="1306576"/>
            <a:ext cx="56092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Module </a:t>
            </a:r>
            <a:r>
              <a:rPr lang="en-US" dirty="0" smtClean="0"/>
              <a:t>6 – Session 3</a:t>
            </a:r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Video 1: Reviewing theories of bonding.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We need a better description of bonding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Video </a:t>
            </a:r>
            <a:r>
              <a:rPr lang="en-US" dirty="0"/>
              <a:t>2: </a:t>
            </a:r>
            <a:r>
              <a:rPr lang="en-US" dirty="0" smtClean="0"/>
              <a:t>Lewis structures (videos from first semesters)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Video 3: Combining atomic orbitals. Hybrid orbitals (I).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Why hybrid orbitals and not just orbitals?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sp hybridization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Video 4: Hybrid orbitals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need for a better bonding theory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091" y="1143000"/>
            <a:ext cx="834078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some observations that we cannot explain with current theories of bonding.</a:t>
            </a:r>
          </a:p>
          <a:p>
            <a:endParaRPr lang="en-US" dirty="0" smtClean="0"/>
          </a:p>
          <a:p>
            <a:r>
              <a:rPr lang="en-US" dirty="0" smtClean="0"/>
              <a:t>NiCO</a:t>
            </a:r>
            <a:r>
              <a:rPr lang="en-US" baseline="-25000" dirty="0" smtClean="0"/>
              <a:t>4</a:t>
            </a:r>
            <a:r>
              <a:rPr lang="en-US" dirty="0" smtClean="0"/>
              <a:t> is tetrahedral</a:t>
            </a:r>
          </a:p>
          <a:p>
            <a:endParaRPr lang="en-US" dirty="0"/>
          </a:p>
          <a:p>
            <a:r>
              <a:rPr lang="en-US" dirty="0" err="1" smtClean="0"/>
              <a:t>Pt</a:t>
            </a:r>
            <a:r>
              <a:rPr lang="en-US" dirty="0" smtClean="0"/>
              <a:t>(CO)</a:t>
            </a:r>
            <a:r>
              <a:rPr lang="en-US" baseline="-25000" dirty="0" smtClean="0"/>
              <a:t>4</a:t>
            </a:r>
            <a:r>
              <a:rPr lang="en-US" dirty="0" smtClean="0"/>
              <a:t> is square-planar</a:t>
            </a:r>
          </a:p>
          <a:p>
            <a:endParaRPr lang="en-US" dirty="0"/>
          </a:p>
          <a:p>
            <a:r>
              <a:rPr lang="en-US" dirty="0" smtClean="0"/>
              <a:t>Co </a:t>
            </a:r>
            <a:r>
              <a:rPr lang="en-US" smtClean="0"/>
              <a:t>admits six ligands but Ni only four.</a:t>
            </a:r>
          </a:p>
          <a:p>
            <a:endParaRPr lang="en-US"/>
          </a:p>
          <a:p>
            <a:r>
              <a:rPr lang="en-US"/>
              <a:t>[Co(NH</a:t>
            </a:r>
            <a:r>
              <a:rPr lang="en-US" baseline="-25000"/>
              <a:t>3</a:t>
            </a:r>
            <a:r>
              <a:rPr lang="en-US"/>
              <a:t>)</a:t>
            </a:r>
            <a:r>
              <a:rPr lang="en-US" baseline="-25000"/>
              <a:t>6</a:t>
            </a:r>
            <a:r>
              <a:rPr lang="en-US"/>
              <a:t>]</a:t>
            </a:r>
            <a:r>
              <a:rPr lang="en-US" baseline="30000"/>
              <a:t>3+</a:t>
            </a:r>
            <a:r>
              <a:rPr lang="en-US"/>
              <a:t> is yellow and [Co(NH</a:t>
            </a:r>
            <a:r>
              <a:rPr lang="en-US" baseline="-25000"/>
              <a:t>3</a:t>
            </a:r>
            <a:r>
              <a:rPr lang="en-US"/>
              <a:t>)</a:t>
            </a:r>
            <a:r>
              <a:rPr lang="en-US" baseline="-25000"/>
              <a:t>5</a:t>
            </a:r>
            <a:r>
              <a:rPr lang="en-US"/>
              <a:t>Cl]</a:t>
            </a:r>
            <a:r>
              <a:rPr lang="en-US" baseline="30000"/>
              <a:t>2+</a:t>
            </a:r>
            <a:r>
              <a:rPr lang="en-US"/>
              <a:t> is purple</a:t>
            </a:r>
          </a:p>
          <a:p>
            <a:endParaRPr lang="en-US"/>
          </a:p>
          <a:p>
            <a:r>
              <a:rPr lang="en-US"/>
              <a:t>[</a:t>
            </a:r>
            <a:r>
              <a:rPr lang="en-US"/>
              <a:t>FeBr</a:t>
            </a:r>
            <a:r>
              <a:rPr lang="en-US" baseline="-25000"/>
              <a:t>6</a:t>
            </a:r>
            <a:r>
              <a:rPr lang="en-US"/>
              <a:t>]</a:t>
            </a:r>
            <a:r>
              <a:rPr lang="en-US" baseline="30000"/>
              <a:t>4- </a:t>
            </a:r>
            <a:r>
              <a:rPr lang="en-US"/>
              <a:t>is paramagnetic (unparied electrons) and [Fe(CN)</a:t>
            </a:r>
            <a:r>
              <a:rPr lang="en-US" baseline="-25000"/>
              <a:t>6</a:t>
            </a:r>
            <a:r>
              <a:rPr lang="en-US"/>
              <a:t>]</a:t>
            </a:r>
            <a:r>
              <a:rPr lang="en-US" baseline="30000"/>
              <a:t>4-</a:t>
            </a:r>
            <a:r>
              <a:rPr lang="en-US"/>
              <a:t> is diamagnetic (paired e)</a:t>
            </a:r>
          </a:p>
        </p:txBody>
      </p:sp>
    </p:spTree>
    <p:extLst>
      <p:ext uri="{BB962C8B-B14F-4D97-AF65-F5344CB8AC3E}">
        <p14:creationId xmlns:p14="http://schemas.microsoft.com/office/powerpoint/2010/main" val="265864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bonding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41883"/>
              </p:ext>
            </p:extLst>
          </p:nvPr>
        </p:nvGraphicFramePr>
        <p:xfrm>
          <a:off x="1257300" y="1828800"/>
          <a:ext cx="6515100" cy="376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Theory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Distinguish between cases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Lewis</a:t>
                      </a:r>
                      <a:r>
                        <a:rPr lang="en-US" baseline="0" dirty="0" smtClean="0"/>
                        <a:t> structures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bond is stronger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is weaker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VSEPR</a:t>
                      </a:r>
                      <a:r>
                        <a:rPr lang="en-US" baseline="0" dirty="0" smtClean="0"/>
                        <a:t> theory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BF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 is</a:t>
                      </a:r>
                      <a:r>
                        <a:rPr lang="en-US" baseline="0" dirty="0" smtClean="0"/>
                        <a:t> non-polar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 has a dipole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Valence Bond Theory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1,2-dichloroethane rotates around C-C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There are two E</a:t>
                      </a:r>
                      <a:r>
                        <a:rPr lang="en-US" baseline="0" dirty="0" smtClean="0"/>
                        <a:t> and Z 1,2-dichlorethene.</a:t>
                      </a:r>
                    </a:p>
                    <a:p>
                      <a:r>
                        <a:rPr lang="en-US" baseline="0" dirty="0" smtClean="0"/>
                        <a:t>C-C doesn’t rotate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Molecular orbital theory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is not attracted by magnets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is attracted by magnets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3139440"/>
            <a:ext cx="1524000" cy="109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154" y="3139440"/>
            <a:ext cx="977900" cy="746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654" y="3139440"/>
            <a:ext cx="9779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000" y="9652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The main successes of each theory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107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bonding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473538"/>
            <a:ext cx="36957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Which of the following compounds has the shortest bond between nitrogen and oxygen</a:t>
            </a:r>
            <a:r>
              <a:rPr lang="en-US" sz="1600" dirty="0" smtClean="0"/>
              <a:t>?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a</a:t>
            </a:r>
            <a:r>
              <a:rPr lang="en-US" sz="1600" dirty="0"/>
              <a:t>. NO</a:t>
            </a:r>
            <a:r>
              <a:rPr lang="en-US" sz="1600" baseline="-25000" dirty="0"/>
              <a:t>3</a:t>
            </a:r>
            <a:r>
              <a:rPr lang="en-US" sz="1600" baseline="30000" dirty="0"/>
              <a:t>-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</a:t>
            </a:r>
            <a:r>
              <a:rPr lang="en-US" sz="1600" dirty="0"/>
              <a:t>. N</a:t>
            </a:r>
            <a:r>
              <a:rPr lang="en-US" sz="1600" baseline="-25000" dirty="0"/>
              <a:t>2</a:t>
            </a:r>
            <a:r>
              <a:rPr lang="en-US" sz="1600" dirty="0"/>
              <a:t>O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</a:t>
            </a:r>
            <a:r>
              <a:rPr lang="en-US" sz="1600" dirty="0"/>
              <a:t>. </a:t>
            </a:r>
            <a:r>
              <a:rPr lang="en-US" sz="1600" dirty="0" err="1"/>
              <a:t>NOCl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</a:t>
            </a:r>
            <a:r>
              <a:rPr lang="en-US" sz="1600" dirty="0"/>
              <a:t>. H</a:t>
            </a:r>
            <a:r>
              <a:rPr lang="en-US" sz="1600" baseline="-25000" dirty="0"/>
              <a:t>3</a:t>
            </a:r>
            <a:r>
              <a:rPr lang="en-US" sz="1600" dirty="0"/>
              <a:t>NO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573741"/>
            <a:ext cx="3657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Which of the following has the smallest H-X-H bond angle?</a:t>
            </a:r>
          </a:p>
          <a:p>
            <a:r>
              <a:rPr lang="en-US" sz="1600" dirty="0" smtClean="0"/>
              <a:t>a</a:t>
            </a:r>
            <a:r>
              <a:rPr lang="en-US" sz="1600" dirty="0"/>
              <a:t>. PH</a:t>
            </a:r>
            <a:r>
              <a:rPr lang="en-US" sz="1600" baseline="-25000" dirty="0"/>
              <a:t>3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</a:t>
            </a:r>
            <a:r>
              <a:rPr lang="en-US" sz="1600" dirty="0"/>
              <a:t>. NH</a:t>
            </a:r>
            <a:r>
              <a:rPr lang="en-US" sz="1600" baseline="-25000" dirty="0"/>
              <a:t>4</a:t>
            </a:r>
            <a:r>
              <a:rPr lang="en-US" sz="1600" baseline="30000" dirty="0"/>
              <a:t>+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</a:t>
            </a:r>
            <a:r>
              <a:rPr lang="en-US" sz="1600" dirty="0"/>
              <a:t>. C</a:t>
            </a:r>
            <a:r>
              <a:rPr lang="en-US" sz="1600" baseline="-25000" dirty="0"/>
              <a:t>2</a:t>
            </a:r>
            <a:r>
              <a:rPr lang="en-US" sz="1600" dirty="0"/>
              <a:t>H</a:t>
            </a:r>
            <a:r>
              <a:rPr lang="en-US" sz="1600" baseline="-25000" dirty="0"/>
              <a:t>4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</a:t>
            </a:r>
            <a:r>
              <a:rPr lang="en-US" sz="1600" dirty="0"/>
              <a:t>. H</a:t>
            </a:r>
            <a:r>
              <a:rPr lang="en-US" sz="1600" baseline="-25000" dirty="0"/>
              <a:t>2</a:t>
            </a:r>
            <a:r>
              <a:rPr lang="en-US" sz="1600" dirty="0"/>
              <a:t>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4940" y="3573741"/>
            <a:ext cx="4114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Which of the following molecules is nonpolar</a:t>
            </a:r>
            <a:r>
              <a:rPr lang="en-US" sz="1600" dirty="0" smtClean="0"/>
              <a:t>?</a:t>
            </a:r>
          </a:p>
          <a:p>
            <a:endParaRPr lang="en-US" sz="1600" dirty="0" smtClean="0"/>
          </a:p>
          <a:p>
            <a:r>
              <a:rPr lang="en-US" sz="1600" dirty="0" smtClean="0"/>
              <a:t>a</a:t>
            </a:r>
            <a:r>
              <a:rPr lang="en-US" sz="1600" dirty="0"/>
              <a:t>. BrF</a:t>
            </a:r>
            <a:r>
              <a:rPr lang="en-US" sz="1600" baseline="-25000" dirty="0"/>
              <a:t>3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</a:t>
            </a:r>
            <a:r>
              <a:rPr lang="en-US" sz="1600" dirty="0"/>
              <a:t>. NF</a:t>
            </a:r>
            <a:r>
              <a:rPr lang="en-US" sz="1600" baseline="-25000" dirty="0"/>
              <a:t>3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</a:t>
            </a:r>
            <a:r>
              <a:rPr lang="en-US" sz="1600" dirty="0"/>
              <a:t>. BF</a:t>
            </a:r>
            <a:r>
              <a:rPr lang="en-US" sz="1600" baseline="-25000" dirty="0"/>
              <a:t>3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</a:t>
            </a:r>
            <a:r>
              <a:rPr lang="en-US" sz="1600" dirty="0"/>
              <a:t>. OF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4940" y="1473538"/>
            <a:ext cx="41148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Which of the following formulas represent substances that are likely to be stable at ordinary temperature and pressure? </a:t>
            </a:r>
          </a:p>
          <a:p>
            <a:r>
              <a:rPr lang="en-US" sz="1600" dirty="0"/>
              <a:t>a. BF</a:t>
            </a:r>
            <a:r>
              <a:rPr lang="en-US" sz="1600" baseline="-25000" dirty="0"/>
              <a:t>5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b</a:t>
            </a:r>
            <a:r>
              <a:rPr lang="en-US" sz="1600" dirty="0"/>
              <a:t>. BrF</a:t>
            </a:r>
            <a:r>
              <a:rPr lang="en-US" sz="1600" baseline="-25000" dirty="0"/>
              <a:t>5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</a:t>
            </a:r>
            <a:r>
              <a:rPr lang="en-US" sz="1600" dirty="0"/>
              <a:t>. NCl</a:t>
            </a:r>
            <a:r>
              <a:rPr lang="en-US" sz="1600" baseline="-25000" dirty="0"/>
              <a:t>3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</a:t>
            </a:r>
            <a:r>
              <a:rPr lang="en-US" sz="1600" dirty="0"/>
              <a:t>. OF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</a:t>
            </a:r>
            <a:r>
              <a:rPr lang="en-US" sz="1600" dirty="0"/>
              <a:t>. SF</a:t>
            </a:r>
            <a:r>
              <a:rPr lang="en-US" sz="1600" baseline="-25000" dirty="0"/>
              <a:t>4</a:t>
            </a:r>
            <a:r>
              <a:rPr lang="en-US" sz="16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192" y="952500"/>
            <a:ext cx="85825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For each of these questions you first need to know what theory will give you the answer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89200" y="5214581"/>
            <a:ext cx="3657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Which of the following </a:t>
            </a:r>
            <a:r>
              <a:rPr lang="en-US" sz="1600" dirty="0" smtClean="0"/>
              <a:t>molecules has the longest bond?</a:t>
            </a:r>
            <a:endParaRPr lang="en-US" sz="1600" dirty="0"/>
          </a:p>
          <a:p>
            <a:r>
              <a:rPr lang="en-US" sz="1600" dirty="0" smtClean="0"/>
              <a:t>a</a:t>
            </a:r>
            <a:r>
              <a:rPr lang="en-US" sz="1600" dirty="0"/>
              <a:t>. </a:t>
            </a:r>
            <a:r>
              <a:rPr lang="en-US" sz="1600" dirty="0" smtClean="0"/>
              <a:t>O</a:t>
            </a:r>
            <a:r>
              <a:rPr lang="en-US" sz="1600" baseline="-25000" dirty="0"/>
              <a:t>2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b</a:t>
            </a:r>
            <a:r>
              <a:rPr lang="en-US" sz="1600" dirty="0"/>
              <a:t>. </a:t>
            </a:r>
            <a:r>
              <a:rPr lang="en-US" sz="1600" dirty="0" smtClean="0"/>
              <a:t>O</a:t>
            </a:r>
            <a:r>
              <a:rPr lang="en-US" sz="1600" baseline="-25000" dirty="0"/>
              <a:t>2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c</a:t>
            </a:r>
            <a:r>
              <a:rPr lang="en-US" sz="1600" dirty="0"/>
              <a:t>. 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r>
              <a:rPr lang="en-US" sz="1600" baseline="30000" dirty="0"/>
              <a:t>-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d</a:t>
            </a:r>
            <a:r>
              <a:rPr lang="en-US" sz="1600" dirty="0"/>
              <a:t>. 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r>
              <a:rPr lang="en-US" sz="1600" baseline="30000" dirty="0" smtClean="0"/>
              <a:t>2-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78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bonding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3600" y="1003300"/>
            <a:ext cx="7974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theories for the same problem.</a:t>
            </a:r>
          </a:p>
          <a:p>
            <a:r>
              <a:rPr lang="en-US" dirty="0" smtClean="0"/>
              <a:t>One is not necessarily better than the other.</a:t>
            </a:r>
          </a:p>
          <a:p>
            <a:r>
              <a:rPr lang="en-US" dirty="0" smtClean="0"/>
              <a:t>They will answer different questions or may have different disadvantages or pitfalls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327400"/>
            <a:ext cx="184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12146"/>
              </p:ext>
            </p:extLst>
          </p:nvPr>
        </p:nvGraphicFramePr>
        <p:xfrm>
          <a:off x="76199" y="2058671"/>
          <a:ext cx="9017001" cy="429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889"/>
                <a:gridCol w="1001889"/>
                <a:gridCol w="1001889"/>
                <a:gridCol w="1001889"/>
                <a:gridCol w="1001889"/>
                <a:gridCol w="1001889"/>
                <a:gridCol w="1001889"/>
                <a:gridCol w="1001889"/>
                <a:gridCol w="1001889"/>
              </a:tblGrid>
              <a:tr h="11072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Predict molecular charge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Predict molecular structure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Predict molecular dipole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Predict</a:t>
                      </a:r>
                      <a:r>
                        <a:rPr lang="en-US" sz="1400" baseline="0" dirty="0" smtClean="0"/>
                        <a:t> rotation of bonds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Displays</a:t>
                      </a:r>
                      <a:r>
                        <a:rPr lang="en-US" sz="1400" baseline="0" dirty="0" smtClean="0"/>
                        <a:t> an accurate bonding pattern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Predicts bond energies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Predicts magnetism of molecules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Easy</a:t>
                      </a:r>
                      <a:r>
                        <a:rPr lang="en-US" sz="1400" baseline="0" dirty="0" smtClean="0"/>
                        <a:t> to visualize and little math</a:t>
                      </a:r>
                      <a:endParaRPr lang="en-US" sz="1400" dirty="0"/>
                    </a:p>
                  </a:txBody>
                  <a:tcPr/>
                </a:tc>
              </a:tr>
              <a:tr h="6993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Lewis Structures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</a:txBody>
                  <a:tcPr/>
                </a:tc>
              </a:tr>
              <a:tr h="4953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VSEPR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</a:txBody>
                  <a:tcPr/>
                </a:tc>
              </a:tr>
              <a:tr h="9032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Valence Bond Theory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</a:txBody>
                  <a:tcPr/>
                </a:tc>
              </a:tr>
              <a:tr h="9032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Molecular Orbital Theory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800" dirty="0" smtClean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3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Bond </a:t>
            </a:r>
            <a:r>
              <a:rPr lang="en-US" dirty="0" smtClean="0"/>
              <a:t>Theory: Themes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/>
          <a:stretch>
            <a:fillRect/>
          </a:stretch>
        </p:blipFill>
        <p:spPr bwMode="auto">
          <a:xfrm>
            <a:off x="533400" y="1143000"/>
            <a:ext cx="47371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95500" y="796925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Hydrogen, H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640013"/>
            <a:ext cx="284638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38300" y="2303126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Hydrogen fluoride, HF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365624"/>
            <a:ext cx="35052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828800" y="6157912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Fluorine, F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61000" y="1143000"/>
            <a:ext cx="368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/>
              <a:t>1. A </a:t>
            </a:r>
            <a:r>
              <a:rPr lang="en-US" sz="2000" dirty="0"/>
              <a:t>set of overlapping orbitals has a maximum of two electrons that must have opposite spins.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461000" y="2647613"/>
            <a:ext cx="33133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/>
              <a:t>2. The </a:t>
            </a:r>
            <a:r>
              <a:rPr lang="en-US" sz="2000" dirty="0"/>
              <a:t>greater the orbital overlap, the stronger (more stable) the bond</a:t>
            </a:r>
            <a:r>
              <a:rPr lang="en-US" sz="2000" dirty="0" smtClean="0"/>
              <a:t>. HF &gt; </a:t>
            </a:r>
            <a:r>
              <a:rPr lang="en-US" sz="2000" dirty="0" err="1" smtClean="0"/>
              <a:t>HCl</a:t>
            </a:r>
            <a:endParaRPr lang="en-US" sz="2000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61000" y="4014788"/>
            <a:ext cx="3746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/>
              <a:t>3. The </a:t>
            </a:r>
            <a:r>
              <a:rPr lang="en-US" sz="2000" dirty="0"/>
              <a:t>valence atomic orbitals in a molecule are </a:t>
            </a:r>
            <a:r>
              <a:rPr lang="en-US" sz="2000" i="1" dirty="0"/>
              <a:t>different</a:t>
            </a:r>
            <a:r>
              <a:rPr lang="en-US" sz="2000" dirty="0"/>
              <a:t> from those in isolated atoms.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448300" y="5340351"/>
            <a:ext cx="375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4. There </a:t>
            </a:r>
            <a:r>
              <a:rPr lang="en-US" sz="2000" dirty="0"/>
              <a:t>is a hybridization of atomic orbitals to form </a:t>
            </a:r>
            <a:r>
              <a:rPr lang="en-US" sz="2000" dirty="0" smtClean="0"/>
              <a:t>the molecule.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488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Bond Theory: </a:t>
            </a:r>
            <a:r>
              <a:rPr lang="en-US" dirty="0" smtClean="0"/>
              <a:t>Hybridization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10_06-04U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16000"/>
            <a:ext cx="2724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0_06-03U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7500"/>
            <a:ext cx="2997200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0_06-05UN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16000"/>
            <a:ext cx="28321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35000" y="4559300"/>
            <a:ext cx="7556500" cy="1901825"/>
            <a:chOff x="635000" y="4559300"/>
            <a:chExt cx="7556500" cy="1901825"/>
          </a:xfrm>
        </p:grpSpPr>
        <p:sp>
          <p:nvSpPr>
            <p:cNvPr id="10" name="Rectangle 9"/>
            <p:cNvSpPr/>
            <p:nvPr/>
          </p:nvSpPr>
          <p:spPr>
            <a:xfrm>
              <a:off x="635000" y="4559300"/>
              <a:ext cx="4572000" cy="15927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/>
                <a:t>It </a:t>
              </a:r>
              <a:r>
                <a:rPr lang="en-US" dirty="0"/>
                <a:t>was postulated that the valence atomic orbitals could </a:t>
              </a:r>
              <a:r>
                <a:rPr lang="en-US" b="1" dirty="0">
                  <a:solidFill>
                    <a:schemeClr val="hlink"/>
                  </a:solidFill>
                </a:rPr>
                <a:t>hybridize</a:t>
              </a:r>
              <a:r>
                <a:rPr lang="en-US" b="1" dirty="0"/>
                <a:t> </a:t>
              </a:r>
              <a:r>
                <a:rPr lang="en-US" dirty="0"/>
                <a:t>before bonding took place</a:t>
              </a:r>
            </a:p>
            <a:p>
              <a:pPr lvl="1">
                <a:lnSpc>
                  <a:spcPct val="90000"/>
                </a:lnSpc>
              </a:pPr>
              <a:r>
                <a:rPr lang="en-US" dirty="0"/>
                <a:t>one hybridization of C is to mix all the 2</a:t>
              </a:r>
              <a:r>
                <a:rPr lang="en-US" i="1" dirty="0"/>
                <a:t>s</a:t>
              </a:r>
              <a:r>
                <a:rPr lang="en-US" dirty="0"/>
                <a:t> and 2</a:t>
              </a:r>
              <a:r>
                <a:rPr lang="en-US" i="1" dirty="0"/>
                <a:t>p</a:t>
              </a:r>
              <a:r>
                <a:rPr lang="en-US" dirty="0"/>
                <a:t> orbitals to get 4 orbitals that point at the corners of a tetrahedron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6500" y="4619625"/>
              <a:ext cx="1905000" cy="184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8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Bond Theory: Hybridization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Chem 2333: General Chemistry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2702-FBF6-CD4E-A6D6-DA4EDAF9799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743200" y="4762500"/>
            <a:ext cx="685800" cy="381000"/>
          </a:xfrm>
          <a:prstGeom prst="rect">
            <a:avLst/>
          </a:prstGeom>
          <a:gradFill rotWithShape="1">
            <a:gsLst>
              <a:gs pos="0">
                <a:srgbClr val="470000">
                  <a:alpha val="35001"/>
                </a:srgbClr>
              </a:gs>
              <a:gs pos="100000">
                <a:srgbClr val="990000">
                  <a:alpha val="64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038600" y="4762500"/>
            <a:ext cx="685800" cy="381000"/>
          </a:xfrm>
          <a:prstGeom prst="rect">
            <a:avLst/>
          </a:prstGeom>
          <a:gradFill rotWithShape="1">
            <a:gsLst>
              <a:gs pos="0">
                <a:srgbClr val="470000">
                  <a:alpha val="35001"/>
                </a:srgbClr>
              </a:gs>
              <a:gs pos="100000">
                <a:srgbClr val="990000">
                  <a:alpha val="64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562600" y="4762500"/>
            <a:ext cx="685800" cy="381000"/>
          </a:xfrm>
          <a:prstGeom prst="rect">
            <a:avLst/>
          </a:prstGeom>
          <a:gradFill rotWithShape="1">
            <a:gsLst>
              <a:gs pos="0">
                <a:srgbClr val="470000">
                  <a:alpha val="35001"/>
                </a:srgbClr>
              </a:gs>
              <a:gs pos="100000">
                <a:srgbClr val="990000">
                  <a:alpha val="64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7086600" y="4762500"/>
            <a:ext cx="762000" cy="419100"/>
          </a:xfrm>
          <a:prstGeom prst="rect">
            <a:avLst/>
          </a:prstGeom>
          <a:gradFill rotWithShape="1">
            <a:gsLst>
              <a:gs pos="0">
                <a:srgbClr val="470000">
                  <a:alpha val="35001"/>
                </a:srgbClr>
              </a:gs>
              <a:gs pos="100000">
                <a:srgbClr val="990000">
                  <a:alpha val="64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295400" y="4762500"/>
            <a:ext cx="685800" cy="381000"/>
          </a:xfrm>
          <a:prstGeom prst="rect">
            <a:avLst/>
          </a:prstGeom>
          <a:gradFill rotWithShape="1">
            <a:gsLst>
              <a:gs pos="0">
                <a:srgbClr val="470000">
                  <a:alpha val="35001"/>
                </a:srgbClr>
              </a:gs>
              <a:gs pos="100000">
                <a:srgbClr val="990000">
                  <a:alpha val="64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295400" y="2133600"/>
            <a:ext cx="708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The </a:t>
            </a:r>
            <a:r>
              <a:rPr lang="en-US" sz="2000" u="sng"/>
              <a:t>numbe</a:t>
            </a:r>
            <a:r>
              <a:rPr lang="en-US" sz="2000"/>
              <a:t>r of hybrid orbitals obtained </a:t>
            </a:r>
            <a:r>
              <a:rPr lang="en-US" sz="2000" u="sng"/>
              <a:t>equals</a:t>
            </a:r>
            <a:r>
              <a:rPr lang="en-US" sz="2000"/>
              <a:t> the number of atomic orbitals mixed.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295400" y="2895600"/>
            <a:ext cx="708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The</a:t>
            </a:r>
            <a:r>
              <a:rPr lang="en-US" sz="2000" u="sng"/>
              <a:t> type</a:t>
            </a:r>
            <a:r>
              <a:rPr lang="en-US" sz="2000"/>
              <a:t> of hybrid orbitals obtained </a:t>
            </a:r>
            <a:r>
              <a:rPr lang="en-US" sz="2000" u="sng"/>
              <a:t>varies</a:t>
            </a:r>
            <a:r>
              <a:rPr lang="en-US" sz="2000"/>
              <a:t> with the types of atomic orbitals mixed.</a:t>
            </a:r>
          </a:p>
        </p:txBody>
      </p: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838200" y="1371600"/>
            <a:ext cx="3886200" cy="609600"/>
            <a:chOff x="528" y="864"/>
            <a:chExt cx="2448" cy="384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28" y="864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Key Points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720" y="1152"/>
              <a:ext cx="2256" cy="9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1371600" y="4724400"/>
            <a:ext cx="6553200" cy="396875"/>
            <a:chOff x="864" y="2976"/>
            <a:chExt cx="4128" cy="250"/>
          </a:xfrm>
        </p:grpSpPr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864" y="2976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sp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776" y="2976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sp</a:t>
              </a:r>
              <a:r>
                <a:rPr lang="en-US" sz="2000" baseline="30000"/>
                <a:t>2</a:t>
              </a:r>
              <a:endParaRPr lang="en-US" sz="2000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592" y="2976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sp</a:t>
              </a:r>
              <a:r>
                <a:rPr lang="en-US" sz="2000" baseline="30000"/>
                <a:t>3</a:t>
              </a:r>
              <a:endParaRPr lang="en-US" sz="2000"/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504" y="297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sp</a:t>
              </a:r>
              <a:r>
                <a:rPr lang="en-US" sz="2000" baseline="30000"/>
                <a:t>3</a:t>
              </a:r>
              <a:r>
                <a:rPr lang="en-US" sz="2000" i="1"/>
                <a:t>d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4464" y="297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/>
                <a:t>sp</a:t>
              </a:r>
              <a:r>
                <a:rPr lang="en-US" sz="2000" baseline="30000"/>
                <a:t>3</a:t>
              </a:r>
              <a:r>
                <a:rPr lang="en-US" sz="2000" i="1"/>
                <a:t>d</a:t>
              </a:r>
              <a:r>
                <a:rPr lang="en-US" sz="2000" baseline="30000"/>
                <a:t>2</a:t>
              </a:r>
              <a:endParaRPr lang="en-US" sz="2000"/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914400" y="3886200"/>
            <a:ext cx="4038600" cy="609600"/>
            <a:chOff x="576" y="2448"/>
            <a:chExt cx="2544" cy="384"/>
          </a:xfrm>
        </p:grpSpPr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76" y="2448"/>
              <a:ext cx="25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Types of Hybrid Orbitals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768" y="2736"/>
              <a:ext cx="2256" cy="9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6721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10188</TotalTime>
  <Words>743</Words>
  <Application>Microsoft Macintosh PowerPoint</Application>
  <PresentationFormat>On-screen Show (4:3)</PresentationFormat>
  <Paragraphs>172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1_Custom Design</vt:lpstr>
      <vt:lpstr>Custom Design</vt:lpstr>
      <vt:lpstr>Transition Metals: Structure and Bonding</vt:lpstr>
      <vt:lpstr>Transition Metals</vt:lpstr>
      <vt:lpstr>The need for a better bonding theory</vt:lpstr>
      <vt:lpstr>Theories of bonding</vt:lpstr>
      <vt:lpstr>Theories of bonding</vt:lpstr>
      <vt:lpstr>Theories of bonding</vt:lpstr>
      <vt:lpstr>Valence Bond Theory: Themes</vt:lpstr>
      <vt:lpstr>Valence Bond Theory: Hybridization</vt:lpstr>
      <vt:lpstr>Valence Bond Theory: Hybridization</vt:lpstr>
      <vt:lpstr>Valence Bond Theory: Hybridization</vt:lpstr>
      <vt:lpstr>Valence Bond Theory: Hybridization</vt:lpstr>
      <vt:lpstr>Valence Bond Theory: Hybridization</vt:lpstr>
      <vt:lpstr>Valence Bond Theory: Hybridization</vt:lpstr>
      <vt:lpstr>Valence Bond Theory: Hybridization</vt:lpstr>
    </vt:vector>
  </TitlesOfParts>
  <Company>University of Minnesota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Units, Conversions and Representations</dc:title>
  <dc:creator>Xavier Prat-Resina</dc:creator>
  <cp:lastModifiedBy>Xavier Prat-Resina</cp:lastModifiedBy>
  <cp:revision>298</cp:revision>
  <dcterms:created xsi:type="dcterms:W3CDTF">2011-05-25T14:21:45Z</dcterms:created>
  <dcterms:modified xsi:type="dcterms:W3CDTF">2015-04-13T14:48:00Z</dcterms:modified>
</cp:coreProperties>
</file>