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9" r:id="rId3"/>
    <p:sldId id="257" r:id="rId4"/>
    <p:sldId id="258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74" d="100"/>
          <a:sy n="74" d="100"/>
        </p:scale>
        <p:origin x="-1448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printerSettings" Target="printerSettings/printerSettings1.bin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F30EE-D20F-0B45-A6BD-1F91C9670DE2}" type="datetimeFigureOut">
              <a:t>4/13/15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39714B-B911-9B4B-B1DE-E46CF0B86383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16830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F30EE-D20F-0B45-A6BD-1F91C9670DE2}" type="datetimeFigureOut">
              <a:t>4/13/15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39714B-B911-9B4B-B1DE-E46CF0B86383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79152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F30EE-D20F-0B45-A6BD-1F91C9670DE2}" type="datetimeFigureOut">
              <a:t>4/13/15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39714B-B911-9B4B-B1DE-E46CF0B86383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276630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67192" y="237150"/>
            <a:ext cx="5472962" cy="505419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none"/>
        </p:style>
        <p:txBody>
          <a:bodyPr>
            <a:normAutofit/>
          </a:bodyPr>
          <a:lstStyle>
            <a:lvl1pPr algn="l">
              <a:defRPr sz="2400"/>
            </a:lvl1pPr>
          </a:lstStyle>
          <a:p>
            <a:r>
              <a:rPr lang="en-US" dirty="0" smtClean="0"/>
              <a:t>Session XX: Title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Chem 2333: General Chemistry II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D2702-FBF6-CD4E-A6D6-DA4EDAF9799A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411431" y="0"/>
            <a:ext cx="742569" cy="7425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01598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F30EE-D20F-0B45-A6BD-1F91C9670DE2}" type="datetimeFigureOut">
              <a:t>4/13/15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39714B-B911-9B4B-B1DE-E46CF0B86383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96400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F30EE-D20F-0B45-A6BD-1F91C9670DE2}" type="datetimeFigureOut">
              <a:t>4/13/15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39714B-B911-9B4B-B1DE-E46CF0B86383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55167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F30EE-D20F-0B45-A6BD-1F91C9670DE2}" type="datetimeFigureOut">
              <a:t>4/13/15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39714B-B911-9B4B-B1DE-E46CF0B86383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3704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F30EE-D20F-0B45-A6BD-1F91C9670DE2}" type="datetimeFigureOut">
              <a:t>4/13/15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39714B-B911-9B4B-B1DE-E46CF0B86383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47702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F30EE-D20F-0B45-A6BD-1F91C9670DE2}" type="datetimeFigureOut">
              <a:t>4/13/15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39714B-B911-9B4B-B1DE-E46CF0B86383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54956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F30EE-D20F-0B45-A6BD-1F91C9670DE2}" type="datetimeFigureOut">
              <a:t>4/13/15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39714B-B911-9B4B-B1DE-E46CF0B86383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83447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F30EE-D20F-0B45-A6BD-1F91C9670DE2}" type="datetimeFigureOut">
              <a:t>4/13/15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39714B-B911-9B4B-B1DE-E46CF0B86383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33532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F30EE-D20F-0B45-A6BD-1F91C9670DE2}" type="datetimeFigureOut">
              <a:t>4/13/15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39714B-B911-9B4B-B1DE-E46CF0B86383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0431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EF30EE-D20F-0B45-A6BD-1F91C9670DE2}" type="datetimeFigureOut">
              <a:t>4/13/15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39714B-B911-9B4B-B1DE-E46CF0B86383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24499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0866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Diatomic </a:t>
            </a:r>
            <a:r>
              <a:rPr lang="en-US" dirty="0" err="1" smtClean="0"/>
              <a:t>homonuclear</a:t>
            </a:r>
            <a:endParaRPr lang="en-US" dirty="0"/>
          </a:p>
        </p:txBody>
      </p:sp>
      <p:sp>
        <p:nvSpPr>
          <p:cNvPr id="3" name="Line 2"/>
          <p:cNvSpPr>
            <a:spLocks noChangeShapeType="1"/>
          </p:cNvSpPr>
          <p:nvPr/>
        </p:nvSpPr>
        <p:spPr bwMode="auto">
          <a:xfrm>
            <a:off x="6567488" y="4231297"/>
            <a:ext cx="990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" name="Line 3"/>
          <p:cNvSpPr>
            <a:spLocks noChangeShapeType="1"/>
          </p:cNvSpPr>
          <p:nvPr/>
        </p:nvSpPr>
        <p:spPr bwMode="auto">
          <a:xfrm>
            <a:off x="4129088" y="4993297"/>
            <a:ext cx="990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" name="Line 4"/>
          <p:cNvSpPr>
            <a:spLocks noChangeShapeType="1"/>
          </p:cNvSpPr>
          <p:nvPr/>
        </p:nvSpPr>
        <p:spPr bwMode="auto">
          <a:xfrm>
            <a:off x="1462088" y="4231297"/>
            <a:ext cx="990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" name="Line 5"/>
          <p:cNvSpPr>
            <a:spLocks noChangeShapeType="1"/>
          </p:cNvSpPr>
          <p:nvPr/>
        </p:nvSpPr>
        <p:spPr bwMode="auto">
          <a:xfrm>
            <a:off x="4129088" y="3469297"/>
            <a:ext cx="990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" name="Line 6"/>
          <p:cNvSpPr>
            <a:spLocks noChangeShapeType="1"/>
          </p:cNvSpPr>
          <p:nvPr/>
        </p:nvSpPr>
        <p:spPr bwMode="auto">
          <a:xfrm flipV="1">
            <a:off x="2452688" y="3469297"/>
            <a:ext cx="1752600" cy="7620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" name="Line 7"/>
          <p:cNvSpPr>
            <a:spLocks noChangeShapeType="1"/>
          </p:cNvSpPr>
          <p:nvPr/>
        </p:nvSpPr>
        <p:spPr bwMode="auto">
          <a:xfrm>
            <a:off x="2452688" y="4231297"/>
            <a:ext cx="1676400" cy="7620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" name="Line 8"/>
          <p:cNvSpPr>
            <a:spLocks noChangeShapeType="1"/>
          </p:cNvSpPr>
          <p:nvPr/>
        </p:nvSpPr>
        <p:spPr bwMode="auto">
          <a:xfrm>
            <a:off x="5119688" y="3469297"/>
            <a:ext cx="1447800" cy="7620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" name="Line 9"/>
          <p:cNvSpPr>
            <a:spLocks noChangeShapeType="1"/>
          </p:cNvSpPr>
          <p:nvPr/>
        </p:nvSpPr>
        <p:spPr bwMode="auto">
          <a:xfrm flipV="1">
            <a:off x="5119688" y="4231297"/>
            <a:ext cx="1447800" cy="7620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33" name="Group 32"/>
          <p:cNvGrpSpPr/>
          <p:nvPr/>
        </p:nvGrpSpPr>
        <p:grpSpPr>
          <a:xfrm>
            <a:off x="4510088" y="3164497"/>
            <a:ext cx="228600" cy="2133600"/>
            <a:chOff x="4510088" y="2917825"/>
            <a:chExt cx="228600" cy="2133600"/>
          </a:xfrm>
        </p:grpSpPr>
        <p:sp>
          <p:nvSpPr>
            <p:cNvPr id="13" name="Line 16"/>
            <p:cNvSpPr>
              <a:spLocks noChangeShapeType="1"/>
            </p:cNvSpPr>
            <p:nvPr/>
          </p:nvSpPr>
          <p:spPr bwMode="auto">
            <a:xfrm>
              <a:off x="4738688" y="4518025"/>
              <a:ext cx="0" cy="5334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" name="Line 17"/>
            <p:cNvSpPr>
              <a:spLocks noChangeShapeType="1"/>
            </p:cNvSpPr>
            <p:nvPr/>
          </p:nvSpPr>
          <p:spPr bwMode="auto">
            <a:xfrm flipV="1">
              <a:off x="4510088" y="4518025"/>
              <a:ext cx="0" cy="4572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" name="Line 18"/>
            <p:cNvSpPr>
              <a:spLocks noChangeShapeType="1"/>
            </p:cNvSpPr>
            <p:nvPr/>
          </p:nvSpPr>
          <p:spPr bwMode="auto">
            <a:xfrm>
              <a:off x="4738688" y="2917825"/>
              <a:ext cx="0" cy="5334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" name="Line 19"/>
            <p:cNvSpPr>
              <a:spLocks noChangeShapeType="1"/>
            </p:cNvSpPr>
            <p:nvPr/>
          </p:nvSpPr>
          <p:spPr bwMode="auto">
            <a:xfrm flipV="1">
              <a:off x="4510088" y="2917825"/>
              <a:ext cx="0" cy="4572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2" name="Group 31"/>
          <p:cNvGrpSpPr/>
          <p:nvPr/>
        </p:nvGrpSpPr>
        <p:grpSpPr>
          <a:xfrm>
            <a:off x="1843088" y="3926497"/>
            <a:ext cx="5410200" cy="609600"/>
            <a:chOff x="1843088" y="3679825"/>
            <a:chExt cx="5410200" cy="609600"/>
          </a:xfrm>
        </p:grpSpPr>
        <p:sp>
          <p:nvSpPr>
            <p:cNvPr id="11" name="Line 14"/>
            <p:cNvSpPr>
              <a:spLocks noChangeShapeType="1"/>
            </p:cNvSpPr>
            <p:nvPr/>
          </p:nvSpPr>
          <p:spPr bwMode="auto">
            <a:xfrm>
              <a:off x="7253288" y="3756025"/>
              <a:ext cx="0" cy="5334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" name="Line 15"/>
            <p:cNvSpPr>
              <a:spLocks noChangeShapeType="1"/>
            </p:cNvSpPr>
            <p:nvPr/>
          </p:nvSpPr>
          <p:spPr bwMode="auto">
            <a:xfrm flipV="1">
              <a:off x="7024688" y="3756025"/>
              <a:ext cx="0" cy="4572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" name="Line 20"/>
            <p:cNvSpPr>
              <a:spLocks noChangeShapeType="1"/>
            </p:cNvSpPr>
            <p:nvPr/>
          </p:nvSpPr>
          <p:spPr bwMode="auto">
            <a:xfrm>
              <a:off x="2071688" y="3679825"/>
              <a:ext cx="0" cy="5334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" name="Line 21"/>
            <p:cNvSpPr>
              <a:spLocks noChangeShapeType="1"/>
            </p:cNvSpPr>
            <p:nvPr/>
          </p:nvSpPr>
          <p:spPr bwMode="auto">
            <a:xfrm flipV="1">
              <a:off x="1843088" y="3679825"/>
              <a:ext cx="0" cy="4572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9" name="Rectangle 22"/>
          <p:cNvSpPr>
            <a:spLocks noChangeArrowheads="1"/>
          </p:cNvSpPr>
          <p:nvPr/>
        </p:nvSpPr>
        <p:spPr bwMode="auto">
          <a:xfrm>
            <a:off x="457200" y="3974122"/>
            <a:ext cx="542925" cy="57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3200">
                <a:solidFill>
                  <a:schemeClr val="hlink"/>
                </a:solidFill>
                <a:latin typeface="Times" charset="0"/>
              </a:rPr>
              <a:t>1</a:t>
            </a:r>
            <a:r>
              <a:rPr lang="en-US" sz="3200" i="1">
                <a:solidFill>
                  <a:schemeClr val="hlink"/>
                </a:solidFill>
                <a:latin typeface="Times" charset="0"/>
              </a:rPr>
              <a:t>s</a:t>
            </a:r>
          </a:p>
        </p:txBody>
      </p:sp>
      <p:sp>
        <p:nvSpPr>
          <p:cNvPr id="20" name="Rectangle 23"/>
          <p:cNvSpPr>
            <a:spLocks noChangeArrowheads="1"/>
          </p:cNvSpPr>
          <p:nvPr/>
        </p:nvSpPr>
        <p:spPr bwMode="auto">
          <a:xfrm>
            <a:off x="7924800" y="3974122"/>
            <a:ext cx="542925" cy="57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3200">
                <a:solidFill>
                  <a:schemeClr val="hlink"/>
                </a:solidFill>
                <a:latin typeface="Times" charset="0"/>
              </a:rPr>
              <a:t>1</a:t>
            </a:r>
            <a:r>
              <a:rPr lang="en-US" sz="3200" i="1">
                <a:solidFill>
                  <a:schemeClr val="hlink"/>
                </a:solidFill>
                <a:latin typeface="Times" charset="0"/>
              </a:rPr>
              <a:t>s</a:t>
            </a:r>
          </a:p>
        </p:txBody>
      </p:sp>
      <p:sp>
        <p:nvSpPr>
          <p:cNvPr id="21" name="Rectangle 24"/>
          <p:cNvSpPr>
            <a:spLocks noChangeArrowheads="1"/>
          </p:cNvSpPr>
          <p:nvPr/>
        </p:nvSpPr>
        <p:spPr bwMode="auto">
          <a:xfrm>
            <a:off x="4876800" y="2983522"/>
            <a:ext cx="558800" cy="57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3200">
                <a:solidFill>
                  <a:schemeClr val="hlink"/>
                </a:solidFill>
                <a:latin typeface="Symbol" charset="0"/>
              </a:rPr>
              <a:t>s</a:t>
            </a:r>
            <a:r>
              <a:rPr lang="en-US" sz="3200" baseline="30000">
                <a:solidFill>
                  <a:schemeClr val="hlink"/>
                </a:solidFill>
                <a:latin typeface="Symbol" charset="0"/>
              </a:rPr>
              <a:t>*</a:t>
            </a:r>
          </a:p>
        </p:txBody>
      </p:sp>
      <p:sp>
        <p:nvSpPr>
          <p:cNvPr id="22" name="Rectangle 25"/>
          <p:cNvSpPr>
            <a:spLocks noChangeArrowheads="1"/>
          </p:cNvSpPr>
          <p:nvPr/>
        </p:nvSpPr>
        <p:spPr bwMode="auto">
          <a:xfrm>
            <a:off x="4800600" y="4507522"/>
            <a:ext cx="425450" cy="57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3200">
                <a:solidFill>
                  <a:schemeClr val="hlink"/>
                </a:solidFill>
                <a:latin typeface="Symbol" charset="0"/>
              </a:rPr>
              <a:t>s</a:t>
            </a:r>
          </a:p>
        </p:txBody>
      </p:sp>
      <p:sp>
        <p:nvSpPr>
          <p:cNvPr id="23" name="Text Box 26"/>
          <p:cNvSpPr txBox="1">
            <a:spLocks noChangeArrowheads="1"/>
          </p:cNvSpPr>
          <p:nvPr/>
        </p:nvSpPr>
        <p:spPr bwMode="auto">
          <a:xfrm>
            <a:off x="1066800" y="1678986"/>
            <a:ext cx="1339850" cy="1373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n-US" sz="2800" dirty="0">
                <a:latin typeface="Times" charset="0"/>
              </a:rPr>
              <a:t>Helium </a:t>
            </a:r>
          </a:p>
          <a:p>
            <a:pPr algn="ctr"/>
            <a:r>
              <a:rPr lang="en-US" sz="2800" dirty="0">
                <a:latin typeface="Times" charset="0"/>
              </a:rPr>
              <a:t>Atomic</a:t>
            </a:r>
          </a:p>
          <a:p>
            <a:pPr algn="ctr"/>
            <a:r>
              <a:rPr lang="en-US" sz="2800" dirty="0">
                <a:latin typeface="Times" charset="0"/>
              </a:rPr>
              <a:t>Orbital</a:t>
            </a:r>
          </a:p>
        </p:txBody>
      </p:sp>
      <p:sp>
        <p:nvSpPr>
          <p:cNvPr id="24" name="Text Box 27"/>
          <p:cNvSpPr txBox="1">
            <a:spLocks noChangeArrowheads="1"/>
          </p:cNvSpPr>
          <p:nvPr/>
        </p:nvSpPr>
        <p:spPr bwMode="auto">
          <a:xfrm>
            <a:off x="6477000" y="1678986"/>
            <a:ext cx="1339850" cy="1373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n-US" sz="2800">
                <a:latin typeface="Times" charset="0"/>
              </a:rPr>
              <a:t>Helium </a:t>
            </a:r>
          </a:p>
          <a:p>
            <a:pPr algn="ctr"/>
            <a:r>
              <a:rPr lang="en-US" sz="2800">
                <a:latin typeface="Times" charset="0"/>
              </a:rPr>
              <a:t>Atomic</a:t>
            </a:r>
          </a:p>
          <a:p>
            <a:pPr algn="ctr"/>
            <a:r>
              <a:rPr lang="en-US" sz="2800">
                <a:latin typeface="Times" charset="0"/>
              </a:rPr>
              <a:t>Orbital</a:t>
            </a:r>
          </a:p>
        </p:txBody>
      </p:sp>
      <p:sp>
        <p:nvSpPr>
          <p:cNvPr id="25" name="Text Box 28"/>
          <p:cNvSpPr txBox="1">
            <a:spLocks noChangeArrowheads="1"/>
          </p:cNvSpPr>
          <p:nvPr/>
        </p:nvSpPr>
        <p:spPr bwMode="auto">
          <a:xfrm>
            <a:off x="3745854" y="2021497"/>
            <a:ext cx="1660230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n-US" sz="2800" dirty="0" smtClean="0">
                <a:latin typeface="Times" charset="0"/>
              </a:rPr>
              <a:t>Molecular</a:t>
            </a:r>
            <a:endParaRPr lang="en-US" sz="2800" dirty="0">
              <a:latin typeface="Times" charset="0"/>
            </a:endParaRPr>
          </a:p>
          <a:p>
            <a:pPr algn="ctr"/>
            <a:r>
              <a:rPr lang="en-US" sz="2800" dirty="0">
                <a:latin typeface="Times" charset="0"/>
              </a:rPr>
              <a:t>Orbitals</a:t>
            </a:r>
          </a:p>
        </p:txBody>
      </p:sp>
      <p:sp>
        <p:nvSpPr>
          <p:cNvPr id="26" name="Text Box 29"/>
          <p:cNvSpPr txBox="1">
            <a:spLocks noChangeArrowheads="1"/>
          </p:cNvSpPr>
          <p:nvPr/>
        </p:nvSpPr>
        <p:spPr bwMode="auto">
          <a:xfrm>
            <a:off x="1664415" y="5221897"/>
            <a:ext cx="6148545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n-US" dirty="0">
                <a:latin typeface="Times" charset="0"/>
              </a:rPr>
              <a:t>Since there are as many electrons in </a:t>
            </a:r>
          </a:p>
          <a:p>
            <a:pPr algn="ctr"/>
            <a:r>
              <a:rPr lang="en-US" dirty="0" err="1">
                <a:latin typeface="Times" charset="0"/>
              </a:rPr>
              <a:t>antibonding</a:t>
            </a:r>
            <a:r>
              <a:rPr lang="en-US" dirty="0">
                <a:latin typeface="Times" charset="0"/>
              </a:rPr>
              <a:t> orbitals as in bonding orbitals,</a:t>
            </a:r>
          </a:p>
          <a:p>
            <a:pPr algn="ctr"/>
            <a:r>
              <a:rPr lang="en-US" dirty="0">
                <a:latin typeface="Times" charset="0"/>
              </a:rPr>
              <a:t>there is no net bonding </a:t>
            </a:r>
            <a:r>
              <a:rPr lang="en-US" dirty="0" smtClean="0">
                <a:latin typeface="Times" charset="0"/>
              </a:rPr>
              <a:t>interaction.</a:t>
            </a:r>
          </a:p>
          <a:p>
            <a:pPr algn="ctr"/>
            <a:r>
              <a:rPr lang="en-US" dirty="0" smtClean="0">
                <a:latin typeface="Times" charset="0"/>
              </a:rPr>
              <a:t>Bond order = 2 – 2 = 0</a:t>
            </a:r>
            <a:endParaRPr lang="en-US" dirty="0">
              <a:latin typeface="Times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457200" y="998865"/>
            <a:ext cx="413446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FF0000"/>
                </a:solidFill>
                <a:latin typeface="Times" charset="0"/>
              </a:rPr>
              <a:t>Does </a:t>
            </a:r>
            <a:r>
              <a:rPr lang="en-US" sz="2800" b="1" dirty="0" err="1" smtClean="0">
                <a:solidFill>
                  <a:srgbClr val="FF0000"/>
                </a:solidFill>
                <a:latin typeface="Times" charset="0"/>
              </a:rPr>
              <a:t>Dihelium</a:t>
            </a:r>
            <a:r>
              <a:rPr lang="en-US" sz="2800" b="1" dirty="0">
                <a:solidFill>
                  <a:srgbClr val="FF0000"/>
                </a:solidFill>
                <a:latin typeface="Times" charset="0"/>
              </a:rPr>
              <a:t>, He</a:t>
            </a:r>
            <a:r>
              <a:rPr lang="en-US" sz="2800" b="1" baseline="-25000" dirty="0">
                <a:solidFill>
                  <a:srgbClr val="FF0000"/>
                </a:solidFill>
                <a:latin typeface="Times" charset="0"/>
              </a:rPr>
              <a:t>2</a:t>
            </a:r>
            <a:r>
              <a:rPr lang="en-US" sz="2800" b="1" dirty="0">
                <a:solidFill>
                  <a:srgbClr val="FF0000"/>
                </a:solidFill>
                <a:latin typeface="Times" charset="0"/>
              </a:rPr>
              <a:t> </a:t>
            </a:r>
            <a:r>
              <a:rPr lang="en-US" sz="2800" b="1" dirty="0" smtClean="0">
                <a:solidFill>
                  <a:srgbClr val="FF0000"/>
                </a:solidFill>
                <a:latin typeface="Times" charset="0"/>
              </a:rPr>
              <a:t>exist?</a:t>
            </a:r>
            <a:endParaRPr lang="en-US" sz="2800" b="1" dirty="0">
              <a:solidFill>
                <a:srgbClr val="FF0000"/>
              </a:solidFill>
              <a:latin typeface="Times" charset="0"/>
            </a:endParaRPr>
          </a:p>
        </p:txBody>
      </p:sp>
      <p:sp>
        <p:nvSpPr>
          <p:cNvPr id="29" name="Footer Placeholder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Chem 2333: General Chemistry II</a:t>
            </a:r>
            <a:endParaRPr lang="en-US" dirty="0"/>
          </a:p>
        </p:txBody>
      </p:sp>
      <p:sp>
        <p:nvSpPr>
          <p:cNvPr id="30" name="Slide Number Placeholder 2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D2702-FBF6-CD4E-A6D6-DA4EDAF9799A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67334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30.2</a:t>
            </a:r>
            <a:r>
              <a:rPr lang="en-US" dirty="0"/>
              <a:t>. Diatomic </a:t>
            </a:r>
            <a:r>
              <a:rPr lang="en-US" dirty="0" err="1"/>
              <a:t>homonuclear</a:t>
            </a:r>
            <a:endParaRPr lang="en-US" dirty="0"/>
          </a:p>
        </p:txBody>
      </p:sp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167192" y="1712492"/>
            <a:ext cx="2819400" cy="366713"/>
          </a:xfrm>
          <a:prstGeom prst="rect">
            <a:avLst/>
          </a:prstGeom>
          <a:solidFill>
            <a:srgbClr val="FFFF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800" b="1" dirty="0">
                <a:solidFill>
                  <a:srgbClr val="006699"/>
                </a:solidFill>
              </a:rPr>
              <a:t>Sample Problem 11.3</a:t>
            </a:r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3064380" y="1712492"/>
            <a:ext cx="5791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rIns="0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spcBef>
                <a:spcPct val="10000"/>
              </a:spcBef>
            </a:pPr>
            <a:r>
              <a:rPr lang="en-US" sz="1800" b="1" dirty="0"/>
              <a:t>Predicting Stability of Species Using MO Diagrams</a:t>
            </a:r>
          </a:p>
        </p:txBody>
      </p:sp>
      <p:grpSp>
        <p:nvGrpSpPr>
          <p:cNvPr id="5" name="Group 5"/>
          <p:cNvGrpSpPr>
            <a:grpSpLocks/>
          </p:cNvGrpSpPr>
          <p:nvPr/>
        </p:nvGrpSpPr>
        <p:grpSpPr bwMode="auto">
          <a:xfrm>
            <a:off x="471992" y="2398292"/>
            <a:ext cx="8153400" cy="641350"/>
            <a:chOff x="384" y="768"/>
            <a:chExt cx="5136" cy="323"/>
          </a:xfrm>
        </p:grpSpPr>
        <p:sp>
          <p:nvSpPr>
            <p:cNvPr id="6" name="Text Box 6"/>
            <p:cNvSpPr txBox="1">
              <a:spLocks noChangeArrowheads="1"/>
            </p:cNvSpPr>
            <p:nvPr/>
          </p:nvSpPr>
          <p:spPr bwMode="auto">
            <a:xfrm>
              <a:off x="384" y="768"/>
              <a:ext cx="960" cy="1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sz="1800" b="1"/>
                <a:t>PROBLEM:</a:t>
              </a:r>
            </a:p>
          </p:txBody>
        </p:sp>
        <p:sp>
          <p:nvSpPr>
            <p:cNvPr id="7" name="Text Box 7"/>
            <p:cNvSpPr txBox="1">
              <a:spLocks noChangeArrowheads="1"/>
            </p:cNvSpPr>
            <p:nvPr/>
          </p:nvSpPr>
          <p:spPr bwMode="auto">
            <a:xfrm>
              <a:off x="1344" y="768"/>
              <a:ext cx="4176" cy="3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sz="1800" dirty="0"/>
                <a:t>Use MO diagrams to predict whether H</a:t>
              </a:r>
              <a:r>
                <a:rPr lang="en-US" sz="1800" baseline="-25000" dirty="0"/>
                <a:t>2</a:t>
              </a:r>
              <a:r>
                <a:rPr lang="en-US" sz="1800" b="1" baseline="30000" dirty="0" smtClean="0"/>
                <a:t>+</a:t>
              </a:r>
              <a:r>
                <a:rPr lang="en-US" sz="1800" dirty="0" smtClean="0"/>
                <a:t>, H</a:t>
              </a:r>
              <a:r>
                <a:rPr lang="en-US" sz="1800" baseline="-25000" dirty="0" smtClean="0"/>
                <a:t>2</a:t>
              </a:r>
              <a:r>
                <a:rPr lang="en-US" sz="1800" b="1" baseline="30000" dirty="0">
                  <a:cs typeface="Arial" charset="0"/>
                </a:rPr>
                <a:t>−</a:t>
              </a:r>
              <a:r>
                <a:rPr lang="en-US" sz="1800" dirty="0"/>
                <a:t> and </a:t>
              </a:r>
              <a:r>
                <a:rPr lang="en-US" sz="1800" dirty="0" smtClean="0"/>
                <a:t>H</a:t>
              </a:r>
              <a:r>
                <a:rPr lang="en-US" sz="1800" baseline="-25000" dirty="0" smtClean="0"/>
                <a:t>2</a:t>
              </a:r>
              <a:r>
                <a:rPr lang="en-US" sz="1800" b="1" baseline="30000" dirty="0" smtClean="0">
                  <a:cs typeface="Arial" charset="0"/>
                </a:rPr>
                <a:t>2-</a:t>
              </a:r>
              <a:r>
                <a:rPr lang="en-US" sz="1800" dirty="0" smtClean="0"/>
                <a:t> </a:t>
              </a:r>
              <a:r>
                <a:rPr lang="en-US" sz="1800" dirty="0"/>
                <a:t>exist.  Determine their bond orders and electron configurations.</a:t>
              </a:r>
            </a:p>
          </p:txBody>
        </p:sp>
      </p:grpSp>
      <p:sp>
        <p:nvSpPr>
          <p:cNvPr id="8" name="TextBox 7"/>
          <p:cNvSpPr txBox="1"/>
          <p:nvPr/>
        </p:nvSpPr>
        <p:spPr>
          <a:xfrm>
            <a:off x="167192" y="894110"/>
            <a:ext cx="2453516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</a:rPr>
              <a:t>On your own: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Chem 2333: General Chemistry II</a:t>
            </a:r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D2702-FBF6-CD4E-A6D6-DA4EDAF9799A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14070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2277695" y="4786690"/>
            <a:ext cx="6724918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At your table: Draw a quick sketch that explains why </a:t>
            </a:r>
          </a:p>
          <a:p>
            <a:r>
              <a:rPr lang="en-US" sz="2400" dirty="0">
                <a:solidFill>
                  <a:srgbClr val="FF0000"/>
                </a:solidFill>
              </a:rPr>
              <a:t>	</a:t>
            </a:r>
            <a:r>
              <a:rPr lang="en-US" sz="2400" dirty="0" smtClean="0">
                <a:solidFill>
                  <a:srgbClr val="FF0000"/>
                </a:solidFill>
              </a:rPr>
              <a:t>- </a:t>
            </a:r>
            <a:r>
              <a:rPr lang="en-US" sz="2400" dirty="0" err="1" smtClean="0">
                <a:solidFill>
                  <a:srgbClr val="FF0000"/>
                </a:solidFill>
              </a:rPr>
              <a:t>p</a:t>
            </a:r>
            <a:r>
              <a:rPr lang="en-US" sz="2400" baseline="-25000" dirty="0" err="1" smtClean="0">
                <a:solidFill>
                  <a:srgbClr val="FF0000"/>
                </a:solidFill>
              </a:rPr>
              <a:t>x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smtClean="0">
                <a:solidFill>
                  <a:srgbClr val="FF0000"/>
                </a:solidFill>
              </a:rPr>
              <a:t>of one atom can’t overlap with </a:t>
            </a:r>
            <a:r>
              <a:rPr lang="en-US" sz="2400" dirty="0" err="1" smtClean="0">
                <a:solidFill>
                  <a:srgbClr val="FF0000"/>
                </a:solidFill>
              </a:rPr>
              <a:t>p</a:t>
            </a:r>
            <a:r>
              <a:rPr lang="en-US" sz="2400" baseline="-25000" dirty="0" err="1" smtClean="0">
                <a:solidFill>
                  <a:srgbClr val="FF0000"/>
                </a:solidFill>
              </a:rPr>
              <a:t>y</a:t>
            </a:r>
            <a:r>
              <a:rPr lang="en-US" sz="2400" dirty="0" smtClean="0">
                <a:solidFill>
                  <a:srgbClr val="FF0000"/>
                </a:solidFill>
              </a:rPr>
              <a:t> of another</a:t>
            </a:r>
          </a:p>
          <a:p>
            <a:endParaRPr lang="en-US" sz="2400" dirty="0">
              <a:solidFill>
                <a:srgbClr val="FF0000"/>
              </a:solidFill>
            </a:endParaRPr>
          </a:p>
          <a:p>
            <a:r>
              <a:rPr lang="en-US" sz="2400" dirty="0" smtClean="0">
                <a:solidFill>
                  <a:srgbClr val="FF0000"/>
                </a:solidFill>
              </a:rPr>
              <a:t>Tricky: </a:t>
            </a:r>
            <a:r>
              <a:rPr lang="en-US" sz="2400" dirty="0" err="1" smtClean="0">
                <a:solidFill>
                  <a:srgbClr val="FF0000"/>
                </a:solidFill>
              </a:rPr>
              <a:t>p</a:t>
            </a:r>
            <a:r>
              <a:rPr lang="en-US" sz="2400" baseline="-25000" dirty="0" err="1" smtClean="0">
                <a:solidFill>
                  <a:srgbClr val="FF0000"/>
                </a:solidFill>
              </a:rPr>
              <a:t>x</a:t>
            </a:r>
            <a:r>
              <a:rPr lang="en-US" sz="2400" dirty="0" smtClean="0">
                <a:solidFill>
                  <a:srgbClr val="FF0000"/>
                </a:solidFill>
              </a:rPr>
              <a:t>/</a:t>
            </a:r>
            <a:r>
              <a:rPr lang="en-US" sz="2400" dirty="0" err="1" smtClean="0">
                <a:solidFill>
                  <a:srgbClr val="FF0000"/>
                </a:solidFill>
              </a:rPr>
              <a:t>p</a:t>
            </a:r>
            <a:r>
              <a:rPr lang="en-US" sz="2400" baseline="-25000" dirty="0" err="1" smtClean="0">
                <a:solidFill>
                  <a:srgbClr val="FF0000"/>
                </a:solidFill>
              </a:rPr>
              <a:t>y</a:t>
            </a:r>
            <a:r>
              <a:rPr lang="en-US" sz="2400" dirty="0" smtClean="0">
                <a:solidFill>
                  <a:srgbClr val="FF0000"/>
                </a:solidFill>
              </a:rPr>
              <a:t> of one atom with s of another?</a:t>
            </a:r>
          </a:p>
        </p:txBody>
      </p:sp>
    </p:spTree>
    <p:extLst>
      <p:ext uri="{BB962C8B-B14F-4D97-AF65-F5344CB8AC3E}">
        <p14:creationId xmlns:p14="http://schemas.microsoft.com/office/powerpoint/2010/main" val="25563693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119</Words>
  <Application>Microsoft Macintosh PowerPoint</Application>
  <PresentationFormat>On-screen Show (4:3)</PresentationFormat>
  <Paragraphs>32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PowerPoint Presentation</vt:lpstr>
      <vt:lpstr>Diatomic homonuclear</vt:lpstr>
      <vt:lpstr>30.2. Diatomic homonuclear</vt:lpstr>
      <vt:lpstr>PowerPoint Presentation</vt:lpstr>
    </vt:vector>
  </TitlesOfParts>
  <Company>University of Minnesota Rochester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Xavier Prat-Resina</dc:creator>
  <cp:lastModifiedBy>Xavier Prat-Resina</cp:lastModifiedBy>
  <cp:revision>2</cp:revision>
  <dcterms:created xsi:type="dcterms:W3CDTF">2015-04-13T15:43:48Z</dcterms:created>
  <dcterms:modified xsi:type="dcterms:W3CDTF">2015-04-13T15:52:04Z</dcterms:modified>
</cp:coreProperties>
</file>