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8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1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66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15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1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9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5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4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30EE-D20F-0B45-A6BD-1F91C9670DE2}" type="datetimeFigureOut"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714B-B911-9B4B-B1DE-E46CF0B863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4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</a:t>
            </a:r>
            <a:r>
              <a:rPr lang="en-US" dirty="0" err="1" smtClean="0"/>
              <a:t>homonuclear</a:t>
            </a:r>
            <a:endParaRPr lang="en-US" dirty="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6567488" y="4231297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129088" y="4993297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462088" y="4231297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129088" y="3469297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452688" y="3469297"/>
            <a:ext cx="17526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52688" y="4231297"/>
            <a:ext cx="16764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119688" y="3469297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5119688" y="4231297"/>
            <a:ext cx="14478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510088" y="3164497"/>
            <a:ext cx="228600" cy="2133600"/>
            <a:chOff x="4510088" y="2917825"/>
            <a:chExt cx="228600" cy="2133600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4738688" y="4518025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4510088" y="451802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4738688" y="2917825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 flipV="1">
              <a:off x="4510088" y="291782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843088" y="3926497"/>
            <a:ext cx="5410200" cy="609600"/>
            <a:chOff x="1843088" y="3679825"/>
            <a:chExt cx="5410200" cy="609600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7253288" y="3756025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V="1">
              <a:off x="7024688" y="375602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071688" y="3679825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1843088" y="367982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57200" y="3974122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Times" charset="0"/>
              </a:rPr>
              <a:t>1</a:t>
            </a:r>
            <a:r>
              <a:rPr lang="en-US" sz="3200" i="1">
                <a:solidFill>
                  <a:schemeClr val="hlink"/>
                </a:solidFill>
                <a:latin typeface="Times" charset="0"/>
              </a:rPr>
              <a:t>s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7924800" y="3974122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Times" charset="0"/>
              </a:rPr>
              <a:t>1</a:t>
            </a:r>
            <a:r>
              <a:rPr lang="en-US" sz="3200" i="1">
                <a:solidFill>
                  <a:schemeClr val="hlink"/>
                </a:solidFill>
                <a:latin typeface="Times" charset="0"/>
              </a:rPr>
              <a:t>s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4876800" y="2983522"/>
            <a:ext cx="558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Symbol" charset="0"/>
              </a:rPr>
              <a:t>s</a:t>
            </a:r>
            <a:r>
              <a:rPr lang="en-US" sz="3200" baseline="30000">
                <a:solidFill>
                  <a:schemeClr val="hlink"/>
                </a:solidFill>
                <a:latin typeface="Symbol" charset="0"/>
              </a:rPr>
              <a:t>*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4800600" y="4507522"/>
            <a:ext cx="425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Symbol" charset="0"/>
              </a:rPr>
              <a:t>s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066800" y="1678986"/>
            <a:ext cx="13398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Times" charset="0"/>
              </a:rPr>
              <a:t>Helium </a:t>
            </a:r>
          </a:p>
          <a:p>
            <a:pPr algn="ctr"/>
            <a:r>
              <a:rPr lang="en-US" sz="2800" dirty="0">
                <a:latin typeface="Times" charset="0"/>
              </a:rPr>
              <a:t>Atomic</a:t>
            </a:r>
          </a:p>
          <a:p>
            <a:pPr algn="ctr"/>
            <a:r>
              <a:rPr lang="en-US" sz="2800" dirty="0">
                <a:latin typeface="Times" charset="0"/>
              </a:rPr>
              <a:t>Orbital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6477000" y="1678986"/>
            <a:ext cx="13398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>
                <a:latin typeface="Times" charset="0"/>
              </a:rPr>
              <a:t>Helium </a:t>
            </a:r>
          </a:p>
          <a:p>
            <a:pPr algn="ctr"/>
            <a:r>
              <a:rPr lang="en-US" sz="2800">
                <a:latin typeface="Times" charset="0"/>
              </a:rPr>
              <a:t>Atomic</a:t>
            </a:r>
          </a:p>
          <a:p>
            <a:pPr algn="ctr"/>
            <a:r>
              <a:rPr lang="en-US" sz="2800">
                <a:latin typeface="Times" charset="0"/>
              </a:rPr>
              <a:t>Orbital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3745854" y="2021497"/>
            <a:ext cx="16602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 smtClean="0">
                <a:latin typeface="Times" charset="0"/>
              </a:rPr>
              <a:t>Molecular</a:t>
            </a:r>
            <a:endParaRPr lang="en-US" sz="2800" dirty="0">
              <a:latin typeface="Times" charset="0"/>
            </a:endParaRPr>
          </a:p>
          <a:p>
            <a:pPr algn="ctr"/>
            <a:r>
              <a:rPr lang="en-US" sz="2800" dirty="0">
                <a:latin typeface="Times" charset="0"/>
              </a:rPr>
              <a:t>Orbitals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664415" y="5221897"/>
            <a:ext cx="61485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Times" charset="0"/>
              </a:rPr>
              <a:t>Since there are as many electrons in </a:t>
            </a:r>
          </a:p>
          <a:p>
            <a:pPr algn="ctr"/>
            <a:r>
              <a:rPr lang="en-US" dirty="0" err="1">
                <a:latin typeface="Times" charset="0"/>
              </a:rPr>
              <a:t>antibonding</a:t>
            </a:r>
            <a:r>
              <a:rPr lang="en-US" dirty="0">
                <a:latin typeface="Times" charset="0"/>
              </a:rPr>
              <a:t> orbitals as in bonding orbitals,</a:t>
            </a:r>
          </a:p>
          <a:p>
            <a:pPr algn="ctr"/>
            <a:r>
              <a:rPr lang="en-US" dirty="0">
                <a:latin typeface="Times" charset="0"/>
              </a:rPr>
              <a:t>there is no net bonding </a:t>
            </a:r>
            <a:r>
              <a:rPr lang="en-US" dirty="0" smtClean="0">
                <a:latin typeface="Times" charset="0"/>
              </a:rPr>
              <a:t>interaction.</a:t>
            </a:r>
          </a:p>
          <a:p>
            <a:pPr algn="ctr"/>
            <a:r>
              <a:rPr lang="en-US" dirty="0" smtClean="0">
                <a:latin typeface="Times" charset="0"/>
              </a:rPr>
              <a:t>Bond order = 2 – 2 = 0</a:t>
            </a:r>
            <a:endParaRPr lang="en-US" dirty="0">
              <a:latin typeface="Time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99886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" charset="0"/>
              </a:rPr>
              <a:t>Does </a:t>
            </a:r>
            <a:r>
              <a:rPr lang="en-US" sz="2800" b="1" dirty="0" err="1" smtClean="0">
                <a:solidFill>
                  <a:srgbClr val="FF0000"/>
                </a:solidFill>
                <a:latin typeface="Times" charset="0"/>
              </a:rPr>
              <a:t>Dihelium</a:t>
            </a:r>
            <a:r>
              <a:rPr lang="en-US" sz="2800" b="1" dirty="0">
                <a:solidFill>
                  <a:srgbClr val="FF0000"/>
                </a:solidFill>
                <a:latin typeface="Times" charset="0"/>
              </a:rPr>
              <a:t>, He</a:t>
            </a:r>
            <a:r>
              <a:rPr lang="en-US" sz="2800" b="1" baseline="-25000" dirty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" charset="0"/>
              </a:rPr>
              <a:t>exist?</a:t>
            </a:r>
            <a:endParaRPr lang="en-US" sz="2800" b="1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3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30.2</a:t>
            </a:r>
            <a:r>
              <a:rPr lang="en-US" dirty="0"/>
              <a:t>. Diatomic </a:t>
            </a:r>
            <a:r>
              <a:rPr lang="en-US" dirty="0" err="1"/>
              <a:t>homonuclear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7192" y="1712492"/>
            <a:ext cx="2819400" cy="3667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6699"/>
                </a:solidFill>
              </a:rPr>
              <a:t>Sample Problem 11.3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64380" y="1712492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 b="1" dirty="0"/>
              <a:t>Predicting Stability of Species Using MO Diagrams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471992" y="2398292"/>
            <a:ext cx="8153400" cy="641350"/>
            <a:chOff x="384" y="768"/>
            <a:chExt cx="5136" cy="323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84" y="768"/>
              <a:ext cx="96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PROBLEM: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344" y="768"/>
              <a:ext cx="4176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/>
                <a:t>Use MO diagrams to predict whether H</a:t>
              </a:r>
              <a:r>
                <a:rPr lang="en-US" sz="1800" baseline="-25000" dirty="0"/>
                <a:t>2</a:t>
              </a:r>
              <a:r>
                <a:rPr lang="en-US" sz="1800" b="1" baseline="30000" dirty="0" smtClean="0"/>
                <a:t>+</a:t>
              </a:r>
              <a:r>
                <a:rPr lang="en-US" sz="1800" dirty="0" smtClean="0"/>
                <a:t>, H</a:t>
              </a:r>
              <a:r>
                <a:rPr lang="en-US" sz="1800" baseline="-25000" dirty="0" smtClean="0"/>
                <a:t>2</a:t>
              </a:r>
              <a:r>
                <a:rPr lang="en-US" sz="1800" b="1" baseline="30000" dirty="0">
                  <a:cs typeface="Arial" charset="0"/>
                </a:rPr>
                <a:t>−</a:t>
              </a:r>
              <a:r>
                <a:rPr lang="en-US" sz="1800" dirty="0"/>
                <a:t> and </a:t>
              </a:r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r>
                <a:rPr lang="en-US" sz="1800" b="1" baseline="30000" dirty="0" smtClean="0">
                  <a:cs typeface="Arial" charset="0"/>
                </a:rPr>
                <a:t>2-</a:t>
              </a:r>
              <a:r>
                <a:rPr lang="en-US" sz="1800" dirty="0" smtClean="0"/>
                <a:t> </a:t>
              </a:r>
              <a:r>
                <a:rPr lang="en-US" sz="1800" dirty="0"/>
                <a:t>exist.  Determine their bond orders and electron configurations.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7192" y="894110"/>
            <a:ext cx="24535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On your own: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0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77695" y="4786690"/>
            <a:ext cx="67249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At your table: Draw a quick sketch that explains why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of one atom can’t overlap with </a:t>
            </a:r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 of another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Tricky: </a:t>
            </a:r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 of one atom with s of another?</a:t>
            </a:r>
          </a:p>
        </p:txBody>
      </p:sp>
    </p:spTree>
    <p:extLst>
      <p:ext uri="{BB962C8B-B14F-4D97-AF65-F5344CB8AC3E}">
        <p14:creationId xmlns:p14="http://schemas.microsoft.com/office/powerpoint/2010/main" val="255636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119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Diatomic homonuclear</vt:lpstr>
      <vt:lpstr>30.2. Diatomic homonuclear</vt:lpstr>
      <vt:lpstr>PowerPoint Presentation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 Prat-Resina</dc:creator>
  <cp:lastModifiedBy>Xavier Prat-Resina</cp:lastModifiedBy>
  <cp:revision>2</cp:revision>
  <dcterms:created xsi:type="dcterms:W3CDTF">2015-04-13T15:43:48Z</dcterms:created>
  <dcterms:modified xsi:type="dcterms:W3CDTF">2015-04-13T15:52:04Z</dcterms:modified>
</cp:coreProperties>
</file>