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4" r:id="rId3"/>
    <p:sldId id="291" r:id="rId4"/>
    <p:sldId id="301" r:id="rId5"/>
    <p:sldId id="302" r:id="rId6"/>
    <p:sldId id="292" r:id="rId7"/>
    <p:sldId id="335" r:id="rId8"/>
    <p:sldId id="293" r:id="rId9"/>
    <p:sldId id="336" r:id="rId10"/>
    <p:sldId id="337" r:id="rId11"/>
    <p:sldId id="297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82B63-29FF-7842-8AEF-87874962BE00}" type="datetimeFigureOut"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BDB8B-7C90-914E-9FCC-605488C3D4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8BA0-99C7-8F43-B746-87282BE40413}" type="datetimeFigureOut"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B86B-CF7C-6849-8131-4D200E2117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3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monographs.iarc.fr</a:t>
            </a:r>
            <a:r>
              <a:rPr lang="en-US" dirty="0" smtClean="0"/>
              <a:t>/ENG/Monographs/vol99/mono99-7.pdf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6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Credits: http://</a:t>
            </a:r>
            <a:r>
              <a:rPr lang="en-US" dirty="0" err="1" smtClean="0"/>
              <a:t>hyperphysics.phy-astr.gsu.edu</a:t>
            </a:r>
            <a:r>
              <a:rPr lang="en-US" dirty="0" smtClean="0"/>
              <a:t>/</a:t>
            </a:r>
            <a:r>
              <a:rPr lang="en-US" dirty="0" err="1" smtClean="0"/>
              <a:t>hbase</a:t>
            </a:r>
            <a:r>
              <a:rPr lang="en-US" dirty="0" smtClean="0"/>
              <a:t>/molecule/</a:t>
            </a:r>
            <a:r>
              <a:rPr lang="en-US" dirty="0" err="1" smtClean="0"/>
              <a:t>molec.html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Credits: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www.files.chem.vt.edu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chem-dept</a:t>
            </a:r>
            <a:r>
              <a:rPr lang="en-US" baseline="0" dirty="0" smtClean="0"/>
              <a:t>/brewer/</a:t>
            </a:r>
            <a:r>
              <a:rPr lang="en-US" baseline="0" dirty="0" err="1" smtClean="0"/>
              <a:t>chem-ed</a:t>
            </a:r>
            <a:r>
              <a:rPr lang="en-US" baseline="0" dirty="0" smtClean="0"/>
              <a:t>/4414/tutorials/electronic/ELECTRON.HTML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http://en.wikipedia.org/wiki/Intersystem_crossing#/media/File:Electronic_Processes_Involving_Light.png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B86B-CF7C-6849-8131-4D200E2117E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Lehninger’s</a:t>
            </a:r>
            <a:r>
              <a:rPr lang="en-US" dirty="0" smtClean="0"/>
              <a:t> Principle</a:t>
            </a:r>
            <a:r>
              <a:rPr lang="en-US" baseline="0" dirty="0" smtClean="0"/>
              <a:t>s of biochemistry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Credits:</a:t>
            </a:r>
            <a:r>
              <a:rPr lang="en-US" baseline="0" dirty="0" smtClean="0"/>
              <a:t> http://www2.chemistry.msu.edu/faculty/</a:t>
            </a:r>
            <a:r>
              <a:rPr lang="en-US" baseline="0" dirty="0" err="1" smtClean="0"/>
              <a:t>reusch</a:t>
            </a:r>
            <a:r>
              <a:rPr lang="en-US" baseline="0" dirty="0" smtClean="0"/>
              <a:t>/</a:t>
            </a:r>
            <a:r>
              <a:rPr lang="en-US" baseline="0" dirty="0" err="1" smtClean="0"/>
              <a:t>VirtTxtJml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Spectrpy</a:t>
            </a:r>
            <a:r>
              <a:rPr lang="en-US" baseline="0" dirty="0" smtClean="0"/>
              <a:t>/UV-Vis/</a:t>
            </a:r>
            <a:r>
              <a:rPr lang="en-US" baseline="0" dirty="0" err="1" smtClean="0"/>
              <a:t>spectrum.htm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Credits:</a:t>
            </a:r>
            <a:r>
              <a:rPr lang="en-US" baseline="0" dirty="0" smtClean="0"/>
              <a:t> http://www2.chemistry.msu.edu/faculty/</a:t>
            </a:r>
            <a:r>
              <a:rPr lang="en-US" baseline="0" dirty="0" err="1" smtClean="0"/>
              <a:t>reusch</a:t>
            </a:r>
            <a:r>
              <a:rPr lang="en-US" baseline="0" dirty="0" smtClean="0"/>
              <a:t>/</a:t>
            </a:r>
            <a:r>
              <a:rPr lang="en-US" baseline="0" dirty="0" err="1" smtClean="0"/>
              <a:t>VirtTxtJml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Spectrpy</a:t>
            </a:r>
            <a:r>
              <a:rPr lang="en-US" baseline="0" dirty="0" smtClean="0"/>
              <a:t>/UV-Vis/</a:t>
            </a:r>
            <a:r>
              <a:rPr lang="en-US" baseline="0" dirty="0" err="1" smtClean="0"/>
              <a:t>spectrum.htm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people.chem.umass.edu</a:t>
            </a:r>
            <a:r>
              <a:rPr lang="en-US" dirty="0" smtClean="0"/>
              <a:t>/</a:t>
            </a:r>
            <a:r>
              <a:rPr lang="en-US" dirty="0" err="1" smtClean="0"/>
              <a:t>samal</a:t>
            </a:r>
            <a:r>
              <a:rPr lang="en-US" dirty="0" smtClean="0"/>
              <a:t>/269/</a:t>
            </a:r>
            <a:r>
              <a:rPr lang="en-US" dirty="0" err="1" smtClean="0"/>
              <a:t>color.pdf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Metals: Structure and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Retinal: photo-induced reactions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molecules-19-18351-g004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7" y="780144"/>
            <a:ext cx="3738643" cy="3599904"/>
          </a:xfrm>
          <a:prstGeom prst="rect">
            <a:avLst/>
          </a:prstGeom>
        </p:spPr>
      </p:pic>
      <p:pic>
        <p:nvPicPr>
          <p:cNvPr id="6" name="Picture 5" descr="cistra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63" y="3547409"/>
            <a:ext cx="3498137" cy="280894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42118" y="2375647"/>
            <a:ext cx="971176" cy="29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13294" y="2190981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89390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724" t="10447" r="33620"/>
          <a:stretch/>
        </p:blipFill>
        <p:spPr>
          <a:xfrm>
            <a:off x="553836" y="742569"/>
            <a:ext cx="4297564" cy="26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HOMO/LUMO in conjugated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213100"/>
            <a:ext cx="5930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1004" y="2012771"/>
            <a:ext cx="382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you think that the frequency of the</a:t>
            </a:r>
            <a:br>
              <a:rPr lang="en-US" dirty="0" smtClean="0"/>
            </a:br>
            <a:r>
              <a:rPr lang="en-US" dirty="0" smtClean="0"/>
              <a:t>absorbed light will increase or decrease  with the length of the conjugated system?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1" y="12065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pigments in nature are conjugated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7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00558" y="424707"/>
            <a:ext cx="5641842" cy="1969986"/>
            <a:chOff x="3479800" y="424707"/>
            <a:chExt cx="5613400" cy="19699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800" y="424707"/>
              <a:ext cx="5613400" cy="19699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626100" y="2025361"/>
              <a:ext cx="1544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double bond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3109408" cy="880450"/>
          </a:xfrm>
        </p:spPr>
        <p:txBody>
          <a:bodyPr>
            <a:normAutofit/>
          </a:bodyPr>
          <a:lstStyle/>
          <a:p>
            <a:r>
              <a:rPr lang="en-US" dirty="0" smtClean="0"/>
              <a:t>HOMO/LUMO in conjugated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00" y="1330481"/>
            <a:ext cx="3619500" cy="4470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403600" y="2395055"/>
            <a:ext cx="5638800" cy="2027926"/>
            <a:chOff x="3365500" y="2395055"/>
            <a:chExt cx="5778500" cy="20279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5500" y="2395055"/>
              <a:ext cx="5778500" cy="202792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626100" y="3771900"/>
              <a:ext cx="1635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double bonds</a:t>
              </a:r>
            </a:p>
            <a:p>
              <a:r>
                <a:rPr lang="en-US" dirty="0" smtClean="0"/>
                <a:t>(conjugated)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0558" y="4391181"/>
            <a:ext cx="5641842" cy="2288334"/>
            <a:chOff x="3387858" y="4391181"/>
            <a:chExt cx="5641842" cy="22883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7858" y="4391181"/>
              <a:ext cx="5641842" cy="197996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549900" y="6033184"/>
              <a:ext cx="1635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double bonds</a:t>
              </a:r>
              <a:br>
                <a:rPr lang="en-US" dirty="0" smtClean="0"/>
              </a:br>
              <a:r>
                <a:rPr lang="en-US" dirty="0" smtClean="0"/>
                <a:t>(conjugated)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9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Bathochromic shift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" y="1143979"/>
            <a:ext cx="6506634" cy="4261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721" y="5341034"/>
            <a:ext cx="744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Bathochromic shift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more conjugated a system is the smaller the homo-</a:t>
            </a:r>
            <a:r>
              <a:rPr lang="en-US" dirty="0" err="1" smtClean="0"/>
              <a:t>lumo</a:t>
            </a:r>
            <a:r>
              <a:rPr lang="en-US" dirty="0" smtClean="0"/>
              <a:t> is and the less energetic the electronic transition is. (larger wavelength or smaller frequency)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6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of natural pigments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 descr="sdfsdfsdf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8" y="1416050"/>
            <a:ext cx="7577352" cy="494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" y="1041400"/>
            <a:ext cx="79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qualitative scheme showing the energetic difference between the HOMO and LUMO of the following pigments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05" y="5444921"/>
            <a:ext cx="1465107" cy="14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8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68" y="1306576"/>
            <a:ext cx="587853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6 – Session 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1: </a:t>
            </a:r>
            <a:r>
              <a:rPr lang="en-US" dirty="0" smtClean="0"/>
              <a:t>Molecular Orbitals of a transition metals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Color: energy difference between HOMO and LUMO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2: Different kinds of spectroscopy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Radiative and non-radiative transitions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3: Color and absorption of conjugated systems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Bathochromic shift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6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6386008" cy="505419"/>
          </a:xfrm>
        </p:spPr>
        <p:txBody>
          <a:bodyPr>
            <a:normAutofit/>
          </a:bodyPr>
          <a:lstStyle/>
          <a:p>
            <a:r>
              <a:rPr lang="en-US" dirty="0" smtClean="0"/>
              <a:t>HOMO/LUMO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2" y="1108121"/>
            <a:ext cx="3089984" cy="477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s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06" y="0"/>
            <a:ext cx="5527423" cy="68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HOMO/LUMO: color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40" y="1021971"/>
            <a:ext cx="1895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0" y="945771"/>
            <a:ext cx="18462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33840" y="147917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[Cr(NH</a:t>
            </a:r>
            <a:r>
              <a:rPr lang="en-US" sz="1800" baseline="-25000"/>
              <a:t>3</a:t>
            </a:r>
            <a:r>
              <a:rPr lang="en-US" sz="1800"/>
              <a:t>)</a:t>
            </a:r>
            <a:r>
              <a:rPr lang="en-US" sz="1800" baseline="-25000"/>
              <a:t>6</a:t>
            </a:r>
            <a:r>
              <a:rPr lang="en-US" sz="1800"/>
              <a:t>]</a:t>
            </a:r>
            <a:r>
              <a:rPr lang="en-US" sz="1800" b="1" baseline="30000"/>
              <a:t>3+</a:t>
            </a:r>
            <a:endParaRPr lang="en-US" sz="1800" b="1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34040" y="147917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[Cr(NH</a:t>
            </a:r>
            <a:r>
              <a:rPr lang="en-US" sz="1800" baseline="-25000"/>
              <a:t>3</a:t>
            </a:r>
            <a:r>
              <a:rPr lang="en-US" sz="1800"/>
              <a:t>)</a:t>
            </a:r>
            <a:r>
              <a:rPr lang="en-US" sz="1800" baseline="-25000"/>
              <a:t>5</a:t>
            </a:r>
            <a:r>
              <a:rPr lang="en-US" sz="1800"/>
              <a:t>Cl</a:t>
            </a:r>
            <a:r>
              <a:rPr lang="en-US" sz="1800" baseline="-25000"/>
              <a:t> </a:t>
            </a:r>
            <a:r>
              <a:rPr lang="en-US" sz="1800"/>
              <a:t>]</a:t>
            </a:r>
            <a:r>
              <a:rPr lang="en-US" sz="1800" b="1" baseline="30000"/>
              <a:t>2+</a:t>
            </a:r>
            <a:endParaRPr lang="en-US" sz="1800" b="1"/>
          </a:p>
        </p:txBody>
      </p:sp>
      <p:sp>
        <p:nvSpPr>
          <p:cNvPr id="13" name="TextBox 12"/>
          <p:cNvSpPr txBox="1"/>
          <p:nvPr/>
        </p:nvSpPr>
        <p:spPr>
          <a:xfrm>
            <a:off x="433294" y="2719294"/>
            <a:ext cx="7974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Most electronic transitions fall in the UV region of the spectrum, but the smaller</a:t>
            </a:r>
            <a:br>
              <a:rPr lang="en-US"/>
            </a:br>
            <a:r>
              <a:rPr lang="en-US"/>
              <a:t>difference between the HOMO and LUMO in coordination compounds makes them</a:t>
            </a:r>
            <a:br>
              <a:rPr lang="en-US"/>
            </a:br>
            <a:r>
              <a:rPr lang="en-US"/>
              <a:t>very colorful.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38" y="3906377"/>
            <a:ext cx="1225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40" y="3855577"/>
            <a:ext cx="2362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0" y="3855577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271" y="1147397"/>
            <a:ext cx="2197312" cy="227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absorbed and color reflected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83" y="742569"/>
            <a:ext cx="33528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192" y="940832"/>
            <a:ext cx="674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don’t see the color that is absorbed, but the color that is reflected</a:t>
            </a:r>
            <a:endParaRPr lang="en-US" dirty="0"/>
          </a:p>
        </p:txBody>
      </p:sp>
      <p:pic>
        <p:nvPicPr>
          <p:cNvPr id="7" name="Picture 6" descr="sfbdfgh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5" y="3420697"/>
            <a:ext cx="5490758" cy="2935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390" y="4483100"/>
            <a:ext cx="362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A pigment is blue and another one is yellow.</a:t>
            </a:r>
          </a:p>
          <a:p>
            <a:r>
              <a:rPr lang="en-US" dirty="0" smtClean="0"/>
              <a:t>Which one has the smallest energy between HOMO and LUMO?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Spectroscopy: interaction of light and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400" y="4506259"/>
            <a:ext cx="76995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Valence electronic levels (molecular orbitals): Ultraviolet/visible spectroscopy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Core inner electrons</a:t>
            </a:r>
            <a:r>
              <a:rPr lang="en-US" dirty="0" smtClean="0"/>
              <a:t> (X-ray, CT-scan…)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Vibrational levels : Infrared spectroscopy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Rotational levels: Microwave spectroscopy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Nuclear spin transition: Nuclear Magnetic Resonance (NMR, MRI)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Electronic spin transition: Electronic Spin Resonance (ESR)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4000" y="2599765"/>
            <a:ext cx="8582589" cy="2031996"/>
            <a:chOff x="254000" y="2599765"/>
            <a:chExt cx="8582589" cy="2031996"/>
          </a:xfrm>
        </p:grpSpPr>
        <p:pic>
          <p:nvPicPr>
            <p:cNvPr id="6" name="Picture 5" descr="1000px-EM_spectrum.svg.png"/>
            <p:cNvPicPr>
              <a:picLocks noChangeAspect="1"/>
            </p:cNvPicPr>
            <p:nvPr/>
          </p:nvPicPr>
          <p:blipFill rotWithShape="1">
            <a:blip r:embed="rId2"/>
            <a:srcRect b="49874"/>
            <a:stretch/>
          </p:blipFill>
          <p:spPr>
            <a:xfrm>
              <a:off x="539516" y="2628805"/>
              <a:ext cx="7467812" cy="20029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4000" y="2599765"/>
              <a:ext cx="829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More</a:t>
              </a:r>
              <a:br>
                <a:rPr lang="en-US"/>
              </a:br>
              <a:r>
                <a:rPr lang="en-US"/>
                <a:t>energy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7328" y="2603626"/>
              <a:ext cx="829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Less</a:t>
              </a:r>
              <a:br>
                <a:rPr lang="en-US"/>
              </a:br>
              <a:r>
                <a:rPr lang="en-US"/>
                <a:t>energy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43" y="1065768"/>
            <a:ext cx="25400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3543" y="696436"/>
            <a:ext cx="193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light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76150" y="697468"/>
            <a:ext cx="2540000" cy="2298700"/>
            <a:chOff x="5116607" y="2019300"/>
            <a:chExt cx="2540000" cy="22987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6607" y="2413000"/>
              <a:ext cx="2540000" cy="1905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96007" y="20193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Emission of light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57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curves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768"/>
          <a:stretch/>
        </p:blipFill>
        <p:spPr>
          <a:xfrm>
            <a:off x="167192" y="1221068"/>
            <a:ext cx="4318000" cy="346075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54" y="1116098"/>
            <a:ext cx="2323493" cy="35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27947" y="5109794"/>
            <a:ext cx="6235700" cy="1192768"/>
            <a:chOff x="317500" y="1296432"/>
            <a:chExt cx="6235700" cy="11927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50828"/>
            <a:stretch/>
          </p:blipFill>
          <p:spPr>
            <a:xfrm>
              <a:off x="1422400" y="1296432"/>
              <a:ext cx="5130800" cy="11927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42500" t="32000" b="40667"/>
            <a:stretch/>
          </p:blipFill>
          <p:spPr>
            <a:xfrm>
              <a:off x="317500" y="1562100"/>
              <a:ext cx="1460500" cy="5207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778000" y="16129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2200" y="162560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23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UV/Visible spectroscopy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400" y="927100"/>
            <a:ext cx="690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transitions between molecular orbitals fall in the UV/Visible range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96432"/>
            <a:ext cx="4940300" cy="444933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01877" y="2988235"/>
            <a:ext cx="3824968" cy="2524384"/>
            <a:chOff x="5301877" y="2988235"/>
            <a:chExt cx="3824968" cy="252438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301877" y="2988235"/>
              <a:ext cx="14941" cy="2286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83412" y="3481294"/>
              <a:ext cx="364343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Once the molecule relaxes,</a:t>
              </a:r>
              <a:br>
                <a:rPr lang="en-US"/>
              </a:br>
              <a:r>
                <a:rPr lang="en-US"/>
                <a:t>(comes down from the excited state)</a:t>
              </a:r>
              <a:br>
                <a:rPr lang="en-US"/>
              </a:br>
              <a:r>
                <a:rPr lang="en-US"/>
                <a:t>shouldn’t we see a photon being</a:t>
              </a:r>
              <a:br>
                <a:rPr lang="en-US"/>
              </a:br>
              <a:r>
                <a:rPr lang="en-US"/>
                <a:t>emited?</a:t>
              </a:r>
            </a:p>
            <a:p>
              <a:r>
                <a:rPr lang="en-US"/>
                <a:t>Why is it that we talk about light</a:t>
              </a:r>
              <a:br>
                <a:rPr lang="en-US"/>
              </a:br>
              <a:r>
                <a:rPr lang="en-US"/>
                <a:t>being absorbed but rarely about</a:t>
              </a:r>
              <a:br>
                <a:rPr lang="en-US"/>
              </a:br>
              <a:r>
                <a:rPr lang="en-US"/>
                <a:t>light being emmited?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9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Radiative and non-radiative transitions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647" y="1120588"/>
            <a:ext cx="19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Jablonski diagram.</a:t>
            </a:r>
          </a:p>
        </p:txBody>
      </p:sp>
      <p:pic>
        <p:nvPicPr>
          <p:cNvPr id="6" name="Picture 5" descr="1024px-Electronic_Processes_Involving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0" y="1489920"/>
            <a:ext cx="6242304" cy="3889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706" y="5677647"/>
            <a:ext cx="878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Substances irradiated with UV light that emit visible light are called fluorescent.</a:t>
            </a:r>
          </a:p>
          <a:p>
            <a:r>
              <a:rPr lang="en-US"/>
              <a:t>The relaxations with energy in the IR are called “non-radiative” transitions: IR waves is heat.</a:t>
            </a:r>
          </a:p>
        </p:txBody>
      </p:sp>
    </p:spTree>
    <p:extLst>
      <p:ext uri="{BB962C8B-B14F-4D97-AF65-F5344CB8AC3E}">
        <p14:creationId xmlns:p14="http://schemas.microsoft.com/office/powerpoint/2010/main" val="309269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619</Words>
  <Application>Microsoft Macintosh PowerPoint</Application>
  <PresentationFormat>On-screen Show (4:3)</PresentationFormat>
  <Paragraphs>102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Transition Metals: Structure and Bonding</vt:lpstr>
      <vt:lpstr>Transition Metals</vt:lpstr>
      <vt:lpstr>HOMO/LUMO</vt:lpstr>
      <vt:lpstr>HOMO/LUMO: color</vt:lpstr>
      <vt:lpstr>Color absorbed and color reflected</vt:lpstr>
      <vt:lpstr>Spectroscopy: interaction of light and matter</vt:lpstr>
      <vt:lpstr>Electronic curves</vt:lpstr>
      <vt:lpstr>UV/Visible spectroscopy</vt:lpstr>
      <vt:lpstr>Radiative and non-radiative transitions</vt:lpstr>
      <vt:lpstr>Retinal: photo-induced reactions</vt:lpstr>
      <vt:lpstr>HOMO/LUMO in conjugated systems</vt:lpstr>
      <vt:lpstr>HOMO/LUMO in conjugated systems</vt:lpstr>
      <vt:lpstr>Bathochromic shift</vt:lpstr>
      <vt:lpstr>Color of natural pigments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Metals: Structure and Bonding</dc:title>
  <dc:creator>Xavier Prat-Resina</dc:creator>
  <cp:lastModifiedBy>Xavier Prat-Resina</cp:lastModifiedBy>
  <cp:revision>42</cp:revision>
  <dcterms:created xsi:type="dcterms:W3CDTF">2015-04-13T15:31:38Z</dcterms:created>
  <dcterms:modified xsi:type="dcterms:W3CDTF">2015-04-20T14:22:02Z</dcterms:modified>
</cp:coreProperties>
</file>