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4" r:id="rId3"/>
    <p:sldId id="335" r:id="rId4"/>
    <p:sldId id="336" r:id="rId5"/>
    <p:sldId id="284" r:id="rId6"/>
    <p:sldId id="285" r:id="rId7"/>
    <p:sldId id="286" r:id="rId8"/>
    <p:sldId id="287" r:id="rId9"/>
    <p:sldId id="337" r:id="rId10"/>
    <p:sldId id="346" r:id="rId11"/>
    <p:sldId id="338" r:id="rId12"/>
    <p:sldId id="343" r:id="rId13"/>
    <p:sldId id="350" r:id="rId14"/>
    <p:sldId id="344" r:id="rId15"/>
    <p:sldId id="345" r:id="rId16"/>
    <p:sldId id="351" r:id="rId17"/>
    <p:sldId id="347" r:id="rId18"/>
    <p:sldId id="348" r:id="rId19"/>
    <p:sldId id="34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82B63-29FF-7842-8AEF-87874962BE00}" type="datetimeFigureOut"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BDB8B-7C90-914E-9FCC-605488C3D4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28BA0-99C7-8F43-B746-87282BE40413}" type="datetimeFigureOut"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B86B-CF7C-6849-8131-4D200E2117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MO’s (use sp3d2)</a:t>
            </a:r>
          </a:p>
          <a:p>
            <a:r>
              <a:rPr lang="en-US" baseline="0" dirty="0" smtClean="0"/>
              <a:t>HOMO &amp; LUMO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54F6B-22BF-6E4C-B1B5-18D752BCC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Chem 2333: General Chemistry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Chem 2333: General Chemistry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F256-0096-D743-A310-4FBF4AA40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4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Metals: Structure and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901" y="5537200"/>
            <a:ext cx="858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paramagnetic substances are able to </a:t>
            </a:r>
            <a:r>
              <a:rPr lang="en-US" dirty="0" smtClean="0">
                <a:solidFill>
                  <a:srgbClr val="FF0000"/>
                </a:solidFill>
              </a:rPr>
              <a:t>keep this alignment </a:t>
            </a:r>
            <a:r>
              <a:rPr lang="en-US" dirty="0" smtClean="0"/>
              <a:t>(all molecule’s spins pointing to one direction) even when no external magnetic field is applied. This is the case of some compounds of Fe, Co, Ni. They are called </a:t>
            </a:r>
            <a:r>
              <a:rPr lang="en-US" dirty="0" smtClean="0">
                <a:solidFill>
                  <a:srgbClr val="FF0000"/>
                </a:solidFill>
              </a:rPr>
              <a:t>ferromagnetic</a:t>
            </a:r>
            <a:r>
              <a:rPr lang="en-US" dirty="0" smtClean="0"/>
              <a:t> and they are used as magnets.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01" y="4742765"/>
            <a:ext cx="283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NMR works in a similar way</a:t>
            </a:r>
          </a:p>
          <a:p>
            <a:r>
              <a:rPr lang="en-US" i="1" dirty="0"/>
              <a:t>b</a:t>
            </a:r>
            <a:r>
              <a:rPr lang="en-US" i="1" dirty="0" smtClean="0"/>
              <a:t>ut with nuclear spins.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42901" y="921623"/>
            <a:ext cx="4108449" cy="3200400"/>
            <a:chOff x="342901" y="1066800"/>
            <a:chExt cx="4108449" cy="3200400"/>
          </a:xfrm>
        </p:grpSpPr>
        <p:sp>
          <p:nvSpPr>
            <p:cNvPr id="9" name="TextBox 8"/>
            <p:cNvSpPr txBox="1"/>
            <p:nvPr/>
          </p:nvSpPr>
          <p:spPr>
            <a:xfrm>
              <a:off x="342901" y="1409700"/>
              <a:ext cx="204469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 if a substance has unpaired electrons, the molecular “electron spins” are </a:t>
              </a:r>
              <a:r>
                <a:rPr lang="en-US" dirty="0" smtClean="0">
                  <a:solidFill>
                    <a:srgbClr val="FF0000"/>
                  </a:solidFill>
                </a:rPr>
                <a:t>randomly pointing to all the directions </a:t>
              </a:r>
              <a:r>
                <a:rPr lang="en-US" dirty="0" smtClean="0"/>
                <a:t>and no net magnetic field is produced.</a:t>
              </a:r>
              <a:endParaRPr lang="en-US" dirty="0"/>
            </a:p>
          </p:txBody>
        </p:sp>
        <p:pic>
          <p:nvPicPr>
            <p:cNvPr id="10" name="Picture 9" descr="nofiel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1066800"/>
              <a:ext cx="1917700" cy="3200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76700" y="1181100"/>
            <a:ext cx="4978400" cy="3999509"/>
            <a:chOff x="4076700" y="1181100"/>
            <a:chExt cx="4978400" cy="3999509"/>
          </a:xfrm>
        </p:grpSpPr>
        <p:sp>
          <p:nvSpPr>
            <p:cNvPr id="12" name="TextBox 11"/>
            <p:cNvSpPr txBox="1"/>
            <p:nvPr/>
          </p:nvSpPr>
          <p:spPr>
            <a:xfrm>
              <a:off x="4076700" y="3980280"/>
              <a:ext cx="497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Only when we </a:t>
              </a:r>
              <a:r>
                <a:rPr lang="en-US" dirty="0" smtClean="0">
                  <a:solidFill>
                    <a:srgbClr val="FF0000"/>
                  </a:solidFill>
                </a:rPr>
                <a:t>apply an external magnetic field</a:t>
              </a:r>
              <a:r>
                <a:rPr lang="en-US" dirty="0" smtClean="0"/>
                <a:t> (with a magnet) the </a:t>
              </a:r>
              <a:r>
                <a:rPr lang="en-US" dirty="0" smtClean="0">
                  <a:solidFill>
                    <a:srgbClr val="FF0000"/>
                  </a:solidFill>
                </a:rPr>
                <a:t>electron spins align </a:t>
              </a:r>
              <a:r>
                <a:rPr lang="en-US" dirty="0" smtClean="0"/>
                <a:t>and a magnetic field is induced.</a:t>
              </a:r>
              <a:br>
                <a:rPr lang="en-US" dirty="0" smtClean="0"/>
              </a:br>
              <a:r>
                <a:rPr lang="en-US" dirty="0" smtClean="0"/>
                <a:t>(Think of the refrigerator magnets)</a:t>
              </a:r>
              <a:endParaRPr lang="en-US" dirty="0"/>
            </a:p>
          </p:txBody>
        </p:sp>
        <p:pic>
          <p:nvPicPr>
            <p:cNvPr id="13" name="Picture 12" descr="withfiel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302" y="1181100"/>
              <a:ext cx="3541163" cy="256380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095501" y="736957"/>
            <a:ext cx="222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Bulk: many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5" descr="siL48593_08_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00" y="1574263"/>
            <a:ext cx="5286062" cy="27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9937" y="220855"/>
            <a:ext cx="7225698" cy="461665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5601" y="927932"/>
            <a:ext cx="859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substances are attracted by an external magnetic field (e.g. magnet) and they are called </a:t>
            </a:r>
            <a:r>
              <a:rPr lang="en-US" b="1" dirty="0" smtClean="0"/>
              <a:t>paramagnetic. </a:t>
            </a:r>
            <a:r>
              <a:rPr lang="en-US" dirty="0" smtClean="0"/>
              <a:t>Other substances are not attracted and they are called </a:t>
            </a:r>
            <a:r>
              <a:rPr lang="en-US" b="1" dirty="0" smtClean="0"/>
              <a:t>diamagnetic</a:t>
            </a:r>
            <a:r>
              <a:rPr lang="en-US" dirty="0" smtClean="0"/>
              <a:t>.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22300" y="4531009"/>
            <a:ext cx="3105428" cy="2078532"/>
            <a:chOff x="622300" y="4531009"/>
            <a:chExt cx="3105428" cy="2078532"/>
          </a:xfrm>
        </p:grpSpPr>
        <p:pic>
          <p:nvPicPr>
            <p:cNvPr id="9" name="Picture 8" descr="di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100" y="4531009"/>
              <a:ext cx="1621428" cy="14080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2300" y="5963210"/>
              <a:ext cx="3105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Diamagnetic</a:t>
              </a:r>
              <a:r>
                <a:rPr lang="en-US" dirty="0" smtClean="0"/>
                <a:t> substance </a:t>
              </a:r>
              <a:r>
                <a:rPr lang="en-US" dirty="0" smtClean="0">
                  <a:solidFill>
                    <a:srgbClr val="FF0000"/>
                  </a:solidFill>
                </a:rPr>
                <a:t>won’t have any unpaired </a:t>
              </a:r>
              <a:r>
                <a:rPr lang="en-US" dirty="0" smtClean="0"/>
                <a:t>electrons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28253" y="4404010"/>
            <a:ext cx="3962401" cy="2124162"/>
            <a:chOff x="4330699" y="4531009"/>
            <a:chExt cx="3962401" cy="2124162"/>
          </a:xfrm>
        </p:grpSpPr>
        <p:pic>
          <p:nvPicPr>
            <p:cNvPr id="12" name="Picture 11" descr="par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138" y="4531009"/>
              <a:ext cx="1627524" cy="12008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30699" y="5731841"/>
              <a:ext cx="3962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Paramagnetic</a:t>
              </a:r>
              <a:r>
                <a:rPr lang="en-US" dirty="0" smtClean="0"/>
                <a:t> substance will </a:t>
              </a:r>
              <a:r>
                <a:rPr lang="en-US" dirty="0" smtClean="0">
                  <a:solidFill>
                    <a:srgbClr val="FF0000"/>
                  </a:solidFill>
                </a:rPr>
                <a:t>have unpaired </a:t>
              </a:r>
              <a:r>
                <a:rPr lang="en-US" dirty="0" smtClean="0"/>
                <a:t>electrons. The molecule will </a:t>
              </a:r>
              <a:r>
                <a:rPr lang="en-US" u="sng" dirty="0" smtClean="0"/>
                <a:t>generate a net magnetic field</a:t>
              </a:r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91910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Low-Spin and High-Spin Complexes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0" y="1752600"/>
            <a:ext cx="3962400" cy="3886200"/>
            <a:chOff x="288" y="1104"/>
            <a:chExt cx="2496" cy="2448"/>
          </a:xfrm>
        </p:grpSpPr>
        <p:pic>
          <p:nvPicPr>
            <p:cNvPr id="6" name="Picture 8" descr="24_16-01UN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2496" cy="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010" y="2832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diamagnetic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788" y="3264"/>
              <a:ext cx="1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low-spin complex</a:t>
              </a:r>
            </a:p>
          </p:txBody>
        </p:sp>
      </p:grp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871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only electron configurations </a:t>
            </a:r>
            <a:r>
              <a:rPr lang="en-US" i="1" dirty="0"/>
              <a:t>d</a:t>
            </a:r>
            <a:r>
              <a:rPr lang="en-US" baseline="30000" dirty="0"/>
              <a:t>4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30000" dirty="0"/>
              <a:t>5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30000" dirty="0"/>
              <a:t>6</a:t>
            </a:r>
            <a:r>
              <a:rPr lang="en-US" dirty="0"/>
              <a:t>, or </a:t>
            </a:r>
            <a:r>
              <a:rPr lang="en-US" i="1" dirty="0"/>
              <a:t>d</a:t>
            </a:r>
            <a:r>
              <a:rPr lang="en-US" baseline="30000" dirty="0"/>
              <a:t>7</a:t>
            </a:r>
            <a:r>
              <a:rPr lang="en-US" dirty="0"/>
              <a:t> can have low or high spin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1059934"/>
            <a:ext cx="3962400" cy="4655066"/>
            <a:chOff x="4724400" y="1059934"/>
            <a:chExt cx="3962400" cy="4655066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4724400" y="1752600"/>
              <a:ext cx="3962400" cy="3962400"/>
              <a:chOff x="2976" y="1104"/>
              <a:chExt cx="2496" cy="2496"/>
            </a:xfrm>
          </p:grpSpPr>
          <p:pic>
            <p:nvPicPr>
              <p:cNvPr id="14" name="Picture 5" descr="24_16-02UN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104"/>
                <a:ext cx="2496" cy="1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3650" y="2880"/>
                <a:ext cx="11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</a:rPr>
                  <a:t>paramagnetic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450" y="3312"/>
                <a:ext cx="15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hlink"/>
                    </a:solidFill>
                  </a:rPr>
                  <a:t>high-spin complex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175413" y="1059934"/>
              <a:ext cx="351138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Pauli exclusion principle is stronger than coulomb interactions (Pauli wins!)</a:t>
              </a:r>
              <a:endParaRPr lang="en-US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9937" y="1078468"/>
            <a:ext cx="35113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Coulomb interactions are stronger than Pauli </a:t>
            </a:r>
            <a:r>
              <a:rPr lang="en-US" sz="1600" i="1" dirty="0"/>
              <a:t>exclusion principle (Aufbau wins!)</a:t>
            </a:r>
          </a:p>
        </p:txBody>
      </p:sp>
    </p:spTree>
    <p:extLst>
      <p:ext uri="{BB962C8B-B14F-4D97-AF65-F5344CB8AC3E}">
        <p14:creationId xmlns:p14="http://schemas.microsoft.com/office/powerpoint/2010/main" val="217522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Low-Spin and High-Spin Complexes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445" y="973667"/>
            <a:ext cx="8714871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Draw the possible low spin and high spin electronic configurations in octahedral complexes</a:t>
            </a:r>
            <a:br>
              <a:rPr lang="en-US"/>
            </a:br>
            <a:r>
              <a:rPr lang="en-US"/>
              <a:t> for the following number of d electrons: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d4: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d5: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d6: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d7:</a:t>
            </a:r>
          </a:p>
        </p:txBody>
      </p:sp>
    </p:spTree>
    <p:extLst>
      <p:ext uri="{BB962C8B-B14F-4D97-AF65-F5344CB8AC3E}">
        <p14:creationId xmlns:p14="http://schemas.microsoft.com/office/powerpoint/2010/main" val="20768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24_1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>
            <a:fillRect/>
          </a:stretch>
        </p:blipFill>
        <p:spPr bwMode="auto">
          <a:xfrm>
            <a:off x="838200" y="712108"/>
            <a:ext cx="79248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theory: Tetrahedral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 descr="e53189edfc6a50a6861e2106537ac9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99"/>
            <a:ext cx="9144000" cy="2215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4633" y="3473691"/>
            <a:ext cx="8293100" cy="1106774"/>
            <a:chOff x="664633" y="3473691"/>
            <a:chExt cx="8293100" cy="1106774"/>
          </a:xfrm>
        </p:grpSpPr>
        <p:sp>
          <p:nvSpPr>
            <p:cNvPr id="11" name="TextBox 10"/>
            <p:cNvSpPr txBox="1"/>
            <p:nvPr/>
          </p:nvSpPr>
          <p:spPr>
            <a:xfrm>
              <a:off x="664633" y="3473691"/>
              <a:ext cx="8293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general the orbital splitting in tetrahedral will be much lower than in octahedral </a:t>
              </a:r>
            </a:p>
            <a:p>
              <a:pPr algn="ctr"/>
              <a:r>
                <a:rPr lang="en-US" sz="24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2400" baseline="-25000" dirty="0" err="1" smtClean="0"/>
                <a:t>tetrahedral</a:t>
              </a:r>
              <a:r>
                <a:rPr lang="en-US" sz="2400" dirty="0" smtClean="0"/>
                <a:t> &lt; 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2400" baseline="-25000" dirty="0" err="1" smtClean="0"/>
                <a:t>octahedral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4533" y="4211133"/>
              <a:ext cx="4737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Only high-spin tetrahedral complexes are known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25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53189edfc6a50a6861e2106537ac9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463"/>
            <a:ext cx="9144000" cy="221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theory: Square planar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3" y="742569"/>
            <a:ext cx="5007391" cy="40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2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b="8099"/>
          <a:stretch/>
        </p:blipFill>
        <p:spPr>
          <a:xfrm>
            <a:off x="-62089" y="593594"/>
            <a:ext cx="6019800" cy="3329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5944" y="3802288"/>
            <a:ext cx="119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Δ</a:t>
            </a:r>
            <a:r>
              <a:rPr lang="el-GR" baseline="-25000"/>
              <a:t>sp</a:t>
            </a:r>
            <a:r>
              <a:rPr lang="el-GR"/>
              <a:t>=1.74Δ</a:t>
            </a:r>
            <a:r>
              <a:rPr lang="en-US" baseline="-25000"/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2318" y="3037280"/>
            <a:ext cx="1168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Δt=0.44Δo</a:t>
            </a:r>
            <a:endParaRPr lang="en-US"/>
          </a:p>
        </p:txBody>
      </p:sp>
      <p:pic>
        <p:nvPicPr>
          <p:cNvPr id="9" name="Picture 8" descr="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42569"/>
            <a:ext cx="2314784" cy="3033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0087" y="3802288"/>
            <a:ext cx="263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Small split in Tetradhedral</a:t>
            </a:r>
            <a:br>
              <a:rPr lang="en-US"/>
            </a:br>
            <a:r>
              <a:rPr lang="en-US"/>
              <a:t>No low spin complexes</a:t>
            </a:r>
          </a:p>
        </p:txBody>
      </p:sp>
      <p:pic>
        <p:nvPicPr>
          <p:cNvPr id="12" name="Picture 11" descr="134px-Cisplatin-stereo.svg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0" y="4786190"/>
            <a:ext cx="1701800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937" y="4920732"/>
            <a:ext cx="740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Most square planar</a:t>
            </a:r>
            <a:br>
              <a:rPr lang="en-US"/>
            </a:br>
            <a:r>
              <a:rPr lang="en-US"/>
              <a:t>complexes are d8.</a:t>
            </a:r>
          </a:p>
          <a:p>
            <a:endParaRPr lang="en-US"/>
          </a:p>
          <a:p>
            <a:r>
              <a:rPr lang="en-US"/>
              <a:t>What is the electronic configruation in cisplatin (one of the first cancer drug).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506" y="4430102"/>
            <a:ext cx="88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a tetrahedral complex to be stable it has to have more electrons in the “e” level than “t”</a:t>
            </a:r>
          </a:p>
        </p:txBody>
      </p:sp>
    </p:spTree>
    <p:extLst>
      <p:ext uri="{BB962C8B-B14F-4D97-AF65-F5344CB8AC3E}">
        <p14:creationId xmlns:p14="http://schemas.microsoft.com/office/powerpoint/2010/main" val="421050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theory: problem solving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1199296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The </a:t>
            </a:r>
            <a:r>
              <a:rPr lang="en-US" sz="2000" dirty="0"/>
              <a:t>absorption maximum for the complex ion [Co(NH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6</a:t>
            </a:r>
            <a:r>
              <a:rPr lang="en-US" sz="2000" dirty="0"/>
              <a:t>]</a:t>
            </a:r>
            <a:r>
              <a:rPr lang="en-US" sz="2000" baseline="30000" dirty="0"/>
              <a:t>3+</a:t>
            </a:r>
            <a:r>
              <a:rPr lang="en-US" sz="2000" dirty="0"/>
              <a:t> occurs at 470 nm.  What is the color of the complex and what is the crystal field splitting in kJ/</a:t>
            </a:r>
            <a:r>
              <a:rPr lang="en-US" sz="2000" dirty="0" err="1"/>
              <a:t>mol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19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theory: problem solving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6882" y="1906614"/>
            <a:ext cx="7000875" cy="1428750"/>
            <a:chOff x="846882" y="2626280"/>
            <a:chExt cx="7000875" cy="142875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282" y="2702480"/>
              <a:ext cx="189547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82" y="2626280"/>
              <a:ext cx="1846263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751882" y="315968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[Cr(NH</a:t>
              </a:r>
              <a:r>
                <a:rPr lang="en-US" sz="1800" baseline="-25000"/>
                <a:t>3</a:t>
              </a:r>
              <a:r>
                <a:rPr lang="en-US" sz="1800"/>
                <a:t>)</a:t>
              </a:r>
              <a:r>
                <a:rPr lang="en-US" sz="1800" baseline="-25000"/>
                <a:t>6</a:t>
              </a:r>
              <a:r>
                <a:rPr lang="en-US" sz="1800"/>
                <a:t>]</a:t>
              </a:r>
              <a:r>
                <a:rPr lang="en-US" sz="1800" b="1" baseline="30000"/>
                <a:t>3+</a:t>
              </a:r>
              <a:endParaRPr lang="en-US" sz="1800" b="1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352082" y="3159680"/>
              <a:ext cx="1676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[Cr(NH</a:t>
              </a:r>
              <a:r>
                <a:rPr lang="en-US" sz="1800" baseline="-25000"/>
                <a:t>3</a:t>
              </a:r>
              <a:r>
                <a:rPr lang="en-US" sz="1800"/>
                <a:t>)</a:t>
              </a:r>
              <a:r>
                <a:rPr lang="en-US" sz="1800" baseline="-25000"/>
                <a:t>5</a:t>
              </a:r>
              <a:r>
                <a:rPr lang="en-US" sz="1800"/>
                <a:t>Cl</a:t>
              </a:r>
              <a:r>
                <a:rPr lang="en-US" sz="1800" baseline="-25000"/>
                <a:t> </a:t>
              </a:r>
              <a:r>
                <a:rPr lang="en-US" sz="1800"/>
                <a:t>]</a:t>
              </a:r>
              <a:r>
                <a:rPr lang="en-US" sz="1800" b="1" baseline="30000"/>
                <a:t>2+</a:t>
              </a:r>
              <a:endParaRPr lang="en-US" sz="1800" b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1249622"/>
            <a:ext cx="610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Explain the differences in color of these two compounds: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3259164"/>
            <a:ext cx="8594990" cy="3097186"/>
            <a:chOff x="228600" y="3259164"/>
            <a:chExt cx="8594990" cy="3097186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6410766" y="4155015"/>
              <a:ext cx="2276034" cy="2201335"/>
              <a:chOff x="3072" y="1200"/>
              <a:chExt cx="2112" cy="2540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112" cy="2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3362" y="3414"/>
                <a:ext cx="1583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cs typeface="+mn-cs"/>
                  </a:rPr>
                  <a:t>Numbers are nm</a:t>
                </a:r>
              </a:p>
            </p:txBody>
          </p:sp>
        </p:grp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59164"/>
              <a:ext cx="8594990" cy="66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412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theory: problem solving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866" y="1201649"/>
            <a:ext cx="8396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What </a:t>
            </a:r>
            <a:r>
              <a:rPr lang="en-US" sz="2000" dirty="0"/>
              <a:t>color would we expect an aqueous solution containing Ti(OH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r>
              <a:rPr lang="en-US" sz="2000" baseline="-25000" dirty="0"/>
              <a:t>4</a:t>
            </a:r>
            <a:r>
              <a:rPr lang="en-US" sz="2000" baseline="30000" dirty="0"/>
              <a:t>4+</a:t>
            </a:r>
            <a:r>
              <a:rPr lang="en-US" sz="2000" dirty="0"/>
              <a:t> to be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   1. blue</a:t>
            </a:r>
          </a:p>
          <a:p>
            <a:r>
              <a:rPr lang="en-US" sz="2000" dirty="0"/>
              <a:t>   2. red</a:t>
            </a:r>
          </a:p>
          <a:p>
            <a:r>
              <a:rPr lang="en-US" sz="2000" dirty="0"/>
              <a:t>   3. green</a:t>
            </a:r>
          </a:p>
          <a:p>
            <a:r>
              <a:rPr lang="en-US" sz="2000" dirty="0"/>
              <a:t>   4. yellow</a:t>
            </a:r>
          </a:p>
          <a:p>
            <a:r>
              <a:rPr lang="en-US" sz="2000" dirty="0"/>
              <a:t>   5. colorless </a:t>
            </a:r>
          </a:p>
        </p:txBody>
      </p:sp>
    </p:spTree>
    <p:extLst>
      <p:ext uri="{BB962C8B-B14F-4D97-AF65-F5344CB8AC3E}">
        <p14:creationId xmlns:p14="http://schemas.microsoft.com/office/powerpoint/2010/main" val="327212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68" y="1306576"/>
            <a:ext cx="42883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6 – Session 7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1: Ligand field theory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Octahedral field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Spectrochemical series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2: Ligand field theory: magnetism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Low spin and high spin complexes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3: LIgand field theory: other fields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Tetrahedral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Square planar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4: Problem solving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6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Hypoxia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592191"/>
            <a:ext cx="2794000" cy="27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81" y="1147642"/>
            <a:ext cx="748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Pulse </a:t>
            </a:r>
            <a:r>
              <a:rPr lang="en-US" dirty="0" err="1" smtClean="0"/>
              <a:t>Oxymeter</a:t>
            </a:r>
            <a:r>
              <a:rPr lang="en-US" dirty="0" smtClean="0"/>
              <a:t> is a device to detect oxygen saturation in patient’s tissue.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081" y="3062439"/>
            <a:ext cx="170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Oxyhemoglobin</a:t>
            </a:r>
            <a:endParaRPr lang="en-US" b="1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31" y="3801114"/>
            <a:ext cx="1624992" cy="2319164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1" y="3431771"/>
            <a:ext cx="1676288" cy="2852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628" y="6284509"/>
            <a:ext cx="292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Absorbs at 660nm (color red)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9725" y="3214839"/>
            <a:ext cx="193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Deoxyhemoglobin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0993" y="6284509"/>
            <a:ext cx="372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Absorbs at 940nm (color blue/purple)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0628" y="2034529"/>
            <a:ext cx="309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It’s a small spectrophotometer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835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Crystal field theory (CFT)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Vwater_fu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84" y="605692"/>
            <a:ext cx="4921258" cy="6115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308" y="2918489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Vanadium: V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0292" y="4817180"/>
            <a:ext cx="50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0292" y="3380154"/>
            <a:ext cx="55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0849" y="1491734"/>
            <a:ext cx="55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4p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94902" y="3672541"/>
            <a:ext cx="91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09742" y="4148967"/>
            <a:ext cx="55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2p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60615" y="1638300"/>
            <a:ext cx="5643685" cy="2510667"/>
            <a:chOff x="3360615" y="1638300"/>
            <a:chExt cx="5643685" cy="2510667"/>
          </a:xfrm>
        </p:grpSpPr>
        <p:sp>
          <p:nvSpPr>
            <p:cNvPr id="14" name="Oval 13"/>
            <p:cNvSpPr/>
            <p:nvPr/>
          </p:nvSpPr>
          <p:spPr>
            <a:xfrm>
              <a:off x="3360615" y="2754923"/>
              <a:ext cx="2071077" cy="1394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4400" y="1638300"/>
              <a:ext cx="1739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CFT focuses on this part only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>
              <a:off x="5431692" y="1961466"/>
              <a:ext cx="1832708" cy="1289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024923" y="2263605"/>
            <a:ext cx="5119077" cy="4584900"/>
            <a:chOff x="4024923" y="2263605"/>
            <a:chExt cx="5119077" cy="4584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024923" y="2263605"/>
              <a:ext cx="152400" cy="2718703"/>
              <a:chOff x="4024923" y="2263605"/>
              <a:chExt cx="152400" cy="2718703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4024923" y="3672541"/>
                <a:ext cx="0" cy="13097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177323" y="2263605"/>
                <a:ext cx="0" cy="13097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H="1" flipV="1">
              <a:off x="4024923" y="4672187"/>
              <a:ext cx="3239477" cy="890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80185" y="4817180"/>
              <a:ext cx="176381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Electronic transition outside of the d orbital will be too energetic, beyond visible light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513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d-Orbitals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94"/>
            <a:ext cx="5076497" cy="33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4194175" y="2848496"/>
            <a:ext cx="4718050" cy="1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dirty="0" smtClean="0">
                <a:solidFill>
                  <a:srgbClr val="6E0500"/>
                </a:solidFill>
                <a:ea typeface="Gill Sans" charset="0"/>
                <a:cs typeface="Gill Sans" charset="0"/>
              </a:rPr>
              <a:t>Absent ligands the</a:t>
            </a:r>
          </a:p>
          <a:p>
            <a:pPr algn="ctr"/>
            <a:r>
              <a:rPr lang="en-US" sz="2800" dirty="0">
                <a:solidFill>
                  <a:srgbClr val="6E0500"/>
                </a:solidFill>
                <a:ea typeface="Gill Sans" charset="0"/>
                <a:cs typeface="Gill Sans" charset="0"/>
              </a:rPr>
              <a:t>o</a:t>
            </a:r>
            <a:r>
              <a:rPr lang="en-US" sz="2800" dirty="0" smtClean="0">
                <a:solidFill>
                  <a:srgbClr val="6E0500"/>
                </a:solidFill>
                <a:ea typeface="Gill Sans" charset="0"/>
                <a:cs typeface="Gill Sans" charset="0"/>
              </a:rPr>
              <a:t>rbitals </a:t>
            </a:r>
            <a:r>
              <a:rPr lang="en-US" sz="2800" dirty="0">
                <a:solidFill>
                  <a:srgbClr val="6E0500"/>
                </a:solidFill>
                <a:ea typeface="Gill Sans" charset="0"/>
                <a:cs typeface="Gill Sans" charset="0"/>
              </a:rPr>
              <a:t>are </a:t>
            </a:r>
            <a:r>
              <a:rPr lang="en-US" sz="2800" b="1" dirty="0">
                <a:solidFill>
                  <a:srgbClr val="6E0500"/>
                </a:solidFill>
                <a:ea typeface="Gill Sans" charset="0"/>
                <a:cs typeface="Gill Sans" charset="0"/>
              </a:rPr>
              <a:t>degenerate</a:t>
            </a:r>
            <a:r>
              <a:rPr lang="en-US" sz="2800" dirty="0">
                <a:solidFill>
                  <a:srgbClr val="6E0500"/>
                </a:solidFill>
                <a:ea typeface="Gill Sans" charset="0"/>
                <a:cs typeface="Gill Sans" charset="0"/>
              </a:rPr>
              <a:t>,</a:t>
            </a:r>
          </a:p>
          <a:p>
            <a:pPr algn="ctr"/>
            <a:r>
              <a:rPr lang="en-US" sz="2800" dirty="0">
                <a:solidFill>
                  <a:srgbClr val="6E0500"/>
                </a:solidFill>
                <a:ea typeface="Gill Sans" charset="0"/>
                <a:cs typeface="Gill Sans" charset="0"/>
              </a:rPr>
              <a:t> they have the same energy</a:t>
            </a:r>
            <a:r>
              <a:rPr lang="en-US" sz="2800" dirty="0" smtClean="0">
                <a:solidFill>
                  <a:srgbClr val="6E0500"/>
                </a:solidFill>
                <a:ea typeface="Gill Sans" charset="0"/>
                <a:cs typeface="Gill Sans" charset="0"/>
              </a:rPr>
              <a:t>...</a:t>
            </a:r>
            <a:endParaRPr lang="en-US" sz="2800" dirty="0">
              <a:solidFill>
                <a:srgbClr val="6E0500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0" y="4309625"/>
            <a:ext cx="9144000" cy="22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solidFill>
                  <a:srgbClr val="001445"/>
                </a:solidFill>
                <a:ea typeface="Gill Sans" charset="0"/>
                <a:cs typeface="Gill Sans" charset="0"/>
              </a:rPr>
              <a:t>Ligand Field Theory</a:t>
            </a:r>
            <a:r>
              <a:rPr lang="en-US" sz="2800" dirty="0">
                <a:solidFill>
                  <a:srgbClr val="001445"/>
                </a:solidFill>
                <a:ea typeface="Gill Sans" charset="0"/>
                <a:cs typeface="Gill Sans" charset="0"/>
              </a:rPr>
              <a:t>: An </a:t>
            </a:r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electrostatic  model</a:t>
            </a:r>
          </a:p>
          <a:p>
            <a:pPr algn="ctr"/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(i.e</a:t>
            </a:r>
            <a:r>
              <a:rPr lang="en-US" sz="2800" dirty="0">
                <a:solidFill>
                  <a:srgbClr val="001445"/>
                </a:solidFill>
                <a:ea typeface="Gill Sans" charset="0"/>
                <a:cs typeface="Gill Sans" charset="0"/>
              </a:rPr>
              <a:t>. not </a:t>
            </a:r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technically a bonding model) </a:t>
            </a:r>
          </a:p>
          <a:p>
            <a:pPr algn="ctr"/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It </a:t>
            </a:r>
            <a:r>
              <a:rPr lang="en-US" sz="2800" dirty="0">
                <a:solidFill>
                  <a:srgbClr val="001445"/>
                </a:solidFill>
                <a:ea typeface="Gill Sans" charset="0"/>
                <a:cs typeface="Gill Sans" charset="0"/>
              </a:rPr>
              <a:t>will attempt to explain what happens to the </a:t>
            </a:r>
            <a:endParaRPr lang="en-US" sz="2800" dirty="0" smtClean="0">
              <a:solidFill>
                <a:srgbClr val="001445"/>
              </a:solidFill>
              <a:ea typeface="Gill Sans" charset="0"/>
              <a:cs typeface="Gill Sans" charset="0"/>
            </a:endParaRPr>
          </a:p>
          <a:p>
            <a:pPr algn="ctr"/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Molecular </a:t>
            </a:r>
            <a:r>
              <a:rPr lang="en-US" sz="2800" dirty="0">
                <a:solidFill>
                  <a:srgbClr val="001445"/>
                </a:solidFill>
                <a:ea typeface="Gill Sans" charset="0"/>
                <a:cs typeface="Gill Sans" charset="0"/>
              </a:rPr>
              <a:t>Orbitals in Coordination Compounds. </a:t>
            </a:r>
            <a:endParaRPr lang="en-US" sz="2800" dirty="0" smtClean="0">
              <a:solidFill>
                <a:srgbClr val="001445"/>
              </a:solidFill>
              <a:ea typeface="Gill Sans" charset="0"/>
              <a:cs typeface="Gill Sans" charset="0"/>
            </a:endParaRPr>
          </a:p>
          <a:p>
            <a:pPr algn="ctr"/>
            <a:r>
              <a:rPr lang="en-US" sz="2800" dirty="0" smtClean="0">
                <a:solidFill>
                  <a:srgbClr val="001445"/>
                </a:solidFill>
                <a:ea typeface="Gill Sans" charset="0"/>
                <a:cs typeface="Gill Sans" charset="0"/>
              </a:rPr>
              <a:t>(</a:t>
            </a:r>
            <a:r>
              <a:rPr lang="en-US" sz="2800" dirty="0">
                <a:solidFill>
                  <a:srgbClr val="001445"/>
                </a:solidFill>
                <a:ea typeface="Gill Sans" charset="0"/>
                <a:cs typeface="Gill Sans" charset="0"/>
              </a:rPr>
              <a:t>sometimes called Crystal Field Theory) </a:t>
            </a:r>
          </a:p>
        </p:txBody>
      </p:sp>
    </p:spTree>
    <p:extLst>
      <p:ext uri="{BB962C8B-B14F-4D97-AF65-F5344CB8AC3E}">
        <p14:creationId xmlns:p14="http://schemas.microsoft.com/office/powerpoint/2010/main" val="401304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0" y="237150"/>
            <a:ext cx="2784861" cy="505419"/>
          </a:xfrm>
        </p:spPr>
        <p:txBody>
          <a:bodyPr/>
          <a:lstStyle/>
          <a:p>
            <a:r>
              <a:rPr lang="en-US" dirty="0" smtClean="0"/>
              <a:t>Ligand Field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2968431" y="5105"/>
            <a:ext cx="5304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What is the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electrostatic (+/-)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nature of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ligand?</a:t>
            </a:r>
          </a:p>
          <a:p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What is the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electrostatic (+/-)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nature of an orbital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</a:p>
          <a:p>
            <a:r>
              <a:rPr lang="en-US" sz="2000" dirty="0" smtClean="0">
                <a:ea typeface="Gill Sans" charset="0"/>
                <a:cs typeface="Gill Sans" charset="0"/>
              </a:rPr>
              <a:t>Will each d-orbital increase or decrease in energy?</a:t>
            </a: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4414" y="12463"/>
            <a:ext cx="265386" cy="659307"/>
            <a:chOff x="5754414" y="237150"/>
            <a:chExt cx="265386" cy="659307"/>
          </a:xfrm>
        </p:grpSpPr>
        <p:sp>
          <p:nvSpPr>
            <p:cNvPr id="7" name="Rectangle 6"/>
            <p:cNvSpPr/>
            <p:nvPr/>
          </p:nvSpPr>
          <p:spPr>
            <a:xfrm>
              <a:off x="5754414" y="237150"/>
              <a:ext cx="265386" cy="30777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54414" y="588681"/>
              <a:ext cx="265386" cy="30777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"/>
          <a:stretch>
            <a:fillRect/>
          </a:stretch>
        </p:blipFill>
        <p:spPr bwMode="auto">
          <a:xfrm>
            <a:off x="1" y="971493"/>
            <a:ext cx="9144000" cy="54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958662" y="971493"/>
            <a:ext cx="6185339" cy="2875293"/>
            <a:chOff x="2958662" y="971493"/>
            <a:chExt cx="6185339" cy="2875293"/>
          </a:xfrm>
        </p:grpSpPr>
        <p:sp>
          <p:nvSpPr>
            <p:cNvPr id="12" name="Rectangle 3"/>
            <p:cNvSpPr>
              <a:spLocks/>
            </p:cNvSpPr>
            <p:nvPr/>
          </p:nvSpPr>
          <p:spPr bwMode="auto">
            <a:xfrm>
              <a:off x="2958662" y="971493"/>
              <a:ext cx="3061139" cy="287529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6019801" y="971493"/>
              <a:ext cx="3124200" cy="287529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1" y="3711818"/>
            <a:ext cx="9131300" cy="2726491"/>
            <a:chOff x="12701" y="3702049"/>
            <a:chExt cx="9131300" cy="2726491"/>
          </a:xfrm>
        </p:grpSpPr>
        <p:sp>
          <p:nvSpPr>
            <p:cNvPr id="14" name="Rectangle 5"/>
            <p:cNvSpPr>
              <a:spLocks/>
            </p:cNvSpPr>
            <p:nvPr/>
          </p:nvSpPr>
          <p:spPr bwMode="auto">
            <a:xfrm>
              <a:off x="6019801" y="3846786"/>
              <a:ext cx="3124200" cy="258175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6"/>
            <p:cNvSpPr>
              <a:spLocks/>
            </p:cNvSpPr>
            <p:nvPr/>
          </p:nvSpPr>
          <p:spPr bwMode="auto">
            <a:xfrm>
              <a:off x="2958662" y="3846786"/>
              <a:ext cx="3061138" cy="258175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12701" y="3702049"/>
              <a:ext cx="2945962" cy="272648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75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Octahedral Ligand Field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0" y="853797"/>
            <a:ext cx="8286738" cy="441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8693972" y="2596824"/>
            <a:ext cx="300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dirty="0">
                <a:solidFill>
                  <a:srgbClr val="A40800"/>
                </a:solidFill>
                <a:ea typeface="Gill Sans" charset="0"/>
                <a:cs typeface="Gill Sans" charset="0"/>
              </a:rPr>
              <a:t>Oh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15766" y="5265683"/>
            <a:ext cx="9144001" cy="12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 err="1">
                <a:solidFill>
                  <a:srgbClr val="A40800"/>
                </a:solidFill>
                <a:ea typeface="Lucida Grande" charset="0"/>
                <a:cs typeface="Lucida Grande" charset="0"/>
              </a:rPr>
              <a:t>Δ</a:t>
            </a:r>
            <a:r>
              <a:rPr lang="en-US" sz="2400" baseline="-6000" dirty="0" err="1">
                <a:solidFill>
                  <a:srgbClr val="A40800"/>
                </a:solidFill>
                <a:ea typeface="Gill Sans" charset="0"/>
                <a:cs typeface="Gill Sans" charset="0"/>
              </a:rPr>
              <a:t>Oh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is the Ligand Field Splitting energy. In this case an octahedral ligand field (Oh).  The size of</a:t>
            </a:r>
            <a:r>
              <a:rPr lang="en-US" sz="2400" dirty="0">
                <a:solidFill>
                  <a:srgbClr val="A40800"/>
                </a:solidFill>
                <a:ea typeface="Lucida Grande" charset="0"/>
                <a:cs typeface="Lucida Grande" charset="0"/>
              </a:rPr>
              <a:t> </a:t>
            </a:r>
            <a:r>
              <a:rPr lang="en-US" sz="2400" dirty="0" err="1">
                <a:solidFill>
                  <a:srgbClr val="A40800"/>
                </a:solidFill>
                <a:ea typeface="Lucida Grande" charset="0"/>
                <a:cs typeface="Lucida Grande" charset="0"/>
              </a:rPr>
              <a:t>Δ</a:t>
            </a:r>
            <a:r>
              <a:rPr lang="en-US" sz="2400" baseline="-6000" dirty="0" err="1">
                <a:solidFill>
                  <a:srgbClr val="A40800"/>
                </a:solidFill>
                <a:ea typeface="Gill Sans" charset="0"/>
                <a:cs typeface="Gill Sans" charset="0"/>
              </a:rPr>
              <a:t>Oh</a:t>
            </a:r>
            <a:r>
              <a:rPr lang="en-US" sz="2400" dirty="0">
                <a:solidFill>
                  <a:schemeClr val="tx1"/>
                </a:solidFill>
                <a:ea typeface="Gill Sans" charset="0"/>
                <a:cs typeface="Gill Sans" charset="0"/>
              </a:rPr>
              <a:t> depends on the ligands and will determine spectroscopic and magnetic properties.</a:t>
            </a:r>
          </a:p>
        </p:txBody>
      </p:sp>
    </p:spTree>
    <p:extLst>
      <p:ext uri="{BB962C8B-B14F-4D97-AF65-F5344CB8AC3E}">
        <p14:creationId xmlns:p14="http://schemas.microsoft.com/office/powerpoint/2010/main" val="75482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Spectrochemical</a:t>
            </a:r>
            <a:r>
              <a:rPr lang="en-US" dirty="0" smtClean="0"/>
              <a:t> Series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393281" y="5730226"/>
            <a:ext cx="5616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a typeface="Gill Sans" charset="0"/>
                <a:cs typeface="Gill Sans" charset="0"/>
              </a:rPr>
              <a:t>Derived from measurements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77801" y="1187450"/>
            <a:ext cx="8876686" cy="1813279"/>
            <a:chOff x="0" y="0"/>
            <a:chExt cx="8193" cy="1416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3534" y="697"/>
              <a:ext cx="119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81000"/>
                </a:lnSpc>
              </a:pPr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increasing</a:t>
              </a: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0" y="0"/>
              <a:ext cx="8193" cy="1416"/>
              <a:chOff x="0" y="0"/>
              <a:chExt cx="8193" cy="1416"/>
            </a:xfrm>
          </p:grpSpPr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" y="0"/>
                <a:ext cx="7933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7"/>
              <p:cNvSpPr>
                <a:spLocks/>
              </p:cNvSpPr>
              <p:nvPr/>
            </p:nvSpPr>
            <p:spPr bwMode="auto">
              <a:xfrm>
                <a:off x="6192" y="715"/>
                <a:ext cx="2001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81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strong field ligand</a:t>
                </a:r>
              </a:p>
            </p:txBody>
          </p:sp>
          <p:sp>
            <p:nvSpPr>
              <p:cNvPr id="14" name="Rectangle 8"/>
              <p:cNvSpPr>
                <a:spLocks/>
              </p:cNvSpPr>
              <p:nvPr/>
            </p:nvSpPr>
            <p:spPr bwMode="auto">
              <a:xfrm>
                <a:off x="0" y="718"/>
                <a:ext cx="1891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81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weak field ligand</a:t>
                </a:r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514" y="1049"/>
                <a:ext cx="87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81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small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D</a:t>
                </a:r>
                <a:endParaRPr lang="en-US" sz="2000" dirty="0">
                  <a:solidFill>
                    <a:srgbClr val="FF0000"/>
                  </a:solidFill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16" name="Rectangle 10"/>
              <p:cNvSpPr>
                <a:spLocks/>
              </p:cNvSpPr>
              <p:nvPr/>
            </p:nvSpPr>
            <p:spPr bwMode="auto">
              <a:xfrm>
                <a:off x="6776" y="1046"/>
                <a:ext cx="84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81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large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Symbol" pitchFamily="18" charset="2"/>
                    <a:cs typeface="Arial" pitchFamily="34" charset="0"/>
                    <a:sym typeface="Symbol" pitchFamily="18" charset="2"/>
                  </a:rPr>
                  <a:t>D</a:t>
                </a:r>
                <a:endParaRPr lang="en-US" sz="2000" dirty="0">
                  <a:solidFill>
                    <a:srgbClr val="FF0000"/>
                  </a:solidFill>
                  <a:latin typeface="Symbol" pitchFamily="18" charset="2"/>
                  <a:ea typeface="Symbol" pitchFamily="18" charset="2"/>
                  <a:cs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375" y="586"/>
                <a:ext cx="7621" cy="0"/>
              </a:xfrm>
              <a:prstGeom prst="line">
                <a:avLst/>
              </a:prstGeom>
              <a:noFill/>
              <a:ln w="508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57200" y="3859252"/>
            <a:ext cx="7790971" cy="1682177"/>
            <a:chOff x="0" y="346"/>
            <a:chExt cx="4907" cy="105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0" y="346"/>
              <a:ext cx="1992" cy="1059"/>
              <a:chOff x="0" y="346"/>
              <a:chExt cx="1992" cy="1059"/>
            </a:xfrm>
          </p:grpSpPr>
          <p:sp>
            <p:nvSpPr>
              <p:cNvPr id="21" name="Rectangle 14"/>
              <p:cNvSpPr>
                <a:spLocks/>
              </p:cNvSpPr>
              <p:nvPr/>
            </p:nvSpPr>
            <p:spPr bwMode="auto">
              <a:xfrm>
                <a:off x="0" y="655"/>
                <a:ext cx="57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en = </a:t>
                </a:r>
              </a:p>
            </p:txBody>
          </p:sp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346"/>
                <a:ext cx="1325" cy="1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tangle 17"/>
            <p:cNvSpPr>
              <a:spLocks/>
            </p:cNvSpPr>
            <p:nvPr/>
          </p:nvSpPr>
          <p:spPr bwMode="auto">
            <a:xfrm>
              <a:off x="2188" y="557"/>
              <a:ext cx="2719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 err="1">
                  <a:solidFill>
                    <a:srgbClr val="A40800"/>
                  </a:solidFill>
                  <a:ea typeface="Gill Sans" charset="0"/>
                  <a:cs typeface="Gill Sans" charset="0"/>
                </a:rPr>
                <a:t>Bidentate</a:t>
              </a:r>
              <a:r>
                <a:rPr lang="en-US" sz="28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 ligand </a:t>
              </a:r>
              <a:r>
                <a:rPr lang="en-US" sz="2800" dirty="0" smtClean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– </a:t>
              </a:r>
            </a:p>
            <a:p>
              <a:r>
                <a:rPr lang="en-US" sz="2800" dirty="0" smtClean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binds </a:t>
              </a:r>
              <a:r>
                <a:rPr lang="en-US" sz="28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twice to the metal 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Spectrochemical</a:t>
            </a:r>
            <a:r>
              <a:rPr lang="en-US" dirty="0"/>
              <a:t> Series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06E5FA0-F4E1-AD4C-AB1F-D8F9228A29E0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6907"/>
            <a:ext cx="4572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260975" y="1309507"/>
            <a:ext cx="3352800" cy="4032250"/>
            <a:chOff x="3072" y="1200"/>
            <a:chExt cx="2112" cy="254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00"/>
              <a:ext cx="2112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362" y="3414"/>
              <a:ext cx="158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Numbers are nm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68357" y="5681254"/>
            <a:ext cx="557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</a:rPr>
              <a:t>So which compound has a larger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split?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906</Words>
  <Application>Microsoft Macintosh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Transition Metals: Structure and Bonding</vt:lpstr>
      <vt:lpstr>Transition Metals</vt:lpstr>
      <vt:lpstr>Detecting Hypoxia</vt:lpstr>
      <vt:lpstr>Crystal field theory (CFT)</vt:lpstr>
      <vt:lpstr>d-Orbitals</vt:lpstr>
      <vt:lpstr>Ligand Field Theory</vt:lpstr>
      <vt:lpstr>Octahedral Ligand Field</vt:lpstr>
      <vt:lpstr>Spectrochemical Series</vt:lpstr>
      <vt:lpstr>Spectrochemical Series</vt:lpstr>
      <vt:lpstr>Magnetism</vt:lpstr>
      <vt:lpstr>Magnetism</vt:lpstr>
      <vt:lpstr>Low-Spin and High-Spin Complexes</vt:lpstr>
      <vt:lpstr>Low-Spin and High-Spin Complexes</vt:lpstr>
      <vt:lpstr>Crystal field theory: Tetrahedral</vt:lpstr>
      <vt:lpstr>Crystal field theory: Square planar</vt:lpstr>
      <vt:lpstr>PowerPoint Presentation</vt:lpstr>
      <vt:lpstr>Crystal field theory: problem solving</vt:lpstr>
      <vt:lpstr>Crystal field theory: problem solving</vt:lpstr>
      <vt:lpstr>Crystal field theory: problem solving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Metals: Structure and Bonding</dc:title>
  <dc:creator>Xavier Prat-Resina</dc:creator>
  <cp:lastModifiedBy>Xavier Prat-Resina</cp:lastModifiedBy>
  <cp:revision>63</cp:revision>
  <dcterms:created xsi:type="dcterms:W3CDTF">2015-04-13T15:31:38Z</dcterms:created>
  <dcterms:modified xsi:type="dcterms:W3CDTF">2015-04-20T20:23:05Z</dcterms:modified>
</cp:coreProperties>
</file>