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264" r:id="rId3"/>
    <p:sldId id="335" r:id="rId4"/>
    <p:sldId id="340" r:id="rId5"/>
    <p:sldId id="338" r:id="rId6"/>
    <p:sldId id="339" r:id="rId7"/>
    <p:sldId id="33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82B63-29FF-7842-8AEF-87874962BE00}" type="datetimeFigureOut">
              <a:t>4/21/15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BDB8B-7C90-914E-9FCC-605488C3D47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258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B28BA0-99C7-8F43-B746-87282BE40413}" type="datetimeFigureOut">
              <a:t>4/21/15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2B86B-CF7C-6849-8131-4D200E2117E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398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256-0096-D743-A310-4FBF4AA401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068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256-0096-D743-A310-4FBF4AA401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66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256-0096-D743-A310-4FBF4AA401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838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7192" y="237150"/>
            <a:ext cx="5472962" cy="50541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en-US" dirty="0" smtClean="0"/>
              <a:t>Session XX: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11431" y="0"/>
            <a:ext cx="742569" cy="74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315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256-0096-D743-A310-4FBF4AA401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56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256-0096-D743-A310-4FBF4AA401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64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256-0096-D743-A310-4FBF4AA401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096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256-0096-D743-A310-4FBF4AA401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45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256-0096-D743-A310-4FBF4AA401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35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256-0096-D743-A310-4FBF4AA401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7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256-0096-D743-A310-4FBF4AA401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0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256-0096-D743-A310-4FBF4AA401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9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Spring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Chem 2333: General Chemistry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0F256-0096-D743-A310-4FBF4AA401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5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Transition Metals: Structure and Bonding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General Chemistry II Chem2333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2939" y="6356350"/>
            <a:ext cx="1117600" cy="393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1943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816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Metals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1768" y="1306576"/>
            <a:ext cx="7917552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Module </a:t>
            </a:r>
            <a:r>
              <a:rPr lang="en-US" dirty="0" smtClean="0"/>
              <a:t>6 – Session 8</a:t>
            </a:r>
            <a:endParaRPr lang="en-US" dirty="0"/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Video 1: Dissociation and formation reactions of coordination compounds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Adding up successive complexation reactions makes its constants multiply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Video 2: Complexation and solubility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Video 3: The chelating effect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563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Equilibria</a:t>
            </a:r>
            <a:r>
              <a:rPr lang="en-US" dirty="0"/>
              <a:t> of </a:t>
            </a:r>
            <a:r>
              <a:rPr lang="en-US" dirty="0" err="1"/>
              <a:t>Coordination</a:t>
            </a:r>
            <a:r>
              <a:rPr lang="en-US" dirty="0"/>
              <a:t> Compounds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5644" y="1355651"/>
            <a:ext cx="75971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There are two ways of dealing with the equilibrium involving complex ions: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037370" y="3145803"/>
            <a:ext cx="6831803" cy="736045"/>
            <a:chOff x="2603033" y="4212988"/>
            <a:chExt cx="6831803" cy="736045"/>
          </a:xfrm>
        </p:grpSpPr>
        <p:sp>
          <p:nvSpPr>
            <p:cNvPr id="7" name="Rectangle 6"/>
            <p:cNvSpPr/>
            <p:nvPr/>
          </p:nvSpPr>
          <p:spPr>
            <a:xfrm>
              <a:off x="2603033" y="4365388"/>
              <a:ext cx="31992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[Ag(NH</a:t>
              </a:r>
              <a:r>
                <a:rPr lang="en-US" baseline="-25000" dirty="0" smtClean="0"/>
                <a:t>3</a:t>
              </a:r>
              <a:r>
                <a:rPr lang="en-US" dirty="0" smtClean="0"/>
                <a:t>)</a:t>
              </a:r>
              <a:r>
                <a:rPr lang="en-US" baseline="-25000" dirty="0" smtClean="0"/>
                <a:t>2</a:t>
              </a:r>
              <a:r>
                <a:rPr lang="en-US" dirty="0" smtClean="0"/>
                <a:t> ]</a:t>
              </a:r>
              <a:r>
                <a:rPr lang="en-US" baseline="30000" dirty="0" smtClean="0"/>
                <a:t>+</a:t>
              </a:r>
              <a:r>
                <a:rPr lang="en-US" dirty="0" smtClean="0"/>
                <a:t>                 Ag</a:t>
              </a:r>
              <a:r>
                <a:rPr lang="en-US" baseline="30000" dirty="0" smtClean="0"/>
                <a:t>+</a:t>
              </a:r>
              <a:r>
                <a:rPr lang="en-US" dirty="0" smtClean="0"/>
                <a:t> + 2NH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6021470" y="4379093"/>
              <a:ext cx="100148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 dirty="0" err="1" smtClean="0"/>
                <a:t>K</a:t>
              </a:r>
              <a:r>
                <a:rPr lang="en-US" i="1" baseline="-25000" dirty="0" err="1" smtClean="0"/>
                <a:t>dissoc</a:t>
              </a:r>
              <a:r>
                <a:rPr lang="en-US" sz="1800" dirty="0" smtClean="0"/>
                <a:t> </a:t>
              </a:r>
              <a:r>
                <a:rPr lang="en-US" sz="1800" dirty="0"/>
                <a:t>= 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6999425" y="4212988"/>
              <a:ext cx="243541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/>
                <a:t>[</a:t>
              </a:r>
              <a:r>
                <a:rPr lang="en-US" dirty="0" smtClean="0"/>
                <a:t>Ag</a:t>
              </a:r>
              <a:r>
                <a:rPr lang="en-US" baseline="30000" dirty="0" smtClean="0"/>
                <a:t>+</a:t>
              </a:r>
              <a:r>
                <a:rPr lang="en-US" dirty="0" smtClean="0"/>
                <a:t> ][NH</a:t>
              </a:r>
              <a:r>
                <a:rPr lang="en-US" baseline="-25000" dirty="0" smtClean="0"/>
                <a:t>3</a:t>
              </a:r>
              <a:r>
                <a:rPr lang="en-US" sz="1800" dirty="0" smtClean="0"/>
                <a:t>]</a:t>
              </a:r>
              <a:r>
                <a:rPr lang="en-US" i="1" baseline="30000" dirty="0" smtClean="0"/>
                <a:t>2</a:t>
              </a:r>
              <a:endParaRPr lang="en-US" sz="1800" i="1" dirty="0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6999425" y="4579701"/>
              <a:ext cx="160292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/>
                <a:t>[</a:t>
              </a:r>
              <a:r>
                <a:rPr lang="en-US" dirty="0" smtClean="0"/>
                <a:t>[Ag(NH</a:t>
              </a:r>
              <a:r>
                <a:rPr lang="en-US" baseline="-25000" dirty="0" smtClean="0"/>
                <a:t>3</a:t>
              </a:r>
              <a:r>
                <a:rPr lang="en-US" dirty="0" smtClean="0"/>
                <a:t>)</a:t>
              </a:r>
              <a:r>
                <a:rPr lang="en-US" baseline="-25000" dirty="0" smtClean="0"/>
                <a:t>2</a:t>
              </a:r>
              <a:r>
                <a:rPr lang="en-US" dirty="0" smtClean="0"/>
                <a:t> ]</a:t>
              </a:r>
              <a:r>
                <a:rPr lang="en-US" baseline="30000" dirty="0" smtClean="0"/>
                <a:t>+</a:t>
              </a:r>
              <a:r>
                <a:rPr lang="en-US" dirty="0" smtClean="0"/>
                <a:t> </a:t>
              </a:r>
              <a:r>
                <a:rPr lang="en-US" dirty="0"/>
                <a:t>]</a:t>
              </a:r>
              <a:endParaRPr lang="en-US" sz="1800" dirty="0"/>
            </a:p>
          </p:txBody>
        </p:sp>
        <p:pic>
          <p:nvPicPr>
            <p:cNvPr id="11" name="Picture 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84195" y="4452701"/>
              <a:ext cx="762000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6824479" y="4579701"/>
              <a:ext cx="161777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820706" y="4514544"/>
            <a:ext cx="6712603" cy="779583"/>
            <a:chOff x="2603033" y="4180722"/>
            <a:chExt cx="6712603" cy="779583"/>
          </a:xfrm>
        </p:grpSpPr>
        <p:sp>
          <p:nvSpPr>
            <p:cNvPr id="14" name="Rectangle 13"/>
            <p:cNvSpPr/>
            <p:nvPr/>
          </p:nvSpPr>
          <p:spPr>
            <a:xfrm>
              <a:off x="2603033" y="4365388"/>
              <a:ext cx="31992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Ag</a:t>
              </a:r>
              <a:r>
                <a:rPr lang="en-US" baseline="30000" dirty="0" smtClean="0"/>
                <a:t>+</a:t>
              </a:r>
              <a:r>
                <a:rPr lang="en-US" dirty="0" smtClean="0"/>
                <a:t> + 2NH</a:t>
              </a:r>
              <a:r>
                <a:rPr lang="en-US" baseline="-25000" dirty="0" smtClean="0"/>
                <a:t>3</a:t>
              </a:r>
              <a:r>
                <a:rPr lang="en-US" dirty="0" smtClean="0"/>
                <a:t>                 [Ag(NH</a:t>
              </a:r>
              <a:r>
                <a:rPr lang="en-US" baseline="-25000" dirty="0" smtClean="0"/>
                <a:t>3</a:t>
              </a:r>
              <a:r>
                <a:rPr lang="en-US" dirty="0" smtClean="0"/>
                <a:t>)</a:t>
              </a:r>
              <a:r>
                <a:rPr lang="en-US" baseline="-25000" dirty="0" smtClean="0"/>
                <a:t>2</a:t>
              </a:r>
              <a:r>
                <a:rPr lang="en-US" dirty="0" smtClean="0"/>
                <a:t> ]</a:t>
              </a:r>
              <a:r>
                <a:rPr lang="en-US" baseline="30000" dirty="0" smtClean="0"/>
                <a:t>+</a:t>
              </a:r>
              <a:endParaRPr lang="en-US" baseline="-25000" dirty="0"/>
            </a:p>
          </p:txBody>
        </p:sp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5891371" y="4337369"/>
              <a:ext cx="100148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 dirty="0" err="1" smtClean="0"/>
                <a:t>K</a:t>
              </a:r>
              <a:r>
                <a:rPr lang="en-US" i="1" baseline="-25000" dirty="0" err="1" smtClean="0"/>
                <a:t>format</a:t>
              </a:r>
              <a:r>
                <a:rPr lang="en-US" sz="1800" dirty="0" smtClean="0"/>
                <a:t> </a:t>
              </a:r>
              <a:r>
                <a:rPr lang="en-US" sz="1800" dirty="0"/>
                <a:t>= </a:t>
              </a:r>
            </a:p>
          </p:txBody>
        </p:sp>
        <p:sp>
          <p:nvSpPr>
            <p:cNvPr id="16" name="Text Box 9"/>
            <p:cNvSpPr txBox="1">
              <a:spLocks noChangeArrowheads="1"/>
            </p:cNvSpPr>
            <p:nvPr/>
          </p:nvSpPr>
          <p:spPr bwMode="auto">
            <a:xfrm>
              <a:off x="6880225" y="4590973"/>
              <a:ext cx="243541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/>
                <a:t>[</a:t>
              </a:r>
              <a:r>
                <a:rPr lang="en-US" dirty="0" smtClean="0"/>
                <a:t>Ag</a:t>
              </a:r>
              <a:r>
                <a:rPr lang="en-US" baseline="30000" dirty="0" smtClean="0"/>
                <a:t>+</a:t>
              </a:r>
              <a:r>
                <a:rPr lang="en-US" dirty="0" smtClean="0"/>
                <a:t> ][NH</a:t>
              </a:r>
              <a:r>
                <a:rPr lang="en-US" baseline="-25000" dirty="0" smtClean="0"/>
                <a:t>3</a:t>
              </a:r>
              <a:r>
                <a:rPr lang="en-US" sz="1800" dirty="0" smtClean="0"/>
                <a:t>]</a:t>
              </a:r>
              <a:r>
                <a:rPr lang="en-US" i="1" baseline="30000" dirty="0" smtClean="0"/>
                <a:t>2</a:t>
              </a:r>
              <a:endParaRPr lang="en-US" sz="1800" i="1" dirty="0"/>
            </a:p>
          </p:txBody>
        </p:sp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6850198" y="4180722"/>
              <a:ext cx="160292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/>
                <a:t>[</a:t>
              </a:r>
              <a:r>
                <a:rPr lang="en-US" dirty="0" smtClean="0"/>
                <a:t>[Ag(NH</a:t>
              </a:r>
              <a:r>
                <a:rPr lang="en-US" baseline="-25000" dirty="0" smtClean="0"/>
                <a:t>3</a:t>
              </a:r>
              <a:r>
                <a:rPr lang="en-US" dirty="0" smtClean="0"/>
                <a:t>)</a:t>
              </a:r>
              <a:r>
                <a:rPr lang="en-US" baseline="-25000" dirty="0" smtClean="0"/>
                <a:t>2</a:t>
              </a:r>
              <a:r>
                <a:rPr lang="en-US" dirty="0" smtClean="0"/>
                <a:t> ]</a:t>
              </a:r>
              <a:r>
                <a:rPr lang="en-US" baseline="30000" dirty="0" smtClean="0"/>
                <a:t>+</a:t>
              </a:r>
              <a:r>
                <a:rPr lang="en-US" dirty="0" smtClean="0"/>
                <a:t> </a:t>
              </a:r>
              <a:r>
                <a:rPr lang="en-US" dirty="0"/>
                <a:t>]</a:t>
              </a:r>
              <a:endParaRPr lang="en-US" sz="1800" dirty="0"/>
            </a:p>
          </p:txBody>
        </p:sp>
        <p:pic>
          <p:nvPicPr>
            <p:cNvPr id="18" name="Picture 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84195" y="4452701"/>
              <a:ext cx="762000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Line 11"/>
            <p:cNvSpPr>
              <a:spLocks noChangeShapeType="1"/>
            </p:cNvSpPr>
            <p:nvPr/>
          </p:nvSpPr>
          <p:spPr bwMode="auto">
            <a:xfrm>
              <a:off x="6824479" y="4579701"/>
              <a:ext cx="161777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40374" y="2657292"/>
            <a:ext cx="2665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Equilibrium of dissociation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40374" y="3983596"/>
            <a:ext cx="2495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Equilibrium of formation</a:t>
            </a:r>
            <a:endParaRPr lang="en-US" dirty="0"/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1820706" y="6008166"/>
            <a:ext cx="34159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smtClean="0">
                <a:sym typeface="Wingdings"/>
              </a:rPr>
              <a:t></a:t>
            </a:r>
            <a:r>
              <a:rPr lang="en-US" i="1" dirty="0" smtClean="0"/>
              <a:t>Of course 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format</a:t>
            </a:r>
            <a:r>
              <a:rPr lang="en-US" sz="1800" dirty="0" smtClean="0"/>
              <a:t> </a:t>
            </a:r>
            <a:r>
              <a:rPr lang="en-US" sz="1800" dirty="0"/>
              <a:t>= </a:t>
            </a:r>
            <a:r>
              <a:rPr lang="en-US" sz="1800" dirty="0" smtClean="0"/>
              <a:t>1/(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dissoc</a:t>
            </a:r>
            <a:r>
              <a:rPr lang="en-US" dirty="0" smtClean="0"/>
              <a:t>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552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Equilibria</a:t>
            </a:r>
            <a:r>
              <a:rPr lang="en-US" dirty="0"/>
              <a:t> of </a:t>
            </a:r>
            <a:r>
              <a:rPr lang="en-US" dirty="0" err="1"/>
              <a:t>Coordination</a:t>
            </a:r>
            <a:r>
              <a:rPr lang="en-US" dirty="0"/>
              <a:t> Compounds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96896" y="955512"/>
            <a:ext cx="884710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Consider a solution made by mixing 500.0 mL of 4.0 </a:t>
            </a:r>
            <a:r>
              <a:rPr lang="en-US" i="1"/>
              <a:t>M</a:t>
            </a:r>
            <a:r>
              <a:rPr lang="en-US"/>
              <a:t> NH</a:t>
            </a:r>
            <a:r>
              <a:rPr lang="en-US" baseline="-25000"/>
              <a:t>3</a:t>
            </a:r>
            <a:r>
              <a:rPr lang="en-US"/>
              <a:t> and 500.0 mL of 0.40 </a:t>
            </a:r>
            <a:r>
              <a:rPr lang="en-US" i="1"/>
              <a:t>M</a:t>
            </a:r>
            <a:r>
              <a:rPr lang="en-US"/>
              <a:t> AgNO</a:t>
            </a:r>
            <a:r>
              <a:rPr lang="en-US" baseline="-25000"/>
              <a:t>3</a:t>
            </a:r>
            <a:r>
              <a:rPr lang="en-US"/>
              <a:t>. Ag</a:t>
            </a:r>
            <a:r>
              <a:rPr lang="en-US" baseline="30000"/>
              <a:t>+</a:t>
            </a:r>
            <a:r>
              <a:rPr lang="en-US"/>
              <a:t> reacts with NH</a:t>
            </a:r>
            <a:r>
              <a:rPr lang="en-US" baseline="-25000"/>
              <a:t>3</a:t>
            </a:r>
            <a:r>
              <a:rPr lang="en-US"/>
              <a:t> to form AgNH</a:t>
            </a:r>
            <a:r>
              <a:rPr lang="en-US" baseline="-25000"/>
              <a:t>3</a:t>
            </a:r>
            <a:r>
              <a:rPr lang="en-US" baseline="30000"/>
              <a:t>+</a:t>
            </a:r>
            <a:r>
              <a:rPr lang="en-US"/>
              <a:t> and Ag(NH</a:t>
            </a:r>
            <a:r>
              <a:rPr lang="en-US" baseline="-25000"/>
              <a:t>3</a:t>
            </a:r>
            <a:r>
              <a:rPr lang="en-US"/>
              <a:t>)</a:t>
            </a:r>
            <a:r>
              <a:rPr lang="en-US" baseline="-25000"/>
              <a:t>2</a:t>
            </a:r>
            <a:r>
              <a:rPr lang="en-US" baseline="30000"/>
              <a:t>+</a:t>
            </a:r>
            <a:r>
              <a:rPr lang="en-US"/>
              <a:t>:</a:t>
            </a:r>
            <a:br>
              <a:rPr lang="en-US"/>
            </a:br>
            <a:endParaRPr lang="en-US"/>
          </a:p>
          <a:p>
            <a:r>
              <a:rPr lang="en-US"/>
              <a:t>Ag</a:t>
            </a:r>
            <a:r>
              <a:rPr lang="en-US" baseline="30000"/>
              <a:t>+</a:t>
            </a:r>
            <a:r>
              <a:rPr lang="en-US"/>
              <a:t> + NH</a:t>
            </a:r>
            <a:r>
              <a:rPr lang="en-US" baseline="-25000"/>
              <a:t>3</a:t>
            </a:r>
            <a:r>
              <a:rPr lang="en-US"/>
              <a:t> </a:t>
            </a:r>
            <a:r>
              <a:rPr lang="en-US">
                <a:sym typeface="Wingdings"/>
              </a:rPr>
              <a:t></a:t>
            </a:r>
            <a:r>
              <a:rPr lang="en-US"/>
              <a:t> AgNH</a:t>
            </a:r>
            <a:r>
              <a:rPr lang="en-US" baseline="-25000"/>
              <a:t>3</a:t>
            </a:r>
            <a:r>
              <a:rPr lang="en-US" baseline="30000"/>
              <a:t>+</a:t>
            </a:r>
            <a:r>
              <a:rPr lang="en-US"/>
              <a:t>			</a:t>
            </a:r>
            <a:r>
              <a:rPr lang="en-US" i="1"/>
              <a:t>K</a:t>
            </a:r>
            <a:r>
              <a:rPr lang="en-US" baseline="-25000"/>
              <a:t>1</a:t>
            </a:r>
            <a:r>
              <a:rPr lang="en-US"/>
              <a:t> = 2.1 × 10</a:t>
            </a:r>
            <a:r>
              <a:rPr lang="en-US" baseline="30000"/>
              <a:t>3</a:t>
            </a:r>
            <a:endParaRPr lang="en-US"/>
          </a:p>
          <a:p>
            <a:r>
              <a:rPr lang="en-US"/>
              <a:t>AgNH</a:t>
            </a:r>
            <a:r>
              <a:rPr lang="en-US" baseline="-25000"/>
              <a:t>3</a:t>
            </a:r>
            <a:r>
              <a:rPr lang="en-US" baseline="30000"/>
              <a:t>+</a:t>
            </a:r>
            <a:r>
              <a:rPr lang="en-US"/>
              <a:t> + NH</a:t>
            </a:r>
            <a:r>
              <a:rPr lang="en-US" baseline="-25000"/>
              <a:t>3</a:t>
            </a:r>
            <a:r>
              <a:rPr lang="en-US"/>
              <a:t> </a:t>
            </a:r>
            <a:r>
              <a:rPr lang="en-US">
                <a:sym typeface="Wingdings"/>
              </a:rPr>
              <a:t></a:t>
            </a:r>
            <a:r>
              <a:rPr lang="en-US"/>
              <a:t> Ag(NH</a:t>
            </a:r>
            <a:r>
              <a:rPr lang="en-US" baseline="-25000"/>
              <a:t>3</a:t>
            </a:r>
            <a:r>
              <a:rPr lang="en-US"/>
              <a:t>)</a:t>
            </a:r>
            <a:r>
              <a:rPr lang="en-US" baseline="-25000"/>
              <a:t>2</a:t>
            </a:r>
            <a:r>
              <a:rPr lang="en-US" baseline="30000"/>
              <a:t>+</a:t>
            </a:r>
            <a:r>
              <a:rPr lang="en-US"/>
              <a:t>		</a:t>
            </a:r>
            <a:r>
              <a:rPr lang="en-US" i="1"/>
              <a:t>K</a:t>
            </a:r>
            <a:r>
              <a:rPr lang="en-US" baseline="-25000"/>
              <a:t>2</a:t>
            </a:r>
            <a:r>
              <a:rPr lang="en-US"/>
              <a:t> = 8.2 × 10</a:t>
            </a:r>
            <a:r>
              <a:rPr lang="en-US" baseline="30000"/>
              <a:t>3</a:t>
            </a:r>
            <a:endParaRPr lang="en-US"/>
          </a:p>
          <a:p>
            <a:r>
              <a:rPr lang="en-US"/>
              <a:t/>
            </a:r>
            <a:br>
              <a:rPr lang="en-US"/>
            </a:br>
            <a:r>
              <a:rPr lang="en-US"/>
              <a:t>What is the concentration of Ag(NH</a:t>
            </a:r>
            <a:r>
              <a:rPr lang="en-US" baseline="-25000"/>
              <a:t>3</a:t>
            </a:r>
            <a:r>
              <a:rPr lang="en-US"/>
              <a:t>)</a:t>
            </a:r>
            <a:r>
              <a:rPr lang="en-US" baseline="-25000"/>
              <a:t>2</a:t>
            </a:r>
            <a:r>
              <a:rPr lang="en-US" baseline="30000"/>
              <a:t>+</a:t>
            </a:r>
            <a:r>
              <a:rPr lang="en-US"/>
              <a:t> at equilibrium?</a:t>
            </a:r>
          </a:p>
          <a:p>
            <a:r>
              <a:rPr lang="en-US"/>
              <a:t> 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27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Equilibria</a:t>
            </a:r>
            <a:r>
              <a:rPr lang="en-US" dirty="0"/>
              <a:t> of Coordination Compounds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77800" y="762000"/>
            <a:ext cx="876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A </a:t>
            </a:r>
            <a:r>
              <a:rPr lang="en-US" b="1" i="1">
                <a:solidFill>
                  <a:schemeClr val="tx1"/>
                </a:solidFill>
              </a:rPr>
              <a:t>complex ion</a:t>
            </a:r>
            <a:r>
              <a:rPr lang="en-US">
                <a:solidFill>
                  <a:schemeClr val="tx1"/>
                </a:solidFill>
              </a:rPr>
              <a:t> can increase the solubility of a salt.</a:t>
            </a:r>
          </a:p>
        </p:txBody>
      </p:sp>
      <p:grpSp>
        <p:nvGrpSpPr>
          <p:cNvPr id="14" name="Group 34"/>
          <p:cNvGrpSpPr>
            <a:grpSpLocks/>
          </p:cNvGrpSpPr>
          <p:nvPr/>
        </p:nvGrpSpPr>
        <p:grpSpPr bwMode="auto">
          <a:xfrm>
            <a:off x="1231900" y="1600200"/>
            <a:ext cx="3944944" cy="400050"/>
            <a:chOff x="1580" y="528"/>
            <a:chExt cx="2485" cy="252"/>
          </a:xfrm>
        </p:grpSpPr>
        <p:sp>
          <p:nvSpPr>
            <p:cNvPr id="15" name="Text Box 35"/>
            <p:cNvSpPr txBox="1">
              <a:spLocks noChangeArrowheads="1"/>
            </p:cNvSpPr>
            <p:nvPr/>
          </p:nvSpPr>
          <p:spPr bwMode="auto">
            <a:xfrm>
              <a:off x="1580" y="528"/>
              <a:ext cx="248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</a:rPr>
                <a:t>AgCl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(</a:t>
              </a:r>
              <a:r>
                <a:rPr lang="en-US" sz="2000" i="1" dirty="0">
                  <a:solidFill>
                    <a:schemeClr val="tx1"/>
                  </a:solidFill>
                </a:rPr>
                <a:t>s</a:t>
              </a:r>
              <a:r>
                <a:rPr lang="en-US" sz="2000" dirty="0">
                  <a:solidFill>
                    <a:schemeClr val="tx1"/>
                  </a:solidFill>
                </a:rPr>
                <a:t>)</a:t>
              </a:r>
              <a:r>
                <a:rPr lang="en-US" dirty="0">
                  <a:solidFill>
                    <a:schemeClr val="tx1"/>
                  </a:solidFill>
                </a:rPr>
                <a:t>     </a:t>
              </a:r>
              <a:r>
                <a:rPr lang="en-US" dirty="0" smtClean="0">
                  <a:solidFill>
                    <a:schemeClr val="tx1"/>
                  </a:solidFill>
                </a:rPr>
                <a:t>                    </a:t>
              </a:r>
              <a:r>
                <a:rPr lang="en-US" dirty="0">
                  <a:solidFill>
                    <a:schemeClr val="tx1"/>
                  </a:solidFill>
                </a:rPr>
                <a:t>Ag</a:t>
              </a:r>
              <a:r>
                <a:rPr lang="en-US" baseline="30000" dirty="0">
                  <a:solidFill>
                    <a:schemeClr val="tx1"/>
                  </a:solidFill>
                </a:rPr>
                <a:t>+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(</a:t>
              </a:r>
              <a:r>
                <a:rPr lang="en-US" sz="2000" i="1" dirty="0" err="1">
                  <a:solidFill>
                    <a:schemeClr val="tx1"/>
                  </a:solidFill>
                </a:rPr>
                <a:t>aq</a:t>
              </a:r>
              <a:r>
                <a:rPr lang="en-US" sz="2000" dirty="0">
                  <a:solidFill>
                    <a:schemeClr val="tx1"/>
                  </a:solidFill>
                </a:rPr>
                <a:t>)</a:t>
              </a:r>
              <a:r>
                <a:rPr lang="en-US" dirty="0">
                  <a:solidFill>
                    <a:schemeClr val="tx1"/>
                  </a:solidFill>
                </a:rPr>
                <a:t> + </a:t>
              </a:r>
              <a:r>
                <a:rPr lang="en-US" dirty="0" err="1">
                  <a:solidFill>
                    <a:schemeClr val="tx1"/>
                  </a:solidFill>
                </a:rPr>
                <a:t>Cl</a:t>
              </a:r>
              <a:r>
                <a:rPr lang="en-US" sz="2800" baseline="30000" dirty="0">
                  <a:solidFill>
                    <a:schemeClr val="tx1"/>
                  </a:solidFill>
                </a:rPr>
                <a:t>-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(</a:t>
              </a:r>
              <a:r>
                <a:rPr lang="en-US" sz="2000" i="1" dirty="0" err="1">
                  <a:solidFill>
                    <a:schemeClr val="tx1"/>
                  </a:solidFill>
                </a:rPr>
                <a:t>aq</a:t>
              </a:r>
              <a:r>
                <a:rPr lang="en-US" sz="20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6" name="Line 36"/>
            <p:cNvSpPr>
              <a:spLocks noChangeShapeType="1"/>
            </p:cNvSpPr>
            <p:nvPr/>
          </p:nvSpPr>
          <p:spPr bwMode="auto">
            <a:xfrm>
              <a:off x="2368" y="624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7"/>
            <p:cNvSpPr>
              <a:spLocks noChangeShapeType="1"/>
            </p:cNvSpPr>
            <p:nvPr/>
          </p:nvSpPr>
          <p:spPr bwMode="auto">
            <a:xfrm flipH="1">
              <a:off x="2368" y="720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" name="Text Box 38"/>
          <p:cNvSpPr txBox="1">
            <a:spLocks noChangeArrowheads="1"/>
          </p:cNvSpPr>
          <p:nvPr/>
        </p:nvSpPr>
        <p:spPr bwMode="auto">
          <a:xfrm>
            <a:off x="5867400" y="1600200"/>
            <a:ext cx="2325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i="1">
                <a:solidFill>
                  <a:schemeClr val="tx1"/>
                </a:solidFill>
              </a:rPr>
              <a:t>K</a:t>
            </a:r>
            <a:r>
              <a:rPr lang="en-US" i="1" baseline="-25000">
                <a:solidFill>
                  <a:schemeClr val="tx1"/>
                </a:solidFill>
              </a:rPr>
              <a:t>sp</a:t>
            </a:r>
            <a:r>
              <a:rPr lang="en-US" i="1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= 1.6 x 10</a:t>
            </a:r>
            <a:r>
              <a:rPr lang="en-US" baseline="30000">
                <a:solidFill>
                  <a:schemeClr val="tx1"/>
                </a:solidFill>
              </a:rPr>
              <a:t>-10</a:t>
            </a:r>
            <a:endParaRPr lang="en-US" i="1">
              <a:solidFill>
                <a:schemeClr val="tx1"/>
              </a:solidFill>
            </a:endParaRPr>
          </a:p>
        </p:txBody>
      </p:sp>
      <p:sp>
        <p:nvSpPr>
          <p:cNvPr id="19" name="Text Box 39"/>
          <p:cNvSpPr txBox="1">
            <a:spLocks noChangeArrowheads="1"/>
          </p:cNvSpPr>
          <p:nvPr/>
        </p:nvSpPr>
        <p:spPr bwMode="auto">
          <a:xfrm>
            <a:off x="228600" y="1143000"/>
            <a:ext cx="1406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Consider</a:t>
            </a:r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769647" y="2329934"/>
            <a:ext cx="7336649" cy="1859479"/>
            <a:chOff x="769647" y="2329934"/>
            <a:chExt cx="7336649" cy="1859479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447800" y="2743200"/>
              <a:ext cx="460544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dirty="0">
                  <a:solidFill>
                    <a:schemeClr val="tx1"/>
                  </a:solidFill>
                </a:rPr>
                <a:t>Ag</a:t>
              </a:r>
              <a:r>
                <a:rPr lang="en-US" baseline="30000" dirty="0">
                  <a:solidFill>
                    <a:schemeClr val="tx1"/>
                  </a:solidFill>
                </a:rPr>
                <a:t>+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(</a:t>
              </a:r>
              <a:r>
                <a:rPr lang="en-US" sz="2000" i="1" dirty="0" err="1">
                  <a:solidFill>
                    <a:schemeClr val="tx1"/>
                  </a:solidFill>
                </a:rPr>
                <a:t>aq</a:t>
              </a:r>
              <a:r>
                <a:rPr lang="en-US" sz="2000" dirty="0">
                  <a:solidFill>
                    <a:schemeClr val="tx1"/>
                  </a:solidFill>
                </a:rPr>
                <a:t>)</a:t>
              </a:r>
              <a:r>
                <a:rPr lang="en-US" dirty="0">
                  <a:solidFill>
                    <a:schemeClr val="tx1"/>
                  </a:solidFill>
                </a:rPr>
                <a:t> + 2 NH</a:t>
              </a:r>
              <a:r>
                <a:rPr lang="en-US" baseline="-25000" dirty="0">
                  <a:solidFill>
                    <a:schemeClr val="tx1"/>
                  </a:solidFill>
                </a:rPr>
                <a:t>3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(</a:t>
              </a:r>
              <a:r>
                <a:rPr lang="en-US" sz="2000" i="1" dirty="0" err="1">
                  <a:solidFill>
                    <a:schemeClr val="tx1"/>
                  </a:solidFill>
                </a:rPr>
                <a:t>aq</a:t>
              </a:r>
              <a:r>
                <a:rPr lang="en-US" sz="2000" dirty="0">
                  <a:solidFill>
                    <a:schemeClr val="tx1"/>
                  </a:solidFill>
                </a:rPr>
                <a:t>) </a:t>
              </a:r>
              <a:r>
                <a:rPr lang="en-US" sz="2000" dirty="0" smtClean="0">
                  <a:solidFill>
                    <a:schemeClr val="tx1"/>
                  </a:solidFill>
                </a:rPr>
                <a:t>    </a:t>
              </a:r>
              <a:r>
                <a:rPr lang="en-US" dirty="0" smtClean="0">
                  <a:solidFill>
                    <a:schemeClr val="tx1"/>
                  </a:solidFill>
                </a:rPr>
                <a:t>              </a:t>
              </a:r>
              <a:r>
                <a:rPr lang="en-US" dirty="0">
                  <a:solidFill>
                    <a:schemeClr val="tx1"/>
                  </a:solidFill>
                </a:rPr>
                <a:t>Ag(NH</a:t>
              </a:r>
              <a:r>
                <a:rPr lang="en-US" baseline="-25000" dirty="0">
                  <a:solidFill>
                    <a:schemeClr val="tx1"/>
                  </a:solidFill>
                </a:rPr>
                <a:t>3</a:t>
              </a:r>
              <a:r>
                <a:rPr lang="en-US" dirty="0">
                  <a:solidFill>
                    <a:schemeClr val="tx1"/>
                  </a:solidFill>
                </a:rPr>
                <a:t>)</a:t>
              </a:r>
              <a:r>
                <a:rPr lang="en-US" baseline="-25000" dirty="0">
                  <a:solidFill>
                    <a:schemeClr val="tx1"/>
                  </a:solidFill>
                </a:rPr>
                <a:t>2</a:t>
              </a:r>
              <a:r>
                <a:rPr lang="en-US" baseline="30000" dirty="0">
                  <a:solidFill>
                    <a:schemeClr val="tx1"/>
                  </a:solidFill>
                </a:rPr>
                <a:t>+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(</a:t>
              </a:r>
              <a:r>
                <a:rPr lang="en-US" sz="2000" i="1" dirty="0" err="1">
                  <a:solidFill>
                    <a:schemeClr val="tx1"/>
                  </a:solidFill>
                </a:rPr>
                <a:t>aq</a:t>
              </a:r>
              <a:r>
                <a:rPr lang="en-US" sz="2000" dirty="0">
                  <a:solidFill>
                    <a:schemeClr val="tx1"/>
                  </a:solidFill>
                </a:rPr>
                <a:t>)</a:t>
              </a:r>
            </a:p>
          </p:txBody>
        </p:sp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3733800" y="2912794"/>
              <a:ext cx="609600" cy="152400"/>
              <a:chOff x="3427" y="2256"/>
              <a:chExt cx="384" cy="96"/>
            </a:xfrm>
          </p:grpSpPr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3427" y="2256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Line 9"/>
              <p:cNvSpPr>
                <a:spLocks noChangeShapeType="1"/>
              </p:cNvSpPr>
              <p:nvPr/>
            </p:nvSpPr>
            <p:spPr bwMode="auto">
              <a:xfrm flipH="1">
                <a:off x="3427" y="2352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" name="Text Box 13"/>
            <p:cNvSpPr txBox="1">
              <a:spLocks noChangeArrowheads="1"/>
            </p:cNvSpPr>
            <p:nvPr/>
          </p:nvSpPr>
          <p:spPr bwMode="auto">
            <a:xfrm>
              <a:off x="769647" y="3544888"/>
              <a:ext cx="83505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i="1" dirty="0" err="1" smtClean="0">
                  <a:solidFill>
                    <a:schemeClr val="tx1"/>
                  </a:solidFill>
                </a:rPr>
                <a:t>K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form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>
                  <a:solidFill>
                    <a:schemeClr val="tx1"/>
                  </a:solidFill>
                </a:rPr>
                <a:t>=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11" name="Text Box 14"/>
            <p:cNvSpPr txBox="1">
              <a:spLocks noChangeArrowheads="1"/>
            </p:cNvSpPr>
            <p:nvPr/>
          </p:nvSpPr>
          <p:spPr bwMode="auto">
            <a:xfrm>
              <a:off x="1598322" y="3327400"/>
              <a:ext cx="17145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[Ag(NH</a:t>
              </a:r>
              <a:r>
                <a:rPr lang="en-US" baseline="-25000">
                  <a:solidFill>
                    <a:schemeClr val="tx1"/>
                  </a:solidFill>
                </a:rPr>
                <a:t>3</a:t>
              </a:r>
              <a:r>
                <a:rPr lang="en-US">
                  <a:solidFill>
                    <a:schemeClr val="tx1"/>
                  </a:solidFill>
                </a:rPr>
                <a:t>)</a:t>
              </a:r>
              <a:r>
                <a:rPr lang="en-US" baseline="-25000">
                  <a:solidFill>
                    <a:schemeClr val="tx1"/>
                  </a:solidFill>
                </a:rPr>
                <a:t>2</a:t>
              </a:r>
              <a:r>
                <a:rPr lang="en-US" baseline="30000">
                  <a:solidFill>
                    <a:schemeClr val="tx1"/>
                  </a:solidFill>
                </a:rPr>
                <a:t>+</a:t>
              </a:r>
              <a:r>
                <a:rPr lang="en-US">
                  <a:solidFill>
                    <a:schemeClr val="tx1"/>
                  </a:solidFill>
                </a:rPr>
                <a:t>]</a:t>
              </a:r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1612610" y="3732213"/>
              <a:ext cx="167957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[Ag</a:t>
              </a:r>
              <a:r>
                <a:rPr lang="en-US" baseline="30000">
                  <a:solidFill>
                    <a:schemeClr val="tx1"/>
                  </a:solidFill>
                </a:rPr>
                <a:t>+</a:t>
              </a:r>
              <a:r>
                <a:rPr lang="en-US">
                  <a:solidFill>
                    <a:schemeClr val="tx1"/>
                  </a:solidFill>
                </a:rPr>
                <a:t>][NH</a:t>
              </a:r>
              <a:r>
                <a:rPr lang="en-US" baseline="-25000">
                  <a:solidFill>
                    <a:schemeClr val="tx1"/>
                  </a:solidFill>
                </a:rPr>
                <a:t>3</a:t>
              </a:r>
              <a:r>
                <a:rPr lang="en-US">
                  <a:solidFill>
                    <a:schemeClr val="tx1"/>
                  </a:solidFill>
                </a:rPr>
                <a:t>]</a:t>
              </a:r>
              <a:r>
                <a:rPr lang="en-US" baseline="30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>
              <a:off x="1572922" y="3784600"/>
              <a:ext cx="17113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Text Box 40"/>
            <p:cNvSpPr txBox="1">
              <a:spLocks noChangeArrowheads="1"/>
            </p:cNvSpPr>
            <p:nvPr/>
          </p:nvSpPr>
          <p:spPr bwMode="auto">
            <a:xfrm>
              <a:off x="1773238" y="2329934"/>
              <a:ext cx="3395806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What </a:t>
              </a:r>
              <a:r>
                <a:rPr lang="en-US" dirty="0" smtClean="0">
                  <a:solidFill>
                    <a:schemeClr val="tx1"/>
                  </a:solidFill>
                </a:rPr>
                <a:t>if </a:t>
              </a:r>
              <a:r>
                <a:rPr lang="en-US" dirty="0">
                  <a:solidFill>
                    <a:schemeClr val="tx1"/>
                  </a:solidFill>
                </a:rPr>
                <a:t>we add NH</a:t>
              </a:r>
              <a:r>
                <a:rPr lang="en-US" baseline="-25000" dirty="0">
                  <a:solidFill>
                    <a:schemeClr val="tx1"/>
                  </a:solidFill>
                </a:rPr>
                <a:t>3</a:t>
              </a:r>
              <a:r>
                <a:rPr lang="en-US" dirty="0">
                  <a:solidFill>
                    <a:schemeClr val="tx1"/>
                  </a:solidFill>
                </a:rPr>
                <a:t> (Lewis base) ?</a:t>
              </a:r>
              <a:endParaRPr lang="en-US" dirty="0"/>
            </a:p>
          </p:txBody>
        </p:sp>
        <p:sp>
          <p:nvSpPr>
            <p:cNvPr id="21" name="Text Box 44"/>
            <p:cNvSpPr txBox="1">
              <a:spLocks noChangeArrowheads="1"/>
            </p:cNvSpPr>
            <p:nvPr/>
          </p:nvSpPr>
          <p:spPr bwMode="auto">
            <a:xfrm>
              <a:off x="3436647" y="3530600"/>
              <a:ext cx="45989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i="1" dirty="0">
                  <a:solidFill>
                    <a:schemeClr val="tx1"/>
                  </a:solidFill>
                </a:rPr>
                <a:t>= Formation constant </a:t>
              </a:r>
              <a:r>
                <a:rPr lang="en-US" dirty="0">
                  <a:solidFill>
                    <a:schemeClr val="tx1"/>
                  </a:solidFill>
                </a:rPr>
                <a:t>= 1.7 x 10</a:t>
              </a:r>
              <a:r>
                <a:rPr lang="en-US" baseline="30000" dirty="0">
                  <a:solidFill>
                    <a:schemeClr val="tx1"/>
                  </a:solidFill>
                </a:rPr>
                <a:t>7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22" name="Text Box 45"/>
            <p:cNvSpPr txBox="1">
              <a:spLocks noChangeArrowheads="1"/>
            </p:cNvSpPr>
            <p:nvPr/>
          </p:nvSpPr>
          <p:spPr bwMode="auto">
            <a:xfrm>
              <a:off x="6855346" y="3556000"/>
              <a:ext cx="1250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dirty="0"/>
                <a:t>Huge !!!</a:t>
              </a:r>
            </a:p>
          </p:txBody>
        </p:sp>
      </p:grpSp>
      <p:grpSp>
        <p:nvGrpSpPr>
          <p:cNvPr id="25" name="Group 49"/>
          <p:cNvGrpSpPr>
            <a:grpSpLocks/>
          </p:cNvGrpSpPr>
          <p:nvPr/>
        </p:nvGrpSpPr>
        <p:grpSpPr bwMode="auto">
          <a:xfrm>
            <a:off x="2930762" y="5714078"/>
            <a:ext cx="609600" cy="152400"/>
            <a:chOff x="3427" y="2256"/>
            <a:chExt cx="384" cy="96"/>
          </a:xfrm>
        </p:grpSpPr>
        <p:sp>
          <p:nvSpPr>
            <p:cNvPr id="26" name="Line 50"/>
            <p:cNvSpPr>
              <a:spLocks noChangeShapeType="1"/>
            </p:cNvSpPr>
            <p:nvPr/>
          </p:nvSpPr>
          <p:spPr bwMode="auto">
            <a:xfrm>
              <a:off x="3427" y="2256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51"/>
            <p:cNvSpPr>
              <a:spLocks noChangeShapeType="1"/>
            </p:cNvSpPr>
            <p:nvPr/>
          </p:nvSpPr>
          <p:spPr bwMode="auto">
            <a:xfrm flipH="1">
              <a:off x="3427" y="2352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39962" y="4622066"/>
            <a:ext cx="10000082" cy="1905000"/>
            <a:chOff x="339962" y="4622066"/>
            <a:chExt cx="10000082" cy="1905000"/>
          </a:xfrm>
        </p:grpSpPr>
        <p:sp>
          <p:nvSpPr>
            <p:cNvPr id="23" name="Rectangle 47"/>
            <p:cNvSpPr>
              <a:spLocks noChangeArrowheads="1"/>
            </p:cNvSpPr>
            <p:nvPr/>
          </p:nvSpPr>
          <p:spPr bwMode="auto">
            <a:xfrm>
              <a:off x="339962" y="4622066"/>
              <a:ext cx="6400800" cy="822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Ag</a:t>
              </a:r>
              <a:r>
                <a:rPr lang="en-US" baseline="30000">
                  <a:solidFill>
                    <a:schemeClr val="tx1"/>
                  </a:solidFill>
                </a:rPr>
                <a:t>+</a:t>
              </a:r>
              <a:r>
                <a:rPr lang="en-US">
                  <a:solidFill>
                    <a:schemeClr val="tx1"/>
                  </a:solidFill>
                </a:rPr>
                <a:t> is effectively removed from solution, allowing more AgCl to dissolve.</a:t>
              </a:r>
            </a:p>
          </p:txBody>
        </p:sp>
        <p:sp>
          <p:nvSpPr>
            <p:cNvPr id="24" name="Text Box 48"/>
            <p:cNvSpPr txBox="1">
              <a:spLocks noChangeArrowheads="1"/>
            </p:cNvSpPr>
            <p:nvPr/>
          </p:nvSpPr>
          <p:spPr bwMode="auto">
            <a:xfrm>
              <a:off x="416162" y="5536466"/>
              <a:ext cx="5521562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</a:rPr>
                <a:t>AgCl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sz="2000" baseline="-25000" dirty="0">
                  <a:solidFill>
                    <a:schemeClr val="tx1"/>
                  </a:solidFill>
                </a:rPr>
                <a:t>(</a:t>
              </a:r>
              <a:r>
                <a:rPr lang="en-US" sz="2000" i="1" baseline="-25000" dirty="0">
                  <a:solidFill>
                    <a:schemeClr val="tx1"/>
                  </a:solidFill>
                </a:rPr>
                <a:t>s</a:t>
              </a:r>
              <a:r>
                <a:rPr lang="en-US" sz="2000" baseline="-25000" dirty="0">
                  <a:solidFill>
                    <a:schemeClr val="tx1"/>
                  </a:solidFill>
                </a:rPr>
                <a:t>)</a:t>
              </a:r>
              <a:r>
                <a:rPr lang="en-US" dirty="0">
                  <a:solidFill>
                    <a:schemeClr val="tx1"/>
                  </a:solidFill>
                </a:rPr>
                <a:t> + 2 NH</a:t>
              </a:r>
              <a:r>
                <a:rPr lang="en-US" baseline="-25000" dirty="0">
                  <a:solidFill>
                    <a:schemeClr val="tx1"/>
                  </a:solidFill>
                </a:rPr>
                <a:t>3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sz="2000" baseline="-25000" dirty="0">
                  <a:solidFill>
                    <a:schemeClr val="tx1"/>
                  </a:solidFill>
                </a:rPr>
                <a:t>(</a:t>
              </a:r>
              <a:r>
                <a:rPr lang="en-US" sz="2000" i="1" baseline="-25000" dirty="0" err="1">
                  <a:solidFill>
                    <a:schemeClr val="tx1"/>
                  </a:solidFill>
                </a:rPr>
                <a:t>aq</a:t>
              </a:r>
              <a:r>
                <a:rPr lang="en-US" sz="2000" baseline="-25000" dirty="0">
                  <a:solidFill>
                    <a:schemeClr val="tx1"/>
                  </a:solidFill>
                </a:rPr>
                <a:t>)</a:t>
              </a:r>
              <a:r>
                <a:rPr lang="en-US" sz="2000" dirty="0">
                  <a:solidFill>
                    <a:schemeClr val="tx1"/>
                  </a:solidFill>
                </a:rPr>
                <a:t>  </a:t>
              </a:r>
              <a:r>
                <a:rPr lang="en-US" dirty="0">
                  <a:solidFill>
                    <a:schemeClr val="tx1"/>
                  </a:solidFill>
                </a:rPr>
                <a:t>        </a:t>
              </a:r>
              <a:r>
                <a:rPr lang="en-US" dirty="0" smtClean="0">
                  <a:solidFill>
                    <a:schemeClr val="tx1"/>
                  </a:solidFill>
                </a:rPr>
                <a:t>                 </a:t>
              </a:r>
              <a:r>
                <a:rPr lang="en-US" dirty="0">
                  <a:solidFill>
                    <a:schemeClr val="tx1"/>
                  </a:solidFill>
                </a:rPr>
                <a:t>Ag(NH</a:t>
              </a:r>
              <a:r>
                <a:rPr lang="en-US" baseline="-25000" dirty="0">
                  <a:solidFill>
                    <a:schemeClr val="tx1"/>
                  </a:solidFill>
                </a:rPr>
                <a:t>3</a:t>
              </a:r>
              <a:r>
                <a:rPr lang="en-US" dirty="0">
                  <a:solidFill>
                    <a:schemeClr val="tx1"/>
                  </a:solidFill>
                </a:rPr>
                <a:t>)</a:t>
              </a:r>
              <a:r>
                <a:rPr lang="en-US" baseline="-25000" dirty="0">
                  <a:solidFill>
                    <a:schemeClr val="tx1"/>
                  </a:solidFill>
                </a:rPr>
                <a:t>2</a:t>
              </a:r>
              <a:r>
                <a:rPr lang="en-US" baseline="30000" dirty="0">
                  <a:solidFill>
                    <a:schemeClr val="tx1"/>
                  </a:solidFill>
                </a:rPr>
                <a:t>+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sz="2000" baseline="-25000" dirty="0">
                  <a:solidFill>
                    <a:schemeClr val="tx1"/>
                  </a:solidFill>
                </a:rPr>
                <a:t>(</a:t>
              </a:r>
              <a:r>
                <a:rPr lang="en-US" sz="2000" i="1" baseline="-25000" dirty="0" err="1">
                  <a:solidFill>
                    <a:schemeClr val="tx1"/>
                  </a:solidFill>
                </a:rPr>
                <a:t>aq</a:t>
              </a:r>
              <a:r>
                <a:rPr lang="en-US" sz="2000" baseline="-25000" dirty="0">
                  <a:solidFill>
                    <a:schemeClr val="tx1"/>
                  </a:solidFill>
                </a:rPr>
                <a:t>) </a:t>
              </a:r>
              <a:r>
                <a:rPr lang="en-US" sz="2000" dirty="0">
                  <a:solidFill>
                    <a:schemeClr val="tx1"/>
                  </a:solidFill>
                </a:rPr>
                <a:t>+ </a:t>
              </a:r>
              <a:r>
                <a:rPr lang="en-US" dirty="0" err="1">
                  <a:solidFill>
                    <a:schemeClr val="tx1"/>
                  </a:solidFill>
                </a:rPr>
                <a:t>Cl</a:t>
              </a:r>
              <a:r>
                <a:rPr lang="en-US" sz="2800" baseline="30000" dirty="0">
                  <a:solidFill>
                    <a:schemeClr val="tx1"/>
                  </a:solidFill>
                </a:rPr>
                <a:t>-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sz="2000" baseline="-25000" dirty="0">
                  <a:solidFill>
                    <a:schemeClr val="tx1"/>
                  </a:solidFill>
                </a:rPr>
                <a:t>(</a:t>
              </a:r>
              <a:r>
                <a:rPr lang="en-US" sz="2000" i="1" baseline="-25000" dirty="0" err="1">
                  <a:solidFill>
                    <a:schemeClr val="tx1"/>
                  </a:solidFill>
                </a:rPr>
                <a:t>aq</a:t>
              </a:r>
              <a:r>
                <a:rPr lang="en-US" sz="2000" baseline="-250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28" name="Text Box 52"/>
            <p:cNvSpPr txBox="1">
              <a:spLocks noChangeArrowheads="1"/>
            </p:cNvSpPr>
            <p:nvPr/>
          </p:nvSpPr>
          <p:spPr bwMode="auto">
            <a:xfrm>
              <a:off x="1787762" y="6007954"/>
              <a:ext cx="4119563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2800" b="1"/>
                <a:t>Le Chatelier</a:t>
              </a:r>
              <a:r>
                <a:rPr lang="ja-JP" altLang="en-US" sz="2800" b="1">
                  <a:latin typeface="Arial"/>
                </a:rPr>
                <a:t>’</a:t>
              </a:r>
              <a:r>
                <a:rPr lang="en-US" sz="2800" b="1"/>
                <a:t>s Principle</a:t>
              </a:r>
              <a:endParaRPr lang="en-US"/>
            </a:p>
          </p:txBody>
        </p:sp>
        <p:sp>
          <p:nvSpPr>
            <p:cNvPr id="30" name="Text Box 63"/>
            <p:cNvSpPr txBox="1">
              <a:spLocks noChangeArrowheads="1"/>
            </p:cNvSpPr>
            <p:nvPr/>
          </p:nvSpPr>
          <p:spPr bwMode="auto">
            <a:xfrm>
              <a:off x="5907325" y="5529412"/>
              <a:ext cx="4432719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i="1" dirty="0">
                  <a:solidFill>
                    <a:schemeClr val="tx1"/>
                  </a:solidFill>
                </a:rPr>
                <a:t>K = </a:t>
              </a:r>
              <a:r>
                <a:rPr lang="en-US" i="1" dirty="0" err="1">
                  <a:solidFill>
                    <a:schemeClr val="tx1"/>
                  </a:solidFill>
                </a:rPr>
                <a:t>K</a:t>
              </a:r>
              <a:r>
                <a:rPr lang="en-US" i="1" baseline="-25000" dirty="0" err="1">
                  <a:solidFill>
                    <a:schemeClr val="tx1"/>
                  </a:solidFill>
                </a:rPr>
                <a:t>sp</a:t>
              </a:r>
              <a:r>
                <a:rPr lang="en-US" i="1" dirty="0">
                  <a:solidFill>
                    <a:schemeClr val="tx1"/>
                  </a:solidFill>
                </a:rPr>
                <a:t> </a:t>
              </a:r>
              <a:r>
                <a:rPr lang="en-US" i="1" dirty="0" err="1" smtClean="0">
                  <a:solidFill>
                    <a:schemeClr val="tx1"/>
                  </a:solidFill>
                </a:rPr>
                <a:t>K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form</a:t>
              </a:r>
              <a:r>
                <a:rPr lang="en-US" i="1" baseline="-25000" dirty="0" smtClean="0">
                  <a:solidFill>
                    <a:schemeClr val="tx1"/>
                  </a:solidFill>
                </a:rPr>
                <a:t>  </a:t>
              </a:r>
              <a:r>
                <a:rPr lang="en-US" dirty="0">
                  <a:solidFill>
                    <a:schemeClr val="tx1"/>
                  </a:solidFill>
                </a:rPr>
                <a:t>= </a:t>
              </a:r>
              <a:endParaRPr lang="en-US" dirty="0" smtClean="0">
                <a:solidFill>
                  <a:schemeClr val="tx1"/>
                </a:solidFill>
              </a:endParaRPr>
            </a:p>
            <a:p>
              <a:pPr algn="l">
                <a:spcBef>
                  <a:spcPct val="0"/>
                </a:spcBef>
              </a:pPr>
              <a:r>
                <a:rPr lang="en-US" dirty="0" smtClean="0">
                  <a:solidFill>
                    <a:schemeClr val="tx1"/>
                  </a:solidFill>
                </a:rPr>
                <a:t>(</a:t>
              </a:r>
              <a:r>
                <a:rPr lang="en-US" dirty="0">
                  <a:solidFill>
                    <a:schemeClr val="tx1"/>
                  </a:solidFill>
                </a:rPr>
                <a:t>1.6 x 10</a:t>
              </a:r>
              <a:r>
                <a:rPr lang="en-US" baseline="30000" dirty="0">
                  <a:solidFill>
                    <a:schemeClr val="tx1"/>
                  </a:solidFill>
                </a:rPr>
                <a:t>-10</a:t>
              </a:r>
              <a:r>
                <a:rPr lang="en-US" dirty="0">
                  <a:solidFill>
                    <a:schemeClr val="tx1"/>
                  </a:solidFill>
                </a:rPr>
                <a:t>)(1.7 x 10</a:t>
              </a:r>
              <a:r>
                <a:rPr lang="en-US" baseline="30000" dirty="0">
                  <a:solidFill>
                    <a:schemeClr val="tx1"/>
                  </a:solidFill>
                </a:rPr>
                <a:t>7</a:t>
              </a:r>
              <a:r>
                <a:rPr lang="en-US" dirty="0">
                  <a:solidFill>
                    <a:schemeClr val="tx1"/>
                  </a:solidFill>
                </a:rPr>
                <a:t>) = 2.8 x 10</a:t>
              </a:r>
              <a:r>
                <a:rPr lang="en-US" baseline="30000" dirty="0">
                  <a:solidFill>
                    <a:schemeClr val="tx1"/>
                  </a:solidFill>
                </a:rPr>
                <a:t>-3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0019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Equilibria</a:t>
            </a:r>
            <a:r>
              <a:rPr lang="en-US" dirty="0"/>
              <a:t> of Coordination Compounds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13556" y="967860"/>
            <a:ext cx="76152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  <a:sym typeface="Wingdings"/>
              </a:rPr>
              <a:t></a:t>
            </a:r>
            <a:r>
              <a:rPr lang="en-US" dirty="0" smtClean="0">
                <a:solidFill>
                  <a:srgbClr val="000000"/>
                </a:solidFill>
              </a:rPr>
              <a:t>What </a:t>
            </a:r>
            <a:r>
              <a:rPr lang="en-US" dirty="0">
                <a:solidFill>
                  <a:srgbClr val="000000"/>
                </a:solidFill>
              </a:rPr>
              <a:t>is the molar solubility of </a:t>
            </a:r>
            <a:r>
              <a:rPr lang="en-US" dirty="0" err="1">
                <a:solidFill>
                  <a:srgbClr val="000000"/>
                </a:solidFill>
              </a:rPr>
              <a:t>AgCl</a:t>
            </a:r>
            <a:r>
              <a:rPr lang="en-US" dirty="0">
                <a:solidFill>
                  <a:srgbClr val="000000"/>
                </a:solidFill>
              </a:rPr>
              <a:t> in  0.10 </a:t>
            </a:r>
            <a:r>
              <a:rPr lang="en-US" i="1" dirty="0">
                <a:solidFill>
                  <a:srgbClr val="000000"/>
                </a:solidFill>
              </a:rPr>
              <a:t>M</a:t>
            </a:r>
            <a:r>
              <a:rPr lang="en-US" dirty="0">
                <a:solidFill>
                  <a:srgbClr val="000000"/>
                </a:solidFill>
              </a:rPr>
              <a:t> NH</a:t>
            </a:r>
            <a:r>
              <a:rPr lang="en-US" baseline="-25000" dirty="0">
                <a:solidFill>
                  <a:srgbClr val="000000"/>
                </a:solidFill>
              </a:rPr>
              <a:t>3</a:t>
            </a:r>
            <a:r>
              <a:rPr lang="en-US" dirty="0">
                <a:solidFill>
                  <a:srgbClr val="000000"/>
                </a:solidFill>
              </a:rPr>
              <a:t> ?</a:t>
            </a:r>
          </a:p>
        </p:txBody>
      </p:sp>
      <p:grpSp>
        <p:nvGrpSpPr>
          <p:cNvPr id="15" name="Group 42"/>
          <p:cNvGrpSpPr>
            <a:grpSpLocks/>
          </p:cNvGrpSpPr>
          <p:nvPr/>
        </p:nvGrpSpPr>
        <p:grpSpPr bwMode="auto">
          <a:xfrm>
            <a:off x="4254500" y="3140905"/>
            <a:ext cx="609600" cy="152400"/>
            <a:chOff x="3427" y="2256"/>
            <a:chExt cx="384" cy="96"/>
          </a:xfrm>
        </p:grpSpPr>
        <p:sp>
          <p:nvSpPr>
            <p:cNvPr id="16" name="Line 43"/>
            <p:cNvSpPr>
              <a:spLocks noChangeShapeType="1"/>
            </p:cNvSpPr>
            <p:nvPr/>
          </p:nvSpPr>
          <p:spPr bwMode="auto">
            <a:xfrm>
              <a:off x="3427" y="2256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44"/>
            <p:cNvSpPr>
              <a:spLocks noChangeShapeType="1"/>
            </p:cNvSpPr>
            <p:nvPr/>
          </p:nvSpPr>
          <p:spPr bwMode="auto">
            <a:xfrm flipH="1">
              <a:off x="3427" y="2352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0800" y="3602708"/>
            <a:ext cx="7123405" cy="515268"/>
            <a:chOff x="50800" y="3602708"/>
            <a:chExt cx="7123405" cy="515268"/>
          </a:xfrm>
        </p:grpSpPr>
        <p:sp>
          <p:nvSpPr>
            <p:cNvPr id="6" name="Text Box 32"/>
            <p:cNvSpPr txBox="1">
              <a:spLocks noChangeArrowheads="1"/>
            </p:cNvSpPr>
            <p:nvPr/>
          </p:nvSpPr>
          <p:spPr bwMode="auto">
            <a:xfrm>
              <a:off x="50800" y="3783013"/>
              <a:ext cx="1227138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lnSpc>
                  <a:spcPct val="40000"/>
                </a:lnSpc>
                <a:spcBef>
                  <a:spcPct val="0"/>
                </a:spcBef>
              </a:pPr>
              <a:r>
                <a:rPr lang="en-US" sz="2000">
                  <a:solidFill>
                    <a:schemeClr val="tx1"/>
                  </a:solidFill>
                </a:rPr>
                <a:t>Initial (</a:t>
              </a:r>
              <a:r>
                <a:rPr lang="en-US" sz="2000" i="1">
                  <a:solidFill>
                    <a:schemeClr val="tx1"/>
                  </a:solidFill>
                </a:rPr>
                <a:t>M</a:t>
              </a:r>
              <a:r>
                <a:rPr lang="en-US" sz="200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9" name="Text Box 35"/>
            <p:cNvSpPr txBox="1">
              <a:spLocks noChangeArrowheads="1"/>
            </p:cNvSpPr>
            <p:nvPr/>
          </p:nvSpPr>
          <p:spPr bwMode="auto">
            <a:xfrm>
              <a:off x="5050130" y="3602708"/>
              <a:ext cx="77787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>
                  <a:solidFill>
                    <a:schemeClr val="tx1"/>
                  </a:solidFill>
                </a:rPr>
                <a:t>0.00</a:t>
              </a:r>
            </a:p>
          </p:txBody>
        </p:sp>
        <p:sp>
          <p:nvSpPr>
            <p:cNvPr id="11" name="Text Box 37"/>
            <p:cNvSpPr txBox="1">
              <a:spLocks noChangeArrowheads="1"/>
            </p:cNvSpPr>
            <p:nvPr/>
          </p:nvSpPr>
          <p:spPr bwMode="auto">
            <a:xfrm>
              <a:off x="6396330" y="3602708"/>
              <a:ext cx="77787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0.00</a:t>
              </a:r>
            </a:p>
          </p:txBody>
        </p:sp>
        <p:sp>
          <p:nvSpPr>
            <p:cNvPr id="18" name="Text Box 45"/>
            <p:cNvSpPr txBox="1">
              <a:spLocks noChangeArrowheads="1"/>
            </p:cNvSpPr>
            <p:nvPr/>
          </p:nvSpPr>
          <p:spPr bwMode="auto">
            <a:xfrm>
              <a:off x="2159000" y="3660776"/>
              <a:ext cx="623901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dirty="0" smtClean="0">
                  <a:solidFill>
                    <a:schemeClr val="tx1"/>
                  </a:solidFill>
                  <a:sym typeface="Webdings" charset="0"/>
                </a:rPr>
                <a:t>solid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Text Box 48"/>
            <p:cNvSpPr txBox="1">
              <a:spLocks noChangeArrowheads="1"/>
            </p:cNvSpPr>
            <p:nvPr/>
          </p:nvSpPr>
          <p:spPr bwMode="auto">
            <a:xfrm>
              <a:off x="3221038" y="3660776"/>
              <a:ext cx="77787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0.10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0" y="3944020"/>
            <a:ext cx="6991643" cy="515268"/>
            <a:chOff x="0" y="3944020"/>
            <a:chExt cx="6991643" cy="515268"/>
          </a:xfrm>
        </p:grpSpPr>
        <p:sp>
          <p:nvSpPr>
            <p:cNvPr id="7" name="Text Box 33"/>
            <p:cNvSpPr txBox="1">
              <a:spLocks noChangeArrowheads="1"/>
            </p:cNvSpPr>
            <p:nvPr/>
          </p:nvSpPr>
          <p:spPr bwMode="auto">
            <a:xfrm>
              <a:off x="0" y="4124326"/>
              <a:ext cx="152400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lnSpc>
                  <a:spcPct val="40000"/>
                </a:lnSpc>
                <a:spcBef>
                  <a:spcPct val="0"/>
                </a:spcBef>
              </a:pPr>
              <a:r>
                <a:rPr lang="en-US" sz="2000">
                  <a:solidFill>
                    <a:schemeClr val="tx1"/>
                  </a:solidFill>
                </a:rPr>
                <a:t>Change (</a:t>
              </a:r>
              <a:r>
                <a:rPr lang="en-US" sz="2000" i="1">
                  <a:solidFill>
                    <a:schemeClr val="tx1"/>
                  </a:solidFill>
                </a:rPr>
                <a:t>M</a:t>
              </a:r>
              <a:r>
                <a:rPr lang="en-US" sz="200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0" name="Text Box 36"/>
            <p:cNvSpPr txBox="1">
              <a:spLocks noChangeArrowheads="1"/>
            </p:cNvSpPr>
            <p:nvPr/>
          </p:nvSpPr>
          <p:spPr bwMode="auto">
            <a:xfrm>
              <a:off x="5181893" y="3944020"/>
              <a:ext cx="5143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+</a:t>
              </a:r>
              <a:r>
                <a:rPr lang="en-US" i="1">
                  <a:solidFill>
                    <a:schemeClr val="tx1"/>
                  </a:solidFill>
                </a:rPr>
                <a:t>s</a:t>
              </a: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Text Box 38"/>
            <p:cNvSpPr txBox="1">
              <a:spLocks noChangeArrowheads="1"/>
            </p:cNvSpPr>
            <p:nvPr/>
          </p:nvSpPr>
          <p:spPr bwMode="auto">
            <a:xfrm>
              <a:off x="6477293" y="3944020"/>
              <a:ext cx="5143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+</a:t>
              </a:r>
              <a:r>
                <a:rPr lang="en-US" i="1">
                  <a:solidFill>
                    <a:schemeClr val="tx1"/>
                  </a:solidFill>
                </a:rPr>
                <a:t>s</a:t>
              </a: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Text Box 46"/>
            <p:cNvSpPr txBox="1">
              <a:spLocks noChangeArrowheads="1"/>
            </p:cNvSpPr>
            <p:nvPr/>
          </p:nvSpPr>
          <p:spPr bwMode="auto">
            <a:xfrm>
              <a:off x="2057400" y="4002088"/>
              <a:ext cx="6746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 -s</a:t>
              </a:r>
            </a:p>
          </p:txBody>
        </p:sp>
        <p:sp>
          <p:nvSpPr>
            <p:cNvPr id="22" name="Text Box 49"/>
            <p:cNvSpPr txBox="1">
              <a:spLocks noChangeArrowheads="1"/>
            </p:cNvSpPr>
            <p:nvPr/>
          </p:nvSpPr>
          <p:spPr bwMode="auto">
            <a:xfrm>
              <a:off x="3352800" y="4002088"/>
              <a:ext cx="6921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- 2</a:t>
              </a:r>
              <a:r>
                <a:rPr lang="en-US" i="1">
                  <a:solidFill>
                    <a:schemeClr val="tx1"/>
                  </a:solidFill>
                </a:rPr>
                <a:t>s</a:t>
              </a:r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0" y="4363120"/>
            <a:ext cx="6990055" cy="515268"/>
            <a:chOff x="0" y="4363120"/>
            <a:chExt cx="6990055" cy="515268"/>
          </a:xfrm>
        </p:grpSpPr>
        <p:sp>
          <p:nvSpPr>
            <p:cNvPr id="8" name="Text Box 34"/>
            <p:cNvSpPr txBox="1">
              <a:spLocks noChangeArrowheads="1"/>
            </p:cNvSpPr>
            <p:nvPr/>
          </p:nvSpPr>
          <p:spPr bwMode="auto">
            <a:xfrm>
              <a:off x="0" y="4611688"/>
              <a:ext cx="189230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lnSpc>
                  <a:spcPct val="40000"/>
                </a:lnSpc>
                <a:spcBef>
                  <a:spcPct val="0"/>
                </a:spcBef>
              </a:pPr>
              <a:r>
                <a:rPr lang="en-US" sz="2000">
                  <a:solidFill>
                    <a:schemeClr val="tx1"/>
                  </a:solidFill>
                </a:rPr>
                <a:t>Equilibrium (</a:t>
              </a:r>
              <a:r>
                <a:rPr lang="en-US" sz="2000" i="1">
                  <a:solidFill>
                    <a:schemeClr val="tx1"/>
                  </a:solidFill>
                </a:rPr>
                <a:t>M</a:t>
              </a:r>
              <a:r>
                <a:rPr lang="en-US" sz="200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3" name="Text Box 39"/>
            <p:cNvSpPr txBox="1">
              <a:spLocks noChangeArrowheads="1"/>
            </p:cNvSpPr>
            <p:nvPr/>
          </p:nvSpPr>
          <p:spPr bwMode="auto">
            <a:xfrm>
              <a:off x="5334293" y="4363120"/>
              <a:ext cx="3365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i="1">
                  <a:solidFill>
                    <a:schemeClr val="tx1"/>
                  </a:solidFill>
                </a:rPr>
                <a:t>s</a:t>
              </a: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6653505" y="4363120"/>
              <a:ext cx="3365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i="1">
                  <a:solidFill>
                    <a:schemeClr val="tx1"/>
                  </a:solidFill>
                </a:rPr>
                <a:t>s</a:t>
              </a: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Text Box 47"/>
            <p:cNvSpPr txBox="1">
              <a:spLocks noChangeArrowheads="1"/>
            </p:cNvSpPr>
            <p:nvPr/>
          </p:nvSpPr>
          <p:spPr bwMode="auto">
            <a:xfrm>
              <a:off x="1828800" y="4421188"/>
              <a:ext cx="14192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dirty="0" smtClean="0">
                  <a:solidFill>
                    <a:schemeClr val="tx1"/>
                  </a:solidFill>
                  <a:sym typeface="Webdings" charset="0"/>
                </a:rPr>
                <a:t>(solid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>
                  <a:solidFill>
                    <a:schemeClr val="tx1"/>
                  </a:solidFill>
                </a:rPr>
                <a:t>- s</a:t>
              </a:r>
              <a:r>
                <a:rPr lang="en-US" i="1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23" name="Text Box 50"/>
            <p:cNvSpPr txBox="1">
              <a:spLocks noChangeArrowheads="1"/>
            </p:cNvSpPr>
            <p:nvPr/>
          </p:nvSpPr>
          <p:spPr bwMode="auto">
            <a:xfrm>
              <a:off x="3035300" y="4421188"/>
              <a:ext cx="128587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i="1">
                  <a:solidFill>
                    <a:schemeClr val="tx1"/>
                  </a:solidFill>
                </a:rPr>
                <a:t>0.10 -2s</a:t>
              </a:r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Group 51"/>
          <p:cNvGrpSpPr>
            <a:grpSpLocks/>
          </p:cNvGrpSpPr>
          <p:nvPr/>
        </p:nvGrpSpPr>
        <p:grpSpPr bwMode="auto">
          <a:xfrm>
            <a:off x="2832100" y="1769305"/>
            <a:ext cx="3841756" cy="400050"/>
            <a:chOff x="1580" y="528"/>
            <a:chExt cx="2420" cy="252"/>
          </a:xfrm>
        </p:grpSpPr>
        <p:sp>
          <p:nvSpPr>
            <p:cNvPr id="25" name="Text Box 52"/>
            <p:cNvSpPr txBox="1">
              <a:spLocks noChangeArrowheads="1"/>
            </p:cNvSpPr>
            <p:nvPr/>
          </p:nvSpPr>
          <p:spPr bwMode="auto">
            <a:xfrm>
              <a:off x="1580" y="528"/>
              <a:ext cx="242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</a:rPr>
                <a:t>AgCl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(</a:t>
              </a:r>
              <a:r>
                <a:rPr lang="en-US" sz="2000" i="1" dirty="0">
                  <a:solidFill>
                    <a:schemeClr val="tx1"/>
                  </a:solidFill>
                </a:rPr>
                <a:t>s</a:t>
              </a:r>
              <a:r>
                <a:rPr lang="en-US" sz="2000" dirty="0">
                  <a:solidFill>
                    <a:schemeClr val="tx1"/>
                  </a:solidFill>
                </a:rPr>
                <a:t>)</a:t>
              </a:r>
              <a:r>
                <a:rPr lang="en-US" dirty="0">
                  <a:solidFill>
                    <a:schemeClr val="tx1"/>
                  </a:solidFill>
                </a:rPr>
                <a:t>   </a:t>
              </a:r>
              <a:r>
                <a:rPr lang="en-US" dirty="0" smtClean="0">
                  <a:solidFill>
                    <a:schemeClr val="tx1"/>
                  </a:solidFill>
                </a:rPr>
                <a:t>                    </a:t>
              </a:r>
              <a:r>
                <a:rPr lang="en-US" dirty="0">
                  <a:solidFill>
                    <a:schemeClr val="tx1"/>
                  </a:solidFill>
                </a:rPr>
                <a:t>Ag</a:t>
              </a:r>
              <a:r>
                <a:rPr lang="en-US" baseline="30000" dirty="0">
                  <a:solidFill>
                    <a:schemeClr val="tx1"/>
                  </a:solidFill>
                </a:rPr>
                <a:t>+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(</a:t>
              </a:r>
              <a:r>
                <a:rPr lang="en-US" sz="2000" i="1" dirty="0" err="1">
                  <a:solidFill>
                    <a:schemeClr val="tx1"/>
                  </a:solidFill>
                </a:rPr>
                <a:t>aq</a:t>
              </a:r>
              <a:r>
                <a:rPr lang="en-US" sz="2000" dirty="0">
                  <a:solidFill>
                    <a:schemeClr val="tx1"/>
                  </a:solidFill>
                </a:rPr>
                <a:t>)</a:t>
              </a:r>
              <a:r>
                <a:rPr lang="en-US" dirty="0">
                  <a:solidFill>
                    <a:schemeClr val="tx1"/>
                  </a:solidFill>
                </a:rPr>
                <a:t> + </a:t>
              </a:r>
              <a:r>
                <a:rPr lang="en-US" dirty="0" err="1">
                  <a:solidFill>
                    <a:schemeClr val="tx1"/>
                  </a:solidFill>
                </a:rPr>
                <a:t>Cl</a:t>
              </a:r>
              <a:r>
                <a:rPr lang="en-US" sz="2800" baseline="30000" dirty="0">
                  <a:solidFill>
                    <a:schemeClr val="tx1"/>
                  </a:solidFill>
                </a:rPr>
                <a:t>-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(</a:t>
              </a:r>
              <a:r>
                <a:rPr lang="en-US" sz="2000" i="1" dirty="0" err="1">
                  <a:solidFill>
                    <a:schemeClr val="tx1"/>
                  </a:solidFill>
                </a:rPr>
                <a:t>aq</a:t>
              </a:r>
              <a:r>
                <a:rPr lang="en-US" sz="20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26" name="Line 53"/>
            <p:cNvSpPr>
              <a:spLocks noChangeShapeType="1"/>
            </p:cNvSpPr>
            <p:nvPr/>
          </p:nvSpPr>
          <p:spPr bwMode="auto">
            <a:xfrm>
              <a:off x="2368" y="624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54"/>
            <p:cNvSpPr>
              <a:spLocks noChangeShapeType="1"/>
            </p:cNvSpPr>
            <p:nvPr/>
          </p:nvSpPr>
          <p:spPr bwMode="auto">
            <a:xfrm flipH="1">
              <a:off x="2368" y="720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Text Box 55"/>
          <p:cNvSpPr txBox="1">
            <a:spLocks noChangeArrowheads="1"/>
          </p:cNvSpPr>
          <p:nvPr/>
        </p:nvSpPr>
        <p:spPr bwMode="auto">
          <a:xfrm>
            <a:off x="7467600" y="1769305"/>
            <a:ext cx="2325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i="1" dirty="0" err="1">
                <a:solidFill>
                  <a:schemeClr val="tx1"/>
                </a:solidFill>
              </a:rPr>
              <a:t>K</a:t>
            </a:r>
            <a:r>
              <a:rPr lang="en-US" i="1" baseline="-25000" dirty="0" err="1">
                <a:solidFill>
                  <a:schemeClr val="tx1"/>
                </a:solidFill>
              </a:rPr>
              <a:t>sp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= 1.6 x 10</a:t>
            </a:r>
            <a:r>
              <a:rPr lang="en-US" baseline="30000" dirty="0">
                <a:solidFill>
                  <a:schemeClr val="tx1"/>
                </a:solidFill>
              </a:rPr>
              <a:t>-10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29" name="Text Box 56"/>
          <p:cNvSpPr txBox="1">
            <a:spLocks noChangeArrowheads="1"/>
          </p:cNvSpPr>
          <p:nvPr/>
        </p:nvSpPr>
        <p:spPr bwMode="auto">
          <a:xfrm>
            <a:off x="1828800" y="2378905"/>
            <a:ext cx="484897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Ag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i="1" dirty="0" err="1">
                <a:solidFill>
                  <a:schemeClr val="tx1"/>
                </a:solidFill>
              </a:rPr>
              <a:t>aq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+ 2 NH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i="1" dirty="0" err="1">
                <a:solidFill>
                  <a:schemeClr val="tx1"/>
                </a:solidFill>
              </a:rPr>
              <a:t>aq</a:t>
            </a:r>
            <a:r>
              <a:rPr lang="en-US" sz="2000" dirty="0">
                <a:solidFill>
                  <a:schemeClr val="tx1"/>
                </a:solidFill>
              </a:rPr>
              <a:t>)  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     </a:t>
            </a:r>
            <a:r>
              <a:rPr lang="en-US" dirty="0">
                <a:solidFill>
                  <a:schemeClr val="tx1"/>
                </a:solidFill>
              </a:rPr>
              <a:t>Ag(NH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)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i="1" dirty="0" err="1">
                <a:solidFill>
                  <a:schemeClr val="tx1"/>
                </a:solidFill>
              </a:rPr>
              <a:t>aq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</p:txBody>
      </p:sp>
      <p:grpSp>
        <p:nvGrpSpPr>
          <p:cNvPr id="30" name="Group 57"/>
          <p:cNvGrpSpPr>
            <a:grpSpLocks/>
          </p:cNvGrpSpPr>
          <p:nvPr/>
        </p:nvGrpSpPr>
        <p:grpSpPr bwMode="auto">
          <a:xfrm>
            <a:off x="4256088" y="2531305"/>
            <a:ext cx="609600" cy="152400"/>
            <a:chOff x="3427" y="2256"/>
            <a:chExt cx="384" cy="96"/>
          </a:xfrm>
        </p:grpSpPr>
        <p:sp>
          <p:nvSpPr>
            <p:cNvPr id="31" name="Line 58"/>
            <p:cNvSpPr>
              <a:spLocks noChangeShapeType="1"/>
            </p:cNvSpPr>
            <p:nvPr/>
          </p:nvSpPr>
          <p:spPr bwMode="auto">
            <a:xfrm>
              <a:off x="3427" y="2256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59"/>
            <p:cNvSpPr>
              <a:spLocks noChangeShapeType="1"/>
            </p:cNvSpPr>
            <p:nvPr/>
          </p:nvSpPr>
          <p:spPr bwMode="auto">
            <a:xfrm flipH="1">
              <a:off x="3427" y="2352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" name="Text Box 60"/>
          <p:cNvSpPr txBox="1">
            <a:spLocks noChangeArrowheads="1"/>
          </p:cNvSpPr>
          <p:nvPr/>
        </p:nvSpPr>
        <p:spPr bwMode="auto">
          <a:xfrm>
            <a:off x="7174205" y="2378905"/>
            <a:ext cx="198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i="1" dirty="0" err="1">
                <a:solidFill>
                  <a:schemeClr val="tx1"/>
                </a:solidFill>
              </a:rPr>
              <a:t>K</a:t>
            </a:r>
            <a:r>
              <a:rPr lang="en-US" i="1" baseline="-25000" dirty="0" err="1">
                <a:solidFill>
                  <a:schemeClr val="tx1"/>
                </a:solidFill>
              </a:rPr>
              <a:t>f</a:t>
            </a:r>
            <a:r>
              <a:rPr lang="en-US" dirty="0">
                <a:solidFill>
                  <a:schemeClr val="tx1"/>
                </a:solidFill>
              </a:rPr>
              <a:t> = 1.7 x 10</a:t>
            </a:r>
            <a:r>
              <a:rPr lang="en-US" baseline="30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4" name="Line 62"/>
          <p:cNvSpPr>
            <a:spLocks noChangeShapeType="1"/>
          </p:cNvSpPr>
          <p:nvPr/>
        </p:nvSpPr>
        <p:spPr bwMode="auto">
          <a:xfrm>
            <a:off x="1828800" y="2988505"/>
            <a:ext cx="845820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" name="Text Box 41"/>
          <p:cNvSpPr txBox="1">
            <a:spLocks noChangeArrowheads="1"/>
          </p:cNvSpPr>
          <p:nvPr/>
        </p:nvSpPr>
        <p:spPr bwMode="auto">
          <a:xfrm>
            <a:off x="2066925" y="3011681"/>
            <a:ext cx="538368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AgCl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i="1" dirty="0">
                <a:solidFill>
                  <a:schemeClr val="tx1"/>
                </a:solidFill>
              </a:rPr>
              <a:t>s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+ 2 NH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i="1" dirty="0" err="1">
                <a:solidFill>
                  <a:schemeClr val="tx1"/>
                </a:solidFill>
              </a:rPr>
              <a:t>aq</a:t>
            </a:r>
            <a:r>
              <a:rPr lang="en-US" sz="2000" dirty="0">
                <a:solidFill>
                  <a:schemeClr val="tx1"/>
                </a:solidFill>
              </a:rPr>
              <a:t>)  </a:t>
            </a:r>
            <a:r>
              <a:rPr lang="en-US" dirty="0">
                <a:solidFill>
                  <a:schemeClr val="tx1"/>
                </a:solidFill>
              </a:rPr>
              <a:t>              </a:t>
            </a:r>
            <a:r>
              <a:rPr lang="en-US" dirty="0" smtClean="0">
                <a:solidFill>
                  <a:schemeClr val="tx1"/>
                </a:solidFill>
              </a:rPr>
              <a:t>  Ag</a:t>
            </a:r>
            <a:r>
              <a:rPr lang="en-US" dirty="0">
                <a:solidFill>
                  <a:schemeClr val="tx1"/>
                </a:solidFill>
              </a:rPr>
              <a:t>(NH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)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i="1" dirty="0" err="1">
                <a:solidFill>
                  <a:schemeClr val="tx1"/>
                </a:solidFill>
              </a:rPr>
              <a:t>aq</a:t>
            </a:r>
            <a:r>
              <a:rPr lang="en-US" sz="2000" dirty="0">
                <a:solidFill>
                  <a:schemeClr val="tx1"/>
                </a:solidFill>
              </a:rPr>
              <a:t>) + </a:t>
            </a:r>
            <a:r>
              <a:rPr lang="en-US" dirty="0" err="1">
                <a:solidFill>
                  <a:schemeClr val="tx1"/>
                </a:solidFill>
              </a:rPr>
              <a:t>Cl</a:t>
            </a:r>
            <a:r>
              <a:rPr lang="en-US" sz="2800" baseline="30000" dirty="0">
                <a:solidFill>
                  <a:schemeClr val="tx1"/>
                </a:solidFill>
              </a:rPr>
              <a:t>-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i="1" dirty="0" err="1">
                <a:solidFill>
                  <a:schemeClr val="tx1"/>
                </a:solidFill>
              </a:rPr>
              <a:t>aq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2832100" y="5187949"/>
            <a:ext cx="4240506" cy="938213"/>
            <a:chOff x="2832100" y="5187949"/>
            <a:chExt cx="4240506" cy="938213"/>
          </a:xfrm>
        </p:grpSpPr>
        <p:sp>
          <p:nvSpPr>
            <p:cNvPr id="36" name="Text Box 64"/>
            <p:cNvSpPr txBox="1">
              <a:spLocks noChangeArrowheads="1"/>
            </p:cNvSpPr>
            <p:nvPr/>
          </p:nvSpPr>
          <p:spPr bwMode="auto">
            <a:xfrm>
              <a:off x="2832100" y="5444568"/>
              <a:ext cx="88319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i="1" dirty="0" err="1" smtClean="0">
                  <a:solidFill>
                    <a:schemeClr val="tx1"/>
                  </a:solidFill>
                </a:rPr>
                <a:t>K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sp</a:t>
              </a:r>
              <a:r>
                <a:rPr lang="en-US" i="1" dirty="0" err="1" smtClean="0">
                  <a:solidFill>
                    <a:schemeClr val="tx1"/>
                  </a:solidFill>
                </a:rPr>
                <a:t>K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form</a:t>
              </a:r>
              <a:r>
                <a:rPr lang="en-US" dirty="0" smtClean="0">
                  <a:solidFill>
                    <a:schemeClr val="tx1"/>
                  </a:solidFill>
                </a:rPr>
                <a:t>  </a:t>
              </a:r>
              <a:endParaRPr lang="en-US" i="1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68"/>
            <p:cNvSpPr>
              <a:spLocks noChangeArrowheads="1"/>
            </p:cNvSpPr>
            <p:nvPr/>
          </p:nvSpPr>
          <p:spPr bwMode="auto">
            <a:xfrm>
              <a:off x="3581612" y="5399087"/>
              <a:ext cx="208756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= 2.8 x 10</a:t>
              </a:r>
              <a:r>
                <a:rPr lang="en-US" baseline="30000">
                  <a:solidFill>
                    <a:schemeClr val="tx1"/>
                  </a:solidFill>
                </a:rPr>
                <a:t>-3  </a:t>
              </a:r>
              <a:r>
                <a:rPr lang="en-US">
                  <a:solidFill>
                    <a:schemeClr val="tx1"/>
                  </a:solidFill>
                </a:rPr>
                <a:t>= </a:t>
              </a:r>
            </a:p>
          </p:txBody>
        </p:sp>
        <p:sp>
          <p:nvSpPr>
            <p:cNvPr id="38" name="Text Box 69"/>
            <p:cNvSpPr txBox="1">
              <a:spLocks noChangeArrowheads="1"/>
            </p:cNvSpPr>
            <p:nvPr/>
          </p:nvSpPr>
          <p:spPr bwMode="auto">
            <a:xfrm>
              <a:off x="5551781" y="5187949"/>
              <a:ext cx="8953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(s)(s)</a:t>
              </a:r>
            </a:p>
          </p:txBody>
        </p:sp>
        <p:sp>
          <p:nvSpPr>
            <p:cNvPr id="39" name="Text Box 70"/>
            <p:cNvSpPr txBox="1">
              <a:spLocks noChangeArrowheads="1"/>
            </p:cNvSpPr>
            <p:nvPr/>
          </p:nvSpPr>
          <p:spPr bwMode="auto">
            <a:xfrm>
              <a:off x="5181893" y="5668962"/>
              <a:ext cx="16017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(0.10 -2s)</a:t>
              </a:r>
              <a:r>
                <a:rPr lang="en-US" baseline="30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0" name="Line 71"/>
            <p:cNvSpPr>
              <a:spLocks noChangeShapeType="1"/>
            </p:cNvSpPr>
            <p:nvPr/>
          </p:nvSpPr>
          <p:spPr bwMode="auto">
            <a:xfrm>
              <a:off x="4939006" y="5668962"/>
              <a:ext cx="2133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86351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Chelation effect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7</a:t>
            </a:fld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22" y="1430887"/>
            <a:ext cx="7227767" cy="1411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2118869" y="1925108"/>
            <a:ext cx="5919922" cy="1410145"/>
            <a:chOff x="0" y="0"/>
            <a:chExt cx="5585" cy="1448"/>
          </a:xfrm>
        </p:grpSpPr>
        <p:sp>
          <p:nvSpPr>
            <p:cNvPr id="8" name="Rectangle 6"/>
            <p:cNvSpPr>
              <a:spLocks/>
            </p:cNvSpPr>
            <p:nvPr/>
          </p:nvSpPr>
          <p:spPr bwMode="auto">
            <a:xfrm>
              <a:off x="0" y="992"/>
              <a:ext cx="1481" cy="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en-US">
                  <a:solidFill>
                    <a:srgbClr val="003DCC"/>
                  </a:solidFill>
                  <a:ea typeface="ＭＳ Ｐゴシック" charset="0"/>
                  <a:cs typeface="Gill Sans" charset="0"/>
                </a:rPr>
                <a:t>4 particles</a:t>
              </a:r>
            </a:p>
          </p:txBody>
        </p:sp>
        <p:sp>
          <p:nvSpPr>
            <p:cNvPr id="9" name="Rectangle 7"/>
            <p:cNvSpPr>
              <a:spLocks/>
            </p:cNvSpPr>
            <p:nvPr/>
          </p:nvSpPr>
          <p:spPr bwMode="auto">
            <a:xfrm>
              <a:off x="4104" y="992"/>
              <a:ext cx="1481" cy="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en-US">
                  <a:solidFill>
                    <a:srgbClr val="003DCC"/>
                  </a:solidFill>
                  <a:ea typeface="ＭＳ Ｐゴシック" charset="0"/>
                  <a:cs typeface="Gill Sans" charset="0"/>
                </a:rPr>
                <a:t>7 particles</a:t>
              </a:r>
            </a:p>
          </p:txBody>
        </p:sp>
        <p:sp>
          <p:nvSpPr>
            <p:cNvPr id="10" name="Rectangle 8"/>
            <p:cNvSpPr>
              <a:spLocks/>
            </p:cNvSpPr>
            <p:nvPr/>
          </p:nvSpPr>
          <p:spPr bwMode="auto">
            <a:xfrm>
              <a:off x="0" y="0"/>
              <a:ext cx="1481" cy="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en-US">
                  <a:solidFill>
                    <a:srgbClr val="003DCC"/>
                  </a:solidFill>
                  <a:ea typeface="ＭＳ Ｐゴシック" charset="0"/>
                  <a:cs typeface="Gill Sans" charset="0"/>
                </a:rPr>
                <a:t>7 particles</a:t>
              </a:r>
            </a:p>
          </p:txBody>
        </p:sp>
        <p:sp>
          <p:nvSpPr>
            <p:cNvPr id="11" name="Rectangle 9"/>
            <p:cNvSpPr>
              <a:spLocks/>
            </p:cNvSpPr>
            <p:nvPr/>
          </p:nvSpPr>
          <p:spPr bwMode="auto">
            <a:xfrm>
              <a:off x="4104" y="0"/>
              <a:ext cx="1481" cy="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en-US">
                  <a:solidFill>
                    <a:srgbClr val="003DCC"/>
                  </a:solidFill>
                  <a:ea typeface="ＭＳ Ｐゴシック" charset="0"/>
                  <a:cs typeface="Gill Sans" charset="0"/>
                </a:rPr>
                <a:t>7 particles</a:t>
              </a:r>
            </a:p>
          </p:txBody>
        </p:sp>
      </p:grpSp>
      <p:grpSp>
        <p:nvGrpSpPr>
          <p:cNvPr id="12" name="Group 6"/>
          <p:cNvGrpSpPr>
            <a:grpSpLocks/>
          </p:cNvGrpSpPr>
          <p:nvPr/>
        </p:nvGrpSpPr>
        <p:grpSpPr bwMode="auto">
          <a:xfrm>
            <a:off x="8039536" y="1200787"/>
            <a:ext cx="1960563" cy="1785938"/>
            <a:chOff x="-181" y="136"/>
            <a:chExt cx="1235" cy="1125"/>
          </a:xfrm>
        </p:grpSpPr>
        <p:sp>
          <p:nvSpPr>
            <p:cNvPr id="13" name="Rectangle 4"/>
            <p:cNvSpPr>
              <a:spLocks/>
            </p:cNvSpPr>
            <p:nvPr/>
          </p:nvSpPr>
          <p:spPr bwMode="auto">
            <a:xfrm>
              <a:off x="-181" y="136"/>
              <a:ext cx="1123" cy="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en-US">
                  <a:solidFill>
                    <a:srgbClr val="6E0500"/>
                  </a:solidFill>
                  <a:ea typeface="ＭＳ Ｐゴシック" charset="0"/>
                  <a:cs typeface="Gill Sans" charset="0"/>
                </a:rPr>
                <a:t>K = 10</a:t>
              </a:r>
              <a:r>
                <a:rPr lang="en-US" baseline="32000">
                  <a:solidFill>
                    <a:srgbClr val="6E0500"/>
                  </a:solidFill>
                  <a:ea typeface="ＭＳ Ｐゴシック" charset="0"/>
                  <a:cs typeface="Gill Sans" charset="0"/>
                </a:rPr>
                <a:t>9</a:t>
              </a:r>
            </a:p>
          </p:txBody>
        </p:sp>
        <p:sp>
          <p:nvSpPr>
            <p:cNvPr id="14" name="Rectangle 5"/>
            <p:cNvSpPr>
              <a:spLocks/>
            </p:cNvSpPr>
            <p:nvPr/>
          </p:nvSpPr>
          <p:spPr bwMode="auto">
            <a:xfrm>
              <a:off x="-181" y="805"/>
              <a:ext cx="1235" cy="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en-US">
                  <a:solidFill>
                    <a:srgbClr val="6E0500"/>
                  </a:solidFill>
                  <a:ea typeface="ＭＳ Ｐゴシック" charset="0"/>
                  <a:cs typeface="Gill Sans" charset="0"/>
                </a:rPr>
                <a:t>K = 10</a:t>
              </a:r>
              <a:r>
                <a:rPr lang="en-US" baseline="32000">
                  <a:solidFill>
                    <a:srgbClr val="6E0500"/>
                  </a:solidFill>
                  <a:ea typeface="ＭＳ Ｐゴシック" charset="0"/>
                  <a:cs typeface="Gill Sans" charset="0"/>
                </a:rPr>
                <a:t>18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75230" y="4338314"/>
            <a:ext cx="79432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ym typeface="Wingdings"/>
              </a:rPr>
              <a:t>Explain whether the following reaction will have an equilibrium constant smaller</a:t>
            </a:r>
            <a:br>
              <a:rPr lang="en-US">
                <a:sym typeface="Wingdings"/>
              </a:rPr>
            </a:br>
            <a:r>
              <a:rPr lang="en-US">
                <a:sym typeface="Wingdings"/>
              </a:rPr>
              <a:t>or larger than one.</a:t>
            </a:r>
          </a:p>
          <a:p>
            <a:endParaRPr lang="en-US">
              <a:sym typeface="Wingdings"/>
            </a:endParaRPr>
          </a:p>
          <a:p>
            <a:r>
              <a:rPr lang="en-US">
                <a:sym typeface="Wingdings"/>
              </a:rPr>
              <a:t>Fe(C</a:t>
            </a:r>
            <a:r>
              <a:rPr lang="en-US" baseline="-25000">
                <a:sym typeface="Wingdings"/>
              </a:rPr>
              <a:t>2</a:t>
            </a:r>
            <a:r>
              <a:rPr lang="en-US">
                <a:sym typeface="Wingdings"/>
              </a:rPr>
              <a:t>O</a:t>
            </a:r>
            <a:r>
              <a:rPr lang="en-US" baseline="-25000">
                <a:sym typeface="Wingdings"/>
              </a:rPr>
              <a:t>4</a:t>
            </a:r>
            <a:r>
              <a:rPr lang="en-US">
                <a:sym typeface="Wingdings"/>
              </a:rPr>
              <a:t>)</a:t>
            </a:r>
            <a:r>
              <a:rPr lang="en-US" baseline="-25000">
                <a:sym typeface="Wingdings"/>
              </a:rPr>
              <a:t>3</a:t>
            </a:r>
            <a:r>
              <a:rPr lang="en-US" baseline="30000">
                <a:sym typeface="Wingdings"/>
              </a:rPr>
              <a:t>3-</a:t>
            </a:r>
            <a:r>
              <a:rPr lang="en-US">
                <a:sym typeface="Wingdings"/>
              </a:rPr>
              <a:t> + 6CN</a:t>
            </a:r>
            <a:r>
              <a:rPr lang="en-US" baseline="30000">
                <a:sym typeface="Wingdings"/>
              </a:rPr>
              <a:t>(-)</a:t>
            </a:r>
            <a:r>
              <a:rPr lang="en-US">
                <a:sym typeface="Wingdings"/>
              </a:rPr>
              <a:t> 				3 C</a:t>
            </a:r>
            <a:r>
              <a:rPr lang="en-US" baseline="-25000">
                <a:sym typeface="Wingdings"/>
              </a:rPr>
              <a:t>2</a:t>
            </a:r>
            <a:r>
              <a:rPr lang="en-US">
                <a:sym typeface="Wingdings"/>
              </a:rPr>
              <a:t>O</a:t>
            </a:r>
            <a:r>
              <a:rPr lang="en-US" baseline="-25000">
                <a:sym typeface="Wingdings"/>
              </a:rPr>
              <a:t>4</a:t>
            </a:r>
            <a:r>
              <a:rPr lang="en-US" baseline="30000">
                <a:sym typeface="Wingdings"/>
              </a:rPr>
              <a:t>2-</a:t>
            </a:r>
            <a:r>
              <a:rPr lang="en-US">
                <a:sym typeface="Wingdings"/>
              </a:rPr>
              <a:t>+ Fe(CN)</a:t>
            </a:r>
            <a:r>
              <a:rPr lang="en-US" baseline="-25000">
                <a:sym typeface="Wingdings"/>
              </a:rPr>
              <a:t>6</a:t>
            </a:r>
            <a:r>
              <a:rPr lang="en-US" baseline="30000">
                <a:sym typeface="Wingdings"/>
              </a:rPr>
              <a:t>3-</a:t>
            </a:r>
            <a:r>
              <a:rPr lang="en-US">
                <a:sym typeface="Wingdings"/>
              </a:rPr>
              <a:t>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17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2137</TotalTime>
  <Words>535</Words>
  <Application>Microsoft Macintosh PowerPoint</Application>
  <PresentationFormat>On-screen Show (4:3)</PresentationFormat>
  <Paragraphs>93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Transition Metals: Structure and Bonding</vt:lpstr>
      <vt:lpstr>Transition Metals</vt:lpstr>
      <vt:lpstr>Equilibria of Coordination Compounds</vt:lpstr>
      <vt:lpstr>Equilibria of Coordination Compounds</vt:lpstr>
      <vt:lpstr>Equilibria of Coordination Compounds</vt:lpstr>
      <vt:lpstr>Equilibria of Coordination Compounds</vt:lpstr>
      <vt:lpstr>Chelation effect</vt:lpstr>
    </vt:vector>
  </TitlesOfParts>
  <Company>University of Minnesota Rochester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 Metals: Structure and Bonding</dc:title>
  <dc:creator>Xavier Prat-Resina</dc:creator>
  <cp:lastModifiedBy>Xavier Prat-Resina</cp:lastModifiedBy>
  <cp:revision>70</cp:revision>
  <dcterms:created xsi:type="dcterms:W3CDTF">2015-04-13T15:31:38Z</dcterms:created>
  <dcterms:modified xsi:type="dcterms:W3CDTF">2015-04-22T14:13:42Z</dcterms:modified>
</cp:coreProperties>
</file>